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6"/>
  </p:notesMasterIdLst>
  <p:handoutMasterIdLst>
    <p:handoutMasterId r:id="rId47"/>
  </p:handoutMasterIdLst>
  <p:sldIdLst>
    <p:sldId id="256" r:id="rId2"/>
    <p:sldId id="257" r:id="rId3"/>
    <p:sldId id="258" r:id="rId4"/>
    <p:sldId id="259" r:id="rId5"/>
    <p:sldId id="260" r:id="rId6"/>
    <p:sldId id="262" r:id="rId7"/>
    <p:sldId id="263" r:id="rId8"/>
    <p:sldId id="264" r:id="rId9"/>
    <p:sldId id="265" r:id="rId10"/>
    <p:sldId id="266" r:id="rId11"/>
    <p:sldId id="267" r:id="rId12"/>
    <p:sldId id="268" r:id="rId13"/>
    <p:sldId id="269" r:id="rId14"/>
    <p:sldId id="270" r:id="rId15"/>
    <p:sldId id="271" r:id="rId16"/>
    <p:sldId id="272" r:id="rId17"/>
    <p:sldId id="273" r:id="rId18"/>
    <p:sldId id="303"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300" r:id="rId44"/>
    <p:sldId id="302" r:id="rId45"/>
  </p:sldIdLst>
  <p:sldSz cx="9144000" cy="5143500" type="screen16x9"/>
  <p:notesSz cx="9144000" cy="51435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44" d="100"/>
          <a:sy n="144" d="100"/>
        </p:scale>
        <p:origin x="654" y="114"/>
      </p:cViewPr>
      <p:guideLst>
        <p:guide orient="horz" pos="2880"/>
        <p:guide pos="216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153" d="100"/>
          <a:sy n="153" d="100"/>
        </p:scale>
        <p:origin x="1332" y="12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25717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80013" y="0"/>
            <a:ext cx="3962400" cy="257175"/>
          </a:xfrm>
          <a:prstGeom prst="rect">
            <a:avLst/>
          </a:prstGeom>
        </p:spPr>
        <p:txBody>
          <a:bodyPr vert="horz" lIns="91440" tIns="45720" rIns="91440" bIns="45720" rtlCol="0"/>
          <a:lstStyle>
            <a:lvl1pPr algn="r">
              <a:defRPr sz="1200"/>
            </a:lvl1pPr>
          </a:lstStyle>
          <a:p>
            <a:fld id="{D2CBCC67-B4A7-4BB1-ABF3-85E0800C9291}" type="datetimeFigureOut">
              <a:rPr lang="en-US" smtClean="0"/>
              <a:t>1/14/2020</a:t>
            </a:fld>
            <a:endParaRPr lang="en-US"/>
          </a:p>
        </p:txBody>
      </p:sp>
      <p:sp>
        <p:nvSpPr>
          <p:cNvPr id="4" name="Footer Placeholder 3"/>
          <p:cNvSpPr>
            <a:spLocks noGrp="1"/>
          </p:cNvSpPr>
          <p:nvPr>
            <p:ph type="ftr" sz="quarter" idx="2"/>
          </p:nvPr>
        </p:nvSpPr>
        <p:spPr>
          <a:xfrm>
            <a:off x="0" y="4886325"/>
            <a:ext cx="3962400" cy="25717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80013" y="4886325"/>
            <a:ext cx="3962400" cy="257175"/>
          </a:xfrm>
          <a:prstGeom prst="rect">
            <a:avLst/>
          </a:prstGeom>
        </p:spPr>
        <p:txBody>
          <a:bodyPr vert="horz" lIns="91440" tIns="45720" rIns="91440" bIns="45720" rtlCol="0" anchor="b"/>
          <a:lstStyle>
            <a:lvl1pPr algn="r">
              <a:defRPr sz="1200"/>
            </a:lvl1pPr>
          </a:lstStyle>
          <a:p>
            <a:fld id="{B6E0358A-DE0F-4A0E-92CA-811F7E02DDB6}" type="slidenum">
              <a:rPr lang="en-US" smtClean="0"/>
              <a:t>‹#›</a:t>
            </a:fld>
            <a:endParaRPr lang="en-US"/>
          </a:p>
        </p:txBody>
      </p:sp>
    </p:spTree>
    <p:extLst>
      <p:ext uri="{BB962C8B-B14F-4D97-AF65-F5344CB8AC3E}">
        <p14:creationId xmlns:p14="http://schemas.microsoft.com/office/powerpoint/2010/main" val="31752669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382010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16003384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r>
              <a:rPr dirty="0"/>
              <a:t>Presenter</a:t>
            </a:r>
          </a:p>
          <a:p>
            <a:r>
              <a:rPr dirty="0"/>
              <a:t>2019-11-04 17:29:28</a:t>
            </a:r>
          </a:p>
          <a:p>
            <a:r>
              <a:rPr dirty="0"/>
              <a:t>--------------------------------------------</a:t>
            </a:r>
          </a:p>
          <a:p>
            <a:r>
              <a:rPr dirty="0"/>
              <a:t>STRESS familiarizing oneself with  the Budget Detail Worksheet  ahead of time and learn where  certain items go. The Response  Center receives numerous  questions on how to complete  the Budget Detail Worksheet  every year. The sample Budget  Detail Worksheet has been  helpful to many, as well.</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r>
              <a:t>Presenter</a:t>
            </a:r>
          </a:p>
          <a:p>
            <a:r>
              <a:t>2019-11-04 17:29:28</a:t>
            </a:r>
          </a:p>
          <a:p>
            <a:r>
              <a:t>--------------------------------------------</a:t>
            </a:r>
          </a:p>
          <a:p>
            <a:r>
              <a:t>Recommend including a slide that  speaks to BMR requirements,  and speaking to the importance  of following them, and  ramifications of not doing so. The  Response Center does get a fair  number of questions related to  BMR, asking for clarification or  confirmation of what those items  are/mean.</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1594485"/>
            <a:ext cx="7772400" cy="1080135"/>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2880360"/>
            <a:ext cx="6400800" cy="1285875"/>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1/14/2020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Holder 3"/>
          <p:cNvSpPr>
            <a:spLocks noGrp="1"/>
          </p:cNvSpPr>
          <p:nvPr>
            <p:ph type="body" idx="1"/>
          </p:nvPr>
        </p:nvSpPr>
        <p:spPr/>
        <p:txBody>
          <a:bodyPr lIns="0" tIns="0" rIns="0" bIns="0"/>
          <a:lstStyle>
            <a:lvl1pPr>
              <a:defRPr sz="1600" b="0" i="0">
                <a:solidFill>
                  <a:srgbClr val="1D384B"/>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1/14/2020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rgbClr val="1D384B"/>
                </a:solidFill>
                <a:latin typeface="Arial"/>
                <a:cs typeface="Arial"/>
              </a:defRPr>
            </a:lvl1pPr>
          </a:lstStyle>
          <a:p>
            <a:endParaRPr/>
          </a:p>
        </p:txBody>
      </p:sp>
      <p:sp>
        <p:nvSpPr>
          <p:cNvPr id="3" name="Holder 3"/>
          <p:cNvSpPr>
            <a:spLocks noGrp="1"/>
          </p:cNvSpPr>
          <p:nvPr>
            <p:ph sz="half" idx="2"/>
          </p:nvPr>
        </p:nvSpPr>
        <p:spPr>
          <a:xfrm>
            <a:off x="457200" y="1183005"/>
            <a:ext cx="3977640" cy="339471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183005"/>
            <a:ext cx="3977640" cy="339471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1/14/2020</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rgbClr val="1D384B"/>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1/14/2020</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1/14/2020</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4000" cy="571499"/>
          </a:xfrm>
          <a:prstGeom prst="rect">
            <a:avLst/>
          </a:prstGeom>
          <a:blipFill>
            <a:blip r:embed="rId7" cstate="print"/>
            <a:stretch>
              <a:fillRect/>
            </a:stretch>
          </a:blipFill>
        </p:spPr>
        <p:txBody>
          <a:bodyPr wrap="square" lIns="0" tIns="0" rIns="0" bIns="0" rtlCol="0"/>
          <a:lstStyle/>
          <a:p>
            <a:endParaRPr/>
          </a:p>
        </p:txBody>
      </p:sp>
      <p:sp>
        <p:nvSpPr>
          <p:cNvPr id="2" name="Holder 2"/>
          <p:cNvSpPr>
            <a:spLocks noGrp="1"/>
          </p:cNvSpPr>
          <p:nvPr>
            <p:ph type="title"/>
          </p:nvPr>
        </p:nvSpPr>
        <p:spPr>
          <a:xfrm>
            <a:off x="510412" y="692885"/>
            <a:ext cx="8232140" cy="574040"/>
          </a:xfrm>
          <a:prstGeom prst="rect">
            <a:avLst/>
          </a:prstGeom>
        </p:spPr>
        <p:txBody>
          <a:bodyPr wrap="square" lIns="0" tIns="0" rIns="0" bIns="0">
            <a:spAutoFit/>
          </a:bodyPr>
          <a:lstStyle>
            <a:lvl1pPr>
              <a:defRPr sz="3600" b="1" i="0">
                <a:solidFill>
                  <a:srgbClr val="1D384B"/>
                </a:solidFill>
                <a:latin typeface="Arial"/>
                <a:cs typeface="Arial"/>
              </a:defRPr>
            </a:lvl1pPr>
          </a:lstStyle>
          <a:p>
            <a:endParaRPr/>
          </a:p>
        </p:txBody>
      </p:sp>
      <p:sp>
        <p:nvSpPr>
          <p:cNvPr id="3" name="Holder 3"/>
          <p:cNvSpPr>
            <a:spLocks noGrp="1"/>
          </p:cNvSpPr>
          <p:nvPr>
            <p:ph type="body" idx="1"/>
          </p:nvPr>
        </p:nvSpPr>
        <p:spPr>
          <a:xfrm>
            <a:off x="535940" y="1349099"/>
            <a:ext cx="4006215" cy="2796540"/>
          </a:xfrm>
          <a:prstGeom prst="rect">
            <a:avLst/>
          </a:prstGeom>
        </p:spPr>
        <p:txBody>
          <a:bodyPr wrap="square" lIns="0" tIns="0" rIns="0" bIns="0">
            <a:spAutoFit/>
          </a:bodyPr>
          <a:lstStyle>
            <a:lvl1pPr>
              <a:defRPr sz="1600" b="0" i="0">
                <a:solidFill>
                  <a:srgbClr val="1D384B"/>
                </a:solidFill>
                <a:latin typeface="Arial"/>
                <a:cs typeface="Arial"/>
              </a:defRPr>
            </a:lvl1pPr>
          </a:lstStyle>
          <a:p>
            <a:endParaRPr/>
          </a:p>
        </p:txBody>
      </p:sp>
      <p:sp>
        <p:nvSpPr>
          <p:cNvPr id="4" name="Holder 4"/>
          <p:cNvSpPr>
            <a:spLocks noGrp="1"/>
          </p:cNvSpPr>
          <p:nvPr>
            <p:ph type="ftr" sz="quarter" idx="5"/>
          </p:nvPr>
        </p:nvSpPr>
        <p:spPr>
          <a:xfrm>
            <a:off x="3108960" y="4783455"/>
            <a:ext cx="2926080" cy="257175"/>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4783455"/>
            <a:ext cx="2103120" cy="257175"/>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1/14/2020</a:t>
            </a:fld>
            <a:endParaRPr lang="en-US"/>
          </a:p>
        </p:txBody>
      </p:sp>
      <p:sp>
        <p:nvSpPr>
          <p:cNvPr id="6" name="Holder 6"/>
          <p:cNvSpPr>
            <a:spLocks noGrp="1"/>
          </p:cNvSpPr>
          <p:nvPr>
            <p:ph type="sldNum" sz="quarter" idx="7"/>
          </p:nvPr>
        </p:nvSpPr>
        <p:spPr>
          <a:xfrm>
            <a:off x="6583680" y="4783455"/>
            <a:ext cx="2103120" cy="257175"/>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pic>
        <p:nvPicPr>
          <p:cNvPr id="9" name="Picture 8"/>
          <p:cNvPicPr>
            <a:picLocks noChangeAspect="1"/>
          </p:cNvPicPr>
          <p:nvPr userDrawn="1"/>
        </p:nvPicPr>
        <p:blipFill rotWithShape="1">
          <a:blip r:embed="rId8"/>
          <a:srcRect r="72557" b="53758"/>
          <a:stretch/>
        </p:blipFill>
        <p:spPr>
          <a:xfrm>
            <a:off x="8482240" y="95249"/>
            <a:ext cx="409119" cy="38100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iming>
    <p:tnLst>
      <p:par>
        <p:cTn id="1" dur="indefinite" restart="never" nodeType="tmRoot"/>
      </p:par>
    </p:tnLst>
  </p:timing>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s://Grants.gov/"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sam.gov/SAM/transcript/SAM_Non_Federal_User_Guide.pdf"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Grants.gov/"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sam.gov/SAM/"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Grants.gov/"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8.jpg"/></Relationships>
</file>

<file path=ppt/slides/_rels/slide13.xml.rels><?xml version="1.0" encoding="UTF-8" standalone="yes"?>
<Relationships xmlns="http://schemas.openxmlformats.org/package/2006/relationships"><Relationship Id="rId3" Type="http://schemas.openxmlformats.org/officeDocument/2006/relationships/hyperlink" Target="https://Grants.gov/"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hyperlink" Target="https://www.grants.gov/web/grants/applicants/registration.html" TargetMode="External"/><Relationship Id="rId4" Type="http://schemas.openxmlformats.org/officeDocument/2006/relationships/hyperlink" Target="https://www.grants.gov/web/grants/applicants/organization-registration.html"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Grants.gov/"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Grants.gov/"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hyperlink" Target="https://ojp.gov/gmscbt/" TargetMode="External"/><Relationship Id="rId4" Type="http://schemas.openxmlformats.org/officeDocument/2006/relationships/hyperlink" Target="https://grants.ojp.usdoj.gov/gmsexternal/"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mailto:GMS.HelpDesk@ojp.usdoj.gov"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Grants.gov/" TargetMode="External"/><Relationship Id="rId7" Type="http://schemas.openxmlformats.org/officeDocument/2006/relationships/image" Target="../media/image19.jp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s://www.youtube.com/watch?v=Gme2RMKaU2c" TargetMode="External"/><Relationship Id="rId5" Type="http://schemas.openxmlformats.org/officeDocument/2006/relationships/hyperlink" Target="https://www.youtube.com/channel/UCc7tRM0vKkTMpxucO7iYPzQ" TargetMode="External"/><Relationship Id="rId4" Type="http://schemas.openxmlformats.org/officeDocument/2006/relationships/hyperlink" Target="https://www.grants.gov/learn-grants.html"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ojp.gov/funding/Apply/Resources/Grant-App-Resource-Guide.htm"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Grants.gov/"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ojp.gov/financialguide/doj/index.htm"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hyperlink" Target="https://ojp.gov/funding/Apply/Resources/Grant-App-Resource-Guide.ht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hyperlink" Target="https://ojp.gov/training/subawards-procurement.htm"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Grants.gov/"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ojp.gov/funding/Apply/Resources/Grant-App-Resource-Guide.htm"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Grants.gov/"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Grants.gov/"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hyperlink" Target="https://ojp.gov/funding/Apply/Resources/Grant-App-Resource-Guide.htm" TargetMode="External"/><Relationship Id="rId4" Type="http://schemas.openxmlformats.org/officeDocument/2006/relationships/hyperlink" Target="mailto:grants@ncjrs.gov"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hyperlink" Target="https://Grants.gov/"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www.ojp.gov/" TargetMode="External"/><Relationship Id="rId7" Type="http://schemas.openxmlformats.org/officeDocument/2006/relationships/hyperlink" Target="https://www.crimesolutions.gov/"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hyperlink" Target="https://CrimeSolutions.gov/" TargetMode="External"/><Relationship Id="rId5" Type="http://schemas.openxmlformats.org/officeDocument/2006/relationships/hyperlink" Target="https://ojp.gov/funding/Explore/OJPAwardData.htm" TargetMode="External"/><Relationship Id="rId4" Type="http://schemas.openxmlformats.org/officeDocument/2006/relationships/hyperlink" Target="https://ojp.gov/funding/Apply/Resources/Grant-App-Resource-Guide.htm"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s://grantsnet.justice.gov/programplan/html/Home.htm"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hyperlink" Target="https://grantsnet.justice.gov/programplan/html/Solicitations.htm" TargetMode="Externa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hyperlink" Target="https://ojp.gov/training/fmts.htm"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hyperlink" Target="https://ojp.gov/funding/index.htm"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4.xml"/><Relationship Id="rId1" Type="http://schemas.openxmlformats.org/officeDocument/2006/relationships/slideLayout" Target="../slideLayouts/slideLayout2.xml"/><Relationship Id="rId5" Type="http://schemas.openxmlformats.org/officeDocument/2006/relationships/hyperlink" Target="https://webcontact.ncjrs.gov/ncjchat/chat.jsp" TargetMode="External"/><Relationship Id="rId4" Type="http://schemas.openxmlformats.org/officeDocument/2006/relationships/hyperlink" Target="mailto:grants@ncjrs.gov"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Grants.gov/"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hyperlink" Target="https://Grants.gov/"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www.dnb.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5143500"/>
          </a:xfrm>
          <a:prstGeom prst="rect">
            <a:avLst/>
          </a:prstGeom>
          <a:blipFill>
            <a:blip r:embed="rId3" cstate="print"/>
            <a:stretch>
              <a:fillRect/>
            </a:stretch>
          </a:blipFill>
        </p:spPr>
        <p:txBody>
          <a:bodyPr wrap="square" lIns="0" tIns="0" rIns="0" bIns="0" rtlCol="0"/>
          <a:lstStyle/>
          <a:p>
            <a:endParaRPr/>
          </a:p>
        </p:txBody>
      </p:sp>
      <p:sp>
        <p:nvSpPr>
          <p:cNvPr id="4" name="object 4"/>
          <p:cNvSpPr txBox="1">
            <a:spLocks noGrp="1"/>
          </p:cNvSpPr>
          <p:nvPr>
            <p:ph type="title"/>
          </p:nvPr>
        </p:nvSpPr>
        <p:spPr>
          <a:xfrm>
            <a:off x="541853" y="1292564"/>
            <a:ext cx="7064375" cy="513715"/>
          </a:xfrm>
          <a:prstGeom prst="rect">
            <a:avLst/>
          </a:prstGeom>
        </p:spPr>
        <p:txBody>
          <a:bodyPr vert="horz" wrap="square" lIns="0" tIns="13335" rIns="0" bIns="0" rtlCol="0">
            <a:spAutoFit/>
          </a:bodyPr>
          <a:lstStyle/>
          <a:p>
            <a:pPr marL="12700">
              <a:lnSpc>
                <a:spcPct val="100000"/>
              </a:lnSpc>
              <a:spcBef>
                <a:spcPts val="105"/>
              </a:spcBef>
            </a:pPr>
            <a:r>
              <a:rPr sz="3200" dirty="0">
                <a:solidFill>
                  <a:srgbClr val="FFFFFF"/>
                </a:solidFill>
              </a:rPr>
              <a:t>THE FEDERAL FUNDING</a:t>
            </a:r>
            <a:r>
              <a:rPr sz="3200" spc="-215" dirty="0">
                <a:solidFill>
                  <a:srgbClr val="FFFFFF"/>
                </a:solidFill>
              </a:rPr>
              <a:t> </a:t>
            </a:r>
            <a:r>
              <a:rPr sz="3200" dirty="0">
                <a:solidFill>
                  <a:srgbClr val="FFFFFF"/>
                </a:solidFill>
              </a:rPr>
              <a:t>PROCESS:</a:t>
            </a:r>
            <a:endParaRPr sz="3200"/>
          </a:p>
        </p:txBody>
      </p:sp>
      <p:sp>
        <p:nvSpPr>
          <p:cNvPr id="5" name="object 5"/>
          <p:cNvSpPr txBox="1"/>
          <p:nvPr/>
        </p:nvSpPr>
        <p:spPr>
          <a:xfrm>
            <a:off x="541853" y="1793960"/>
            <a:ext cx="7728584" cy="2428870"/>
          </a:xfrm>
          <a:prstGeom prst="rect">
            <a:avLst/>
          </a:prstGeom>
        </p:spPr>
        <p:txBody>
          <a:bodyPr vert="horz" wrap="square" lIns="0" tIns="12700" rIns="0" bIns="0" rtlCol="0">
            <a:spAutoFit/>
          </a:bodyPr>
          <a:lstStyle/>
          <a:p>
            <a:pPr marL="12700" marR="5080">
              <a:lnSpc>
                <a:spcPct val="110000"/>
              </a:lnSpc>
              <a:spcBef>
                <a:spcPts val="100"/>
              </a:spcBef>
            </a:pPr>
            <a:r>
              <a:rPr sz="2400" b="1" spc="-5" dirty="0">
                <a:solidFill>
                  <a:srgbClr val="FFFFFF"/>
                </a:solidFill>
                <a:latin typeface="Arial"/>
                <a:cs typeface="Arial"/>
              </a:rPr>
              <a:t>THE FIRST STEPS </a:t>
            </a:r>
            <a:r>
              <a:rPr sz="2400" b="1" spc="-25" dirty="0">
                <a:solidFill>
                  <a:srgbClr val="FFFFFF"/>
                </a:solidFill>
                <a:latin typeface="Arial"/>
                <a:cs typeface="Arial"/>
              </a:rPr>
              <a:t>TO </a:t>
            </a:r>
            <a:r>
              <a:rPr sz="2400" b="1" spc="-30" dirty="0">
                <a:solidFill>
                  <a:srgbClr val="FFFFFF"/>
                </a:solidFill>
                <a:latin typeface="Arial"/>
                <a:cs typeface="Arial"/>
              </a:rPr>
              <a:t>APPLYING, </a:t>
            </a:r>
            <a:r>
              <a:rPr sz="2400" b="1" spc="-5" dirty="0">
                <a:solidFill>
                  <a:srgbClr val="FFFFFF"/>
                </a:solidFill>
                <a:latin typeface="Arial"/>
                <a:cs typeface="Arial"/>
              </a:rPr>
              <a:t>HOW </a:t>
            </a:r>
            <a:r>
              <a:rPr sz="2400" b="1" spc="-25" dirty="0">
                <a:solidFill>
                  <a:srgbClr val="FFFFFF"/>
                </a:solidFill>
                <a:latin typeface="Arial"/>
                <a:cs typeface="Arial"/>
              </a:rPr>
              <a:t>TO </a:t>
            </a:r>
            <a:r>
              <a:rPr sz="2400" b="1" spc="-35" dirty="0">
                <a:solidFill>
                  <a:srgbClr val="FFFFFF"/>
                </a:solidFill>
                <a:latin typeface="Arial"/>
                <a:cs typeface="Arial"/>
              </a:rPr>
              <a:t>PREPARE  </a:t>
            </a:r>
            <a:r>
              <a:rPr sz="2400" b="1" spc="-5" dirty="0">
                <a:solidFill>
                  <a:srgbClr val="FFFFFF"/>
                </a:solidFill>
                <a:latin typeface="Arial"/>
                <a:cs typeface="Arial"/>
              </a:rPr>
              <a:t>NOW </a:t>
            </a:r>
            <a:r>
              <a:rPr sz="2400" b="1" dirty="0">
                <a:solidFill>
                  <a:srgbClr val="FFFFFF"/>
                </a:solidFill>
                <a:latin typeface="Arial"/>
                <a:cs typeface="Arial"/>
              </a:rPr>
              <a:t>&amp; </a:t>
            </a:r>
            <a:r>
              <a:rPr sz="2400" b="1" spc="-5" dirty="0">
                <a:solidFill>
                  <a:srgbClr val="FFFFFF"/>
                </a:solidFill>
                <a:latin typeface="Arial"/>
                <a:cs typeface="Arial"/>
              </a:rPr>
              <a:t>OTHER</a:t>
            </a:r>
            <a:r>
              <a:rPr sz="2400" b="1" spc="-20" dirty="0">
                <a:solidFill>
                  <a:srgbClr val="FFFFFF"/>
                </a:solidFill>
                <a:latin typeface="Arial"/>
                <a:cs typeface="Arial"/>
              </a:rPr>
              <a:t> </a:t>
            </a:r>
            <a:r>
              <a:rPr sz="2400" b="1" spc="-20" dirty="0" smtClean="0">
                <a:solidFill>
                  <a:srgbClr val="FFFFFF"/>
                </a:solidFill>
                <a:latin typeface="Arial"/>
                <a:cs typeface="Arial"/>
              </a:rPr>
              <a:t>CONSIDERATIONS</a:t>
            </a:r>
            <a:endParaRPr lang="en-US" sz="2400" b="1" spc="-20" dirty="0" smtClean="0">
              <a:solidFill>
                <a:srgbClr val="FFFFFF"/>
              </a:solidFill>
              <a:latin typeface="Arial"/>
              <a:cs typeface="Arial"/>
            </a:endParaRPr>
          </a:p>
          <a:p>
            <a:pPr marL="12700" marR="5080">
              <a:lnSpc>
                <a:spcPct val="110000"/>
              </a:lnSpc>
              <a:spcBef>
                <a:spcPts val="100"/>
              </a:spcBef>
            </a:pPr>
            <a:endParaRPr lang="en-US" sz="2400" b="1" spc="-20" dirty="0">
              <a:solidFill>
                <a:srgbClr val="FFFFFF"/>
              </a:solidFill>
              <a:latin typeface="Arial"/>
              <a:cs typeface="Arial"/>
            </a:endParaRPr>
          </a:p>
          <a:p>
            <a:pPr marL="12700" marR="5080">
              <a:lnSpc>
                <a:spcPct val="110000"/>
              </a:lnSpc>
              <a:spcBef>
                <a:spcPts val="100"/>
              </a:spcBef>
            </a:pPr>
            <a:r>
              <a:rPr lang="en-US" sz="2400" b="1" spc="-20" dirty="0" smtClean="0">
                <a:solidFill>
                  <a:srgbClr val="FFFFFF"/>
                </a:solidFill>
                <a:latin typeface="Arial"/>
                <a:cs typeface="Arial"/>
              </a:rPr>
              <a:t>PRESENTED BY THE </a:t>
            </a:r>
          </a:p>
          <a:p>
            <a:pPr marL="12700" marR="5080">
              <a:lnSpc>
                <a:spcPct val="110000"/>
              </a:lnSpc>
              <a:spcBef>
                <a:spcPts val="100"/>
              </a:spcBef>
            </a:pPr>
            <a:r>
              <a:rPr lang="en-US" sz="2400" b="1" spc="-20" dirty="0" smtClean="0">
                <a:solidFill>
                  <a:srgbClr val="FFFFFF"/>
                </a:solidFill>
                <a:latin typeface="Arial"/>
                <a:cs typeface="Arial"/>
              </a:rPr>
              <a:t>OFFICE OF JUSTICE PROGRAMS</a:t>
            </a:r>
            <a:endParaRPr sz="2400" dirty="0">
              <a:latin typeface="Arial"/>
              <a:cs typeface="Arial"/>
            </a:endParaRPr>
          </a:p>
          <a:p>
            <a:pPr>
              <a:lnSpc>
                <a:spcPct val="100000"/>
              </a:lnSpc>
            </a:pPr>
            <a:endParaRPr sz="2250" dirty="0">
              <a:latin typeface="Arial"/>
              <a:cs typeface="Arial"/>
            </a:endParaRPr>
          </a:p>
        </p:txBody>
      </p:sp>
      <p:pic>
        <p:nvPicPr>
          <p:cNvPr id="6" name="Picture 5"/>
          <p:cNvPicPr>
            <a:picLocks noChangeAspect="1"/>
          </p:cNvPicPr>
          <p:nvPr/>
        </p:nvPicPr>
        <p:blipFill rotWithShape="1">
          <a:blip r:embed="rId4"/>
          <a:srcRect r="72557" b="53758"/>
          <a:stretch/>
        </p:blipFill>
        <p:spPr>
          <a:xfrm>
            <a:off x="5867400" y="2476961"/>
            <a:ext cx="2074421" cy="1931843"/>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26363" y="715501"/>
            <a:ext cx="4650740" cy="513715"/>
          </a:xfrm>
          <a:prstGeom prst="rect">
            <a:avLst/>
          </a:prstGeom>
        </p:spPr>
        <p:txBody>
          <a:bodyPr vert="horz" wrap="square" lIns="0" tIns="13335" rIns="0" bIns="0" rtlCol="0">
            <a:spAutoFit/>
          </a:bodyPr>
          <a:lstStyle/>
          <a:p>
            <a:pPr marL="12700">
              <a:lnSpc>
                <a:spcPct val="100000"/>
              </a:lnSpc>
              <a:spcBef>
                <a:spcPts val="105"/>
              </a:spcBef>
            </a:pPr>
            <a:r>
              <a:rPr sz="3200" spc="-5" dirty="0">
                <a:hlinkClick r:id="rId3"/>
              </a:rPr>
              <a:t>Grants.gov</a:t>
            </a:r>
            <a:r>
              <a:rPr sz="3200" spc="-80" dirty="0">
                <a:hlinkClick r:id="rId3"/>
              </a:rPr>
              <a:t> </a:t>
            </a:r>
            <a:r>
              <a:rPr sz="3200" spc="-5" dirty="0"/>
              <a:t>Registration</a:t>
            </a:r>
            <a:endParaRPr sz="3200"/>
          </a:p>
        </p:txBody>
      </p:sp>
      <p:sp>
        <p:nvSpPr>
          <p:cNvPr id="3" name="object 3"/>
          <p:cNvSpPr txBox="1"/>
          <p:nvPr/>
        </p:nvSpPr>
        <p:spPr>
          <a:xfrm>
            <a:off x="535940" y="1404861"/>
            <a:ext cx="8020050" cy="3444240"/>
          </a:xfrm>
          <a:prstGeom prst="rect">
            <a:avLst/>
          </a:prstGeom>
        </p:spPr>
        <p:txBody>
          <a:bodyPr vert="horz" wrap="square" lIns="0" tIns="12065" rIns="0" bIns="0" rtlCol="0">
            <a:spAutoFit/>
          </a:bodyPr>
          <a:lstStyle/>
          <a:p>
            <a:pPr marL="12700">
              <a:lnSpc>
                <a:spcPct val="100000"/>
              </a:lnSpc>
              <a:spcBef>
                <a:spcPts val="95"/>
              </a:spcBef>
            </a:pPr>
            <a:r>
              <a:rPr sz="1600" b="1" u="heavy" spc="-5" dirty="0">
                <a:solidFill>
                  <a:srgbClr val="1D384B"/>
                </a:solidFill>
                <a:uFill>
                  <a:solidFill>
                    <a:srgbClr val="1D384B"/>
                  </a:solidFill>
                </a:uFill>
                <a:latin typeface="Arial"/>
                <a:cs typeface="Arial"/>
              </a:rPr>
              <a:t>Step 2 – </a:t>
            </a:r>
            <a:r>
              <a:rPr sz="1600" b="1" u="heavy" spc="-10" dirty="0">
                <a:solidFill>
                  <a:srgbClr val="1D384B"/>
                </a:solidFill>
                <a:uFill>
                  <a:solidFill>
                    <a:srgbClr val="1D384B"/>
                  </a:solidFill>
                </a:uFill>
                <a:latin typeface="Arial"/>
                <a:cs typeface="Arial"/>
              </a:rPr>
              <a:t>System </a:t>
            </a:r>
            <a:r>
              <a:rPr sz="1600" b="1" u="heavy" spc="-5" dirty="0">
                <a:solidFill>
                  <a:srgbClr val="1D384B"/>
                </a:solidFill>
                <a:uFill>
                  <a:solidFill>
                    <a:srgbClr val="1D384B"/>
                  </a:solidFill>
                </a:uFill>
                <a:latin typeface="Arial"/>
                <a:cs typeface="Arial"/>
              </a:rPr>
              <a:t>of </a:t>
            </a:r>
            <a:r>
              <a:rPr sz="1600" b="1" u="heavy" spc="-10" dirty="0">
                <a:solidFill>
                  <a:srgbClr val="1D384B"/>
                </a:solidFill>
                <a:uFill>
                  <a:solidFill>
                    <a:srgbClr val="1D384B"/>
                  </a:solidFill>
                </a:uFill>
                <a:latin typeface="Arial"/>
                <a:cs typeface="Arial"/>
              </a:rPr>
              <a:t>Award </a:t>
            </a:r>
            <a:r>
              <a:rPr sz="1600" b="1" u="heavy" spc="-5" dirty="0">
                <a:solidFill>
                  <a:srgbClr val="1D384B"/>
                </a:solidFill>
                <a:uFill>
                  <a:solidFill>
                    <a:srgbClr val="1D384B"/>
                  </a:solidFill>
                </a:uFill>
                <a:latin typeface="Arial"/>
                <a:cs typeface="Arial"/>
              </a:rPr>
              <a:t>Management</a:t>
            </a:r>
            <a:r>
              <a:rPr sz="1600" b="1" u="heavy" spc="75" dirty="0">
                <a:solidFill>
                  <a:srgbClr val="1D384B"/>
                </a:solidFill>
                <a:uFill>
                  <a:solidFill>
                    <a:srgbClr val="1D384B"/>
                  </a:solidFill>
                </a:uFill>
                <a:latin typeface="Arial"/>
                <a:cs typeface="Arial"/>
              </a:rPr>
              <a:t> </a:t>
            </a:r>
            <a:r>
              <a:rPr sz="1600" b="1" u="heavy" spc="-15" dirty="0">
                <a:solidFill>
                  <a:srgbClr val="1D384B"/>
                </a:solidFill>
                <a:uFill>
                  <a:solidFill>
                    <a:srgbClr val="1D384B"/>
                  </a:solidFill>
                </a:uFill>
                <a:latin typeface="Arial"/>
                <a:cs typeface="Arial"/>
              </a:rPr>
              <a:t>(SAM)</a:t>
            </a:r>
            <a:endParaRPr sz="1600">
              <a:latin typeface="Arial"/>
              <a:cs typeface="Arial"/>
            </a:endParaRPr>
          </a:p>
          <a:p>
            <a:pPr>
              <a:lnSpc>
                <a:spcPct val="100000"/>
              </a:lnSpc>
              <a:spcBef>
                <a:spcPts val="20"/>
              </a:spcBef>
            </a:pPr>
            <a:endParaRPr sz="1550">
              <a:latin typeface="Arial"/>
              <a:cs typeface="Arial"/>
            </a:endParaRPr>
          </a:p>
          <a:p>
            <a:pPr marL="355600" indent="-342900">
              <a:lnSpc>
                <a:spcPct val="100000"/>
              </a:lnSpc>
              <a:buChar char="•"/>
              <a:tabLst>
                <a:tab pos="354965" algn="l"/>
                <a:tab pos="355600" algn="l"/>
              </a:tabLst>
            </a:pPr>
            <a:r>
              <a:rPr sz="1500" dirty="0">
                <a:solidFill>
                  <a:srgbClr val="1D384B"/>
                </a:solidFill>
                <a:latin typeface="Arial"/>
                <a:cs typeface="Arial"/>
              </a:rPr>
              <a:t>Acquire or maintain registration </a:t>
            </a:r>
            <a:r>
              <a:rPr sz="1500" spc="-5" dirty="0">
                <a:solidFill>
                  <a:srgbClr val="1D384B"/>
                </a:solidFill>
                <a:latin typeface="Arial"/>
                <a:cs typeface="Arial"/>
              </a:rPr>
              <a:t>with</a:t>
            </a:r>
            <a:r>
              <a:rPr sz="1500" spc="-70" dirty="0">
                <a:solidFill>
                  <a:srgbClr val="1D384B"/>
                </a:solidFill>
                <a:latin typeface="Arial"/>
                <a:cs typeface="Arial"/>
              </a:rPr>
              <a:t> </a:t>
            </a:r>
            <a:r>
              <a:rPr sz="1500" spc="-5" dirty="0">
                <a:solidFill>
                  <a:srgbClr val="1D384B"/>
                </a:solidFill>
                <a:latin typeface="Arial"/>
                <a:cs typeface="Arial"/>
              </a:rPr>
              <a:t>SAM.</a:t>
            </a:r>
            <a:endParaRPr sz="1500">
              <a:latin typeface="Arial"/>
              <a:cs typeface="Arial"/>
            </a:endParaRPr>
          </a:p>
          <a:p>
            <a:pPr>
              <a:lnSpc>
                <a:spcPct val="100000"/>
              </a:lnSpc>
              <a:spcBef>
                <a:spcPts val="45"/>
              </a:spcBef>
              <a:buClr>
                <a:srgbClr val="1D384B"/>
              </a:buClr>
              <a:buFont typeface="Arial"/>
              <a:buChar char="•"/>
            </a:pPr>
            <a:endParaRPr sz="1350">
              <a:latin typeface="Arial"/>
              <a:cs typeface="Arial"/>
            </a:endParaRPr>
          </a:p>
          <a:p>
            <a:pPr marL="355600" marR="46990" indent="-342900" algn="just">
              <a:lnSpc>
                <a:spcPct val="100000"/>
              </a:lnSpc>
              <a:buChar char="•"/>
              <a:tabLst>
                <a:tab pos="355600" algn="l"/>
              </a:tabLst>
            </a:pPr>
            <a:r>
              <a:rPr sz="1500" dirty="0">
                <a:solidFill>
                  <a:srgbClr val="1D384B"/>
                </a:solidFill>
                <a:latin typeface="Arial"/>
                <a:cs typeface="Arial"/>
              </a:rPr>
              <a:t>Any applicant for an OJP </a:t>
            </a:r>
            <a:r>
              <a:rPr sz="1500" spc="-5" dirty="0">
                <a:solidFill>
                  <a:srgbClr val="1D384B"/>
                </a:solidFill>
                <a:latin typeface="Arial"/>
                <a:cs typeface="Arial"/>
              </a:rPr>
              <a:t>award </a:t>
            </a:r>
            <a:r>
              <a:rPr sz="1500" dirty="0">
                <a:solidFill>
                  <a:srgbClr val="1D384B"/>
                </a:solidFill>
                <a:latin typeface="Arial"/>
                <a:cs typeface="Arial"/>
              </a:rPr>
              <a:t>creating a new-entity registration (or updating or</a:t>
            </a:r>
            <a:r>
              <a:rPr sz="1500" spc="-170" dirty="0">
                <a:solidFill>
                  <a:srgbClr val="1D384B"/>
                </a:solidFill>
                <a:latin typeface="Arial"/>
                <a:cs typeface="Arial"/>
              </a:rPr>
              <a:t> </a:t>
            </a:r>
            <a:r>
              <a:rPr sz="1500" dirty="0">
                <a:solidFill>
                  <a:srgbClr val="1D384B"/>
                </a:solidFill>
                <a:latin typeface="Arial"/>
                <a:cs typeface="Arial"/>
              </a:rPr>
              <a:t>renewing  a registration) in </a:t>
            </a:r>
            <a:r>
              <a:rPr sz="1500" spc="-5" dirty="0">
                <a:solidFill>
                  <a:srgbClr val="1D384B"/>
                </a:solidFill>
                <a:latin typeface="Arial"/>
                <a:cs typeface="Arial"/>
              </a:rPr>
              <a:t>SAM.gov </a:t>
            </a:r>
            <a:r>
              <a:rPr sz="1500" dirty="0">
                <a:solidFill>
                  <a:srgbClr val="1D384B"/>
                </a:solidFill>
                <a:latin typeface="Arial"/>
                <a:cs typeface="Arial"/>
              </a:rPr>
              <a:t>must submit an original, signed, and notarized letter appointing  the authorized Entity Administrator </a:t>
            </a:r>
            <a:r>
              <a:rPr sz="1500" spc="-5" dirty="0">
                <a:solidFill>
                  <a:srgbClr val="1D384B"/>
                </a:solidFill>
                <a:latin typeface="Arial"/>
                <a:cs typeface="Arial"/>
              </a:rPr>
              <a:t>within </a:t>
            </a:r>
            <a:r>
              <a:rPr sz="1500" dirty="0">
                <a:solidFill>
                  <a:srgbClr val="1D384B"/>
                </a:solidFill>
                <a:latin typeface="Arial"/>
                <a:cs typeface="Arial"/>
              </a:rPr>
              <a:t>60 </a:t>
            </a:r>
            <a:r>
              <a:rPr sz="1500" spc="-5" dirty="0">
                <a:solidFill>
                  <a:srgbClr val="1D384B"/>
                </a:solidFill>
                <a:latin typeface="Arial"/>
                <a:cs typeface="Arial"/>
              </a:rPr>
              <a:t>days </a:t>
            </a:r>
            <a:r>
              <a:rPr sz="1500" dirty="0">
                <a:solidFill>
                  <a:srgbClr val="1D384B"/>
                </a:solidFill>
                <a:latin typeface="Arial"/>
                <a:cs typeface="Arial"/>
              </a:rPr>
              <a:t>of the registration</a:t>
            </a:r>
            <a:r>
              <a:rPr sz="1500" spc="-225" dirty="0">
                <a:solidFill>
                  <a:srgbClr val="1D384B"/>
                </a:solidFill>
                <a:latin typeface="Arial"/>
                <a:cs typeface="Arial"/>
              </a:rPr>
              <a:t> </a:t>
            </a:r>
            <a:r>
              <a:rPr sz="1500" dirty="0">
                <a:solidFill>
                  <a:srgbClr val="1D384B"/>
                </a:solidFill>
                <a:latin typeface="Arial"/>
                <a:cs typeface="Arial"/>
              </a:rPr>
              <a:t>activation.</a:t>
            </a:r>
            <a:endParaRPr sz="1500">
              <a:latin typeface="Arial"/>
              <a:cs typeface="Arial"/>
            </a:endParaRPr>
          </a:p>
          <a:p>
            <a:pPr marL="469900">
              <a:lnSpc>
                <a:spcPct val="100000"/>
              </a:lnSpc>
              <a:spcBef>
                <a:spcPts val="1200"/>
              </a:spcBef>
            </a:pPr>
            <a:r>
              <a:rPr sz="1500" dirty="0">
                <a:solidFill>
                  <a:srgbClr val="1D384B"/>
                </a:solidFill>
                <a:latin typeface="Courier New"/>
                <a:cs typeface="Courier New"/>
              </a:rPr>
              <a:t>o </a:t>
            </a:r>
            <a:r>
              <a:rPr sz="1500" b="1" i="1" dirty="0">
                <a:solidFill>
                  <a:srgbClr val="1D384B"/>
                </a:solidFill>
                <a:latin typeface="Arial"/>
                <a:cs typeface="Arial"/>
              </a:rPr>
              <a:t>Notarized letters </a:t>
            </a:r>
            <a:r>
              <a:rPr sz="1500" b="1" i="1" spc="-5" dirty="0">
                <a:solidFill>
                  <a:srgbClr val="1D384B"/>
                </a:solidFill>
                <a:latin typeface="Arial"/>
                <a:cs typeface="Arial"/>
              </a:rPr>
              <a:t>must be submitted </a:t>
            </a:r>
            <a:r>
              <a:rPr sz="1500" b="1" i="1" dirty="0">
                <a:solidFill>
                  <a:srgbClr val="1D384B"/>
                </a:solidFill>
                <a:latin typeface="Arial"/>
                <a:cs typeface="Arial"/>
              </a:rPr>
              <a:t>via </a:t>
            </a:r>
            <a:r>
              <a:rPr sz="1500" b="1" i="1" spc="-5" dirty="0">
                <a:solidFill>
                  <a:srgbClr val="1D384B"/>
                </a:solidFill>
                <a:latin typeface="Arial"/>
                <a:cs typeface="Arial"/>
              </a:rPr>
              <a:t>U.S. </a:t>
            </a:r>
            <a:r>
              <a:rPr sz="1500" b="1" i="1" dirty="0">
                <a:solidFill>
                  <a:srgbClr val="1D384B"/>
                </a:solidFill>
                <a:latin typeface="Arial"/>
                <a:cs typeface="Arial"/>
              </a:rPr>
              <a:t>Postal Service</a:t>
            </a:r>
            <a:r>
              <a:rPr sz="1500" b="1" i="1" spc="305" dirty="0">
                <a:solidFill>
                  <a:srgbClr val="1D384B"/>
                </a:solidFill>
                <a:latin typeface="Arial"/>
                <a:cs typeface="Arial"/>
              </a:rPr>
              <a:t> </a:t>
            </a:r>
            <a:r>
              <a:rPr sz="1500" b="1" i="1" dirty="0">
                <a:solidFill>
                  <a:srgbClr val="1D384B"/>
                </a:solidFill>
                <a:latin typeface="Arial"/>
                <a:cs typeface="Arial"/>
              </a:rPr>
              <a:t>mail.</a:t>
            </a:r>
            <a:endParaRPr sz="1500">
              <a:latin typeface="Arial"/>
              <a:cs typeface="Arial"/>
            </a:endParaRPr>
          </a:p>
          <a:p>
            <a:pPr marL="355600" marR="88265" indent="-342900">
              <a:lnSpc>
                <a:spcPct val="100000"/>
              </a:lnSpc>
              <a:spcBef>
                <a:spcPts val="1200"/>
              </a:spcBef>
              <a:buChar char="•"/>
              <a:tabLst>
                <a:tab pos="354965" algn="l"/>
                <a:tab pos="355600" algn="l"/>
              </a:tabLst>
            </a:pPr>
            <a:r>
              <a:rPr sz="1500" spc="-50" dirty="0">
                <a:solidFill>
                  <a:srgbClr val="1D384B"/>
                </a:solidFill>
                <a:latin typeface="Arial"/>
                <a:cs typeface="Arial"/>
              </a:rPr>
              <a:t>You </a:t>
            </a:r>
            <a:r>
              <a:rPr sz="1500" dirty="0">
                <a:solidFill>
                  <a:srgbClr val="1D384B"/>
                </a:solidFill>
                <a:latin typeface="Arial"/>
                <a:cs typeface="Arial"/>
              </a:rPr>
              <a:t>can access the </a:t>
            </a:r>
            <a:r>
              <a:rPr sz="1500" i="1" dirty="0">
                <a:solidFill>
                  <a:srgbClr val="1D384B"/>
                </a:solidFill>
                <a:latin typeface="Arial"/>
                <a:cs typeface="Arial"/>
              </a:rPr>
              <a:t>Non-Federal User Guide </a:t>
            </a:r>
            <a:r>
              <a:rPr sz="1500" dirty="0">
                <a:solidFill>
                  <a:srgbClr val="1D384B"/>
                </a:solidFill>
                <a:latin typeface="Arial"/>
                <a:cs typeface="Arial"/>
              </a:rPr>
              <a:t>at </a:t>
            </a:r>
            <a:r>
              <a:rPr sz="1500" u="heavy" dirty="0">
                <a:solidFill>
                  <a:srgbClr val="0000FF"/>
                </a:solidFill>
                <a:uFill>
                  <a:solidFill>
                    <a:srgbClr val="0000FF"/>
                  </a:solidFill>
                </a:uFill>
                <a:latin typeface="Arial"/>
                <a:cs typeface="Arial"/>
              </a:rPr>
              <a:t> </a:t>
            </a:r>
            <a:r>
              <a:rPr sz="1500" u="heavy" spc="-5" dirty="0">
                <a:solidFill>
                  <a:srgbClr val="0000FF"/>
                </a:solidFill>
                <a:uFill>
                  <a:solidFill>
                    <a:srgbClr val="0000FF"/>
                  </a:solidFill>
                </a:uFill>
                <a:latin typeface="Arial"/>
                <a:cs typeface="Arial"/>
                <a:hlinkClick r:id="rId4"/>
              </a:rPr>
              <a:t>https://sam.gov/SAM/transcript/SAM_Non_Federal_User_Guide.pdf</a:t>
            </a:r>
            <a:r>
              <a:rPr sz="1500" spc="-5" dirty="0">
                <a:solidFill>
                  <a:srgbClr val="0000FF"/>
                </a:solidFill>
                <a:latin typeface="Arial"/>
                <a:cs typeface="Arial"/>
                <a:hlinkClick r:id="rId4"/>
              </a:rPr>
              <a:t> </a:t>
            </a:r>
            <a:r>
              <a:rPr sz="1500" dirty="0">
                <a:solidFill>
                  <a:srgbClr val="1D384B"/>
                </a:solidFill>
                <a:latin typeface="Arial"/>
                <a:cs typeface="Arial"/>
              </a:rPr>
              <a:t>for information on the  process of registration, among other useful</a:t>
            </a:r>
            <a:r>
              <a:rPr sz="1500" spc="-150" dirty="0">
                <a:solidFill>
                  <a:srgbClr val="1D384B"/>
                </a:solidFill>
                <a:latin typeface="Arial"/>
                <a:cs typeface="Arial"/>
              </a:rPr>
              <a:t> </a:t>
            </a:r>
            <a:r>
              <a:rPr sz="1500" dirty="0">
                <a:solidFill>
                  <a:srgbClr val="1D384B"/>
                </a:solidFill>
                <a:latin typeface="Arial"/>
                <a:cs typeface="Arial"/>
              </a:rPr>
              <a:t>information.</a:t>
            </a:r>
            <a:endParaRPr sz="1500">
              <a:latin typeface="Arial"/>
              <a:cs typeface="Arial"/>
            </a:endParaRPr>
          </a:p>
          <a:p>
            <a:pPr marL="355600" marR="5080" indent="-342900">
              <a:lnSpc>
                <a:spcPct val="100000"/>
              </a:lnSpc>
              <a:spcBef>
                <a:spcPts val="1200"/>
              </a:spcBef>
              <a:buChar char="•"/>
              <a:tabLst>
                <a:tab pos="354965" algn="l"/>
                <a:tab pos="355600" algn="l"/>
              </a:tabLst>
            </a:pPr>
            <a:r>
              <a:rPr sz="1500" spc="-5" dirty="0">
                <a:solidFill>
                  <a:srgbClr val="1D384B"/>
                </a:solidFill>
                <a:latin typeface="Arial"/>
                <a:cs typeface="Arial"/>
              </a:rPr>
              <a:t>All </a:t>
            </a:r>
            <a:r>
              <a:rPr sz="1500" dirty="0">
                <a:solidFill>
                  <a:srgbClr val="1D384B"/>
                </a:solidFill>
                <a:latin typeface="Arial"/>
                <a:cs typeface="Arial"/>
              </a:rPr>
              <a:t>applicants for OJP </a:t>
            </a:r>
            <a:r>
              <a:rPr sz="1500" spc="-5" dirty="0">
                <a:solidFill>
                  <a:srgbClr val="1D384B"/>
                </a:solidFill>
                <a:latin typeface="Arial"/>
                <a:cs typeface="Arial"/>
              </a:rPr>
              <a:t>awards </a:t>
            </a:r>
            <a:r>
              <a:rPr sz="1500" dirty="0">
                <a:solidFill>
                  <a:srgbClr val="1D384B"/>
                </a:solidFill>
                <a:latin typeface="Arial"/>
                <a:cs typeface="Arial"/>
              </a:rPr>
              <a:t>(other than individuals) must maintain </a:t>
            </a:r>
            <a:r>
              <a:rPr sz="1500" i="1" dirty="0">
                <a:solidFill>
                  <a:srgbClr val="1D384B"/>
                </a:solidFill>
                <a:latin typeface="Arial"/>
                <a:cs typeface="Arial"/>
              </a:rPr>
              <a:t>current </a:t>
            </a:r>
            <a:r>
              <a:rPr sz="1500" dirty="0">
                <a:solidFill>
                  <a:srgbClr val="1D384B"/>
                </a:solidFill>
                <a:latin typeface="Arial"/>
                <a:cs typeface="Arial"/>
              </a:rPr>
              <a:t>registrations in  the </a:t>
            </a:r>
            <a:r>
              <a:rPr sz="1500" spc="-5" dirty="0">
                <a:solidFill>
                  <a:srgbClr val="1D384B"/>
                </a:solidFill>
                <a:latin typeface="Arial"/>
                <a:cs typeface="Arial"/>
              </a:rPr>
              <a:t>SAM</a:t>
            </a:r>
            <a:r>
              <a:rPr sz="1500" spc="-10" dirty="0">
                <a:solidFill>
                  <a:srgbClr val="1D384B"/>
                </a:solidFill>
                <a:latin typeface="Arial"/>
                <a:cs typeface="Arial"/>
              </a:rPr>
              <a:t> </a:t>
            </a:r>
            <a:r>
              <a:rPr sz="1500" dirty="0">
                <a:solidFill>
                  <a:srgbClr val="1D384B"/>
                </a:solidFill>
                <a:latin typeface="Arial"/>
                <a:cs typeface="Arial"/>
              </a:rPr>
              <a:t>database.</a:t>
            </a:r>
            <a:endParaRPr sz="1500">
              <a:latin typeface="Arial"/>
              <a:cs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65169" y="781522"/>
            <a:ext cx="4650740" cy="513715"/>
          </a:xfrm>
          <a:prstGeom prst="rect">
            <a:avLst/>
          </a:prstGeom>
        </p:spPr>
        <p:txBody>
          <a:bodyPr vert="horz" wrap="square" lIns="0" tIns="13335" rIns="0" bIns="0" rtlCol="0">
            <a:spAutoFit/>
          </a:bodyPr>
          <a:lstStyle/>
          <a:p>
            <a:pPr marL="12700">
              <a:lnSpc>
                <a:spcPct val="100000"/>
              </a:lnSpc>
              <a:spcBef>
                <a:spcPts val="105"/>
              </a:spcBef>
            </a:pPr>
            <a:r>
              <a:rPr sz="3200" spc="-5" dirty="0">
                <a:hlinkClick r:id="rId3"/>
              </a:rPr>
              <a:t>Grants.gov</a:t>
            </a:r>
            <a:r>
              <a:rPr sz="3200" spc="-80" dirty="0">
                <a:hlinkClick r:id="rId3"/>
              </a:rPr>
              <a:t> </a:t>
            </a:r>
            <a:r>
              <a:rPr sz="3200" spc="-5" dirty="0"/>
              <a:t>Registration</a:t>
            </a:r>
            <a:endParaRPr sz="3200"/>
          </a:p>
        </p:txBody>
      </p:sp>
      <p:sp>
        <p:nvSpPr>
          <p:cNvPr id="3" name="object 3"/>
          <p:cNvSpPr txBox="1"/>
          <p:nvPr/>
        </p:nvSpPr>
        <p:spPr>
          <a:xfrm>
            <a:off x="563769" y="1347109"/>
            <a:ext cx="7947659" cy="3545840"/>
          </a:xfrm>
          <a:prstGeom prst="rect">
            <a:avLst/>
          </a:prstGeom>
        </p:spPr>
        <p:txBody>
          <a:bodyPr vert="horz" wrap="square" lIns="0" tIns="12065" rIns="0" bIns="0" rtlCol="0">
            <a:spAutoFit/>
          </a:bodyPr>
          <a:lstStyle/>
          <a:p>
            <a:pPr marL="12700">
              <a:lnSpc>
                <a:spcPct val="100000"/>
              </a:lnSpc>
              <a:spcBef>
                <a:spcPts val="95"/>
              </a:spcBef>
            </a:pPr>
            <a:r>
              <a:rPr sz="1600" b="1" u="heavy" spc="-5" dirty="0">
                <a:solidFill>
                  <a:srgbClr val="1D384B"/>
                </a:solidFill>
                <a:uFill>
                  <a:solidFill>
                    <a:srgbClr val="1D384B"/>
                  </a:solidFill>
                </a:uFill>
                <a:latin typeface="Arial"/>
                <a:cs typeface="Arial"/>
              </a:rPr>
              <a:t>Step 2 –</a:t>
            </a:r>
            <a:r>
              <a:rPr sz="1600" b="1" u="heavy" spc="15" dirty="0">
                <a:solidFill>
                  <a:srgbClr val="1D384B"/>
                </a:solidFill>
                <a:uFill>
                  <a:solidFill>
                    <a:srgbClr val="1D384B"/>
                  </a:solidFill>
                </a:uFill>
                <a:latin typeface="Arial"/>
                <a:cs typeface="Arial"/>
              </a:rPr>
              <a:t> </a:t>
            </a:r>
            <a:r>
              <a:rPr sz="1600" b="1" u="heavy" spc="-10" dirty="0">
                <a:solidFill>
                  <a:srgbClr val="1D384B"/>
                </a:solidFill>
                <a:uFill>
                  <a:solidFill>
                    <a:srgbClr val="1D384B"/>
                  </a:solidFill>
                </a:uFill>
                <a:latin typeface="Arial"/>
                <a:cs typeface="Arial"/>
              </a:rPr>
              <a:t>Continued</a:t>
            </a:r>
            <a:endParaRPr sz="1600">
              <a:latin typeface="Arial"/>
              <a:cs typeface="Arial"/>
            </a:endParaRPr>
          </a:p>
          <a:p>
            <a:pPr marL="354965" marR="5080" indent="-342900">
              <a:lnSpc>
                <a:spcPct val="100000"/>
              </a:lnSpc>
              <a:spcBef>
                <a:spcPts val="1205"/>
              </a:spcBef>
              <a:buChar char="•"/>
              <a:tabLst>
                <a:tab pos="354965" algn="l"/>
                <a:tab pos="355600" algn="l"/>
              </a:tabLst>
            </a:pPr>
            <a:r>
              <a:rPr sz="1500" dirty="0">
                <a:solidFill>
                  <a:srgbClr val="1D384B"/>
                </a:solidFill>
                <a:latin typeface="Arial"/>
                <a:cs typeface="Arial"/>
              </a:rPr>
              <a:t>Applicants </a:t>
            </a:r>
            <a:r>
              <a:rPr sz="1500" spc="-5" dirty="0">
                <a:solidFill>
                  <a:srgbClr val="1D384B"/>
                </a:solidFill>
                <a:latin typeface="Arial"/>
                <a:cs typeface="Arial"/>
              </a:rPr>
              <a:t>will </a:t>
            </a:r>
            <a:r>
              <a:rPr sz="1500" dirty="0">
                <a:solidFill>
                  <a:srgbClr val="1D384B"/>
                </a:solidFill>
                <a:latin typeface="Arial"/>
                <a:cs typeface="Arial"/>
              </a:rPr>
              <a:t>need the name of the authorizing </a:t>
            </a:r>
            <a:r>
              <a:rPr sz="1500" spc="-5" dirty="0">
                <a:solidFill>
                  <a:srgbClr val="1D384B"/>
                </a:solidFill>
                <a:latin typeface="Arial"/>
                <a:cs typeface="Arial"/>
              </a:rPr>
              <a:t>official </a:t>
            </a:r>
            <a:r>
              <a:rPr sz="1500" dirty="0">
                <a:solidFill>
                  <a:srgbClr val="1D384B"/>
                </a:solidFill>
                <a:latin typeface="Arial"/>
                <a:cs typeface="Arial"/>
              </a:rPr>
              <a:t>of the organization and </a:t>
            </a:r>
            <a:r>
              <a:rPr sz="1500" spc="5" dirty="0">
                <a:solidFill>
                  <a:srgbClr val="1D384B"/>
                </a:solidFill>
                <a:latin typeface="Arial"/>
                <a:cs typeface="Arial"/>
              </a:rPr>
              <a:t>an  </a:t>
            </a:r>
            <a:r>
              <a:rPr sz="1500" spc="-5" dirty="0">
                <a:solidFill>
                  <a:srgbClr val="1D384B"/>
                </a:solidFill>
                <a:latin typeface="Arial"/>
                <a:cs typeface="Arial"/>
              </a:rPr>
              <a:t>Employer </a:t>
            </a:r>
            <a:r>
              <a:rPr sz="1500" dirty="0">
                <a:solidFill>
                  <a:srgbClr val="1D384B"/>
                </a:solidFill>
                <a:latin typeface="Arial"/>
                <a:cs typeface="Arial"/>
              </a:rPr>
              <a:t>Identification Number </a:t>
            </a:r>
            <a:r>
              <a:rPr sz="1500" spc="-5" dirty="0">
                <a:solidFill>
                  <a:srgbClr val="1D384B"/>
                </a:solidFill>
                <a:latin typeface="Arial"/>
                <a:cs typeface="Arial"/>
              </a:rPr>
              <a:t>(EIN). </a:t>
            </a:r>
            <a:r>
              <a:rPr sz="1500" dirty="0">
                <a:solidFill>
                  <a:srgbClr val="1D384B"/>
                </a:solidFill>
                <a:latin typeface="Arial"/>
                <a:cs typeface="Arial"/>
              </a:rPr>
              <a:t>Information about </a:t>
            </a:r>
            <a:r>
              <a:rPr sz="1500" spc="-5" dirty="0">
                <a:solidFill>
                  <a:srgbClr val="1D384B"/>
                </a:solidFill>
                <a:latin typeface="Arial"/>
                <a:cs typeface="Arial"/>
              </a:rPr>
              <a:t>SAM </a:t>
            </a:r>
            <a:r>
              <a:rPr sz="1500" dirty="0">
                <a:solidFill>
                  <a:srgbClr val="1D384B"/>
                </a:solidFill>
                <a:latin typeface="Arial"/>
                <a:cs typeface="Arial"/>
              </a:rPr>
              <a:t>registration procedures </a:t>
            </a:r>
            <a:r>
              <a:rPr sz="1500" spc="5" dirty="0">
                <a:solidFill>
                  <a:srgbClr val="1D384B"/>
                </a:solidFill>
                <a:latin typeface="Arial"/>
                <a:cs typeface="Arial"/>
              </a:rPr>
              <a:t>can  </a:t>
            </a:r>
            <a:r>
              <a:rPr sz="1500" dirty="0">
                <a:solidFill>
                  <a:srgbClr val="1D384B"/>
                </a:solidFill>
                <a:latin typeface="Arial"/>
                <a:cs typeface="Arial"/>
              </a:rPr>
              <a:t>be accessed at</a:t>
            </a:r>
            <a:r>
              <a:rPr sz="1500" spc="-50" dirty="0">
                <a:solidFill>
                  <a:srgbClr val="0000FF"/>
                </a:solidFill>
                <a:latin typeface="Arial"/>
                <a:cs typeface="Arial"/>
              </a:rPr>
              <a:t> </a:t>
            </a:r>
            <a:r>
              <a:rPr sz="1500" u="heavy" spc="-5" dirty="0">
                <a:solidFill>
                  <a:srgbClr val="0000FF"/>
                </a:solidFill>
                <a:uFill>
                  <a:solidFill>
                    <a:srgbClr val="0000FF"/>
                  </a:solidFill>
                </a:uFill>
                <a:latin typeface="Arial"/>
                <a:cs typeface="Arial"/>
                <a:hlinkClick r:id="rId4"/>
              </a:rPr>
              <a:t>https://sam.gov/SAM/</a:t>
            </a:r>
            <a:r>
              <a:rPr sz="1500" spc="-5" dirty="0">
                <a:solidFill>
                  <a:srgbClr val="1D384B"/>
                </a:solidFill>
                <a:latin typeface="Arial"/>
                <a:cs typeface="Arial"/>
              </a:rPr>
              <a:t>.</a:t>
            </a:r>
            <a:endParaRPr sz="1500">
              <a:latin typeface="Arial"/>
              <a:cs typeface="Arial"/>
            </a:endParaRPr>
          </a:p>
          <a:p>
            <a:pPr marL="756285" marR="227329" indent="-287020">
              <a:lnSpc>
                <a:spcPct val="100000"/>
              </a:lnSpc>
              <a:spcBef>
                <a:spcPts val="1200"/>
              </a:spcBef>
              <a:tabLst>
                <a:tab pos="756285" algn="l"/>
              </a:tabLst>
            </a:pPr>
            <a:r>
              <a:rPr sz="1500" dirty="0">
                <a:solidFill>
                  <a:srgbClr val="1D384B"/>
                </a:solidFill>
                <a:latin typeface="Courier New"/>
                <a:cs typeface="Courier New"/>
              </a:rPr>
              <a:t>o	</a:t>
            </a:r>
            <a:r>
              <a:rPr sz="1500" b="1" spc="-5" dirty="0">
                <a:solidFill>
                  <a:srgbClr val="1D384B"/>
                </a:solidFill>
                <a:latin typeface="Arial"/>
                <a:cs typeface="Arial"/>
              </a:rPr>
              <a:t>Note: </a:t>
            </a:r>
            <a:r>
              <a:rPr sz="1500" dirty="0">
                <a:solidFill>
                  <a:srgbClr val="1D384B"/>
                </a:solidFill>
                <a:latin typeface="Arial"/>
                <a:cs typeface="Arial"/>
              </a:rPr>
              <a:t>Applicants must update or renew their </a:t>
            </a:r>
            <a:r>
              <a:rPr sz="1500" spc="-5" dirty="0">
                <a:solidFill>
                  <a:srgbClr val="1D384B"/>
                </a:solidFill>
                <a:latin typeface="Arial"/>
                <a:cs typeface="Arial"/>
              </a:rPr>
              <a:t>SAM </a:t>
            </a:r>
            <a:r>
              <a:rPr sz="1500" dirty="0">
                <a:solidFill>
                  <a:srgbClr val="1D384B"/>
                </a:solidFill>
                <a:latin typeface="Arial"/>
                <a:cs typeface="Arial"/>
              </a:rPr>
              <a:t>registration annually to maintain  </a:t>
            </a:r>
            <a:r>
              <a:rPr sz="1500" spc="-5" dirty="0">
                <a:solidFill>
                  <a:srgbClr val="1D384B"/>
                </a:solidFill>
                <a:latin typeface="Arial"/>
                <a:cs typeface="Arial"/>
              </a:rPr>
              <a:t>active</a:t>
            </a:r>
            <a:r>
              <a:rPr sz="1500" spc="-10" dirty="0">
                <a:solidFill>
                  <a:srgbClr val="1D384B"/>
                </a:solidFill>
                <a:latin typeface="Arial"/>
                <a:cs typeface="Arial"/>
              </a:rPr>
              <a:t> </a:t>
            </a:r>
            <a:r>
              <a:rPr sz="1500" dirty="0">
                <a:solidFill>
                  <a:srgbClr val="1D384B"/>
                </a:solidFill>
                <a:latin typeface="Arial"/>
                <a:cs typeface="Arial"/>
              </a:rPr>
              <a:t>status.</a:t>
            </a:r>
            <a:endParaRPr sz="1500">
              <a:latin typeface="Arial"/>
              <a:cs typeface="Arial"/>
            </a:endParaRPr>
          </a:p>
          <a:p>
            <a:pPr marL="355600" marR="196215" indent="-342900">
              <a:lnSpc>
                <a:spcPct val="100000"/>
              </a:lnSpc>
              <a:spcBef>
                <a:spcPts val="1200"/>
              </a:spcBef>
              <a:buChar char="•"/>
              <a:tabLst>
                <a:tab pos="354965" algn="l"/>
                <a:tab pos="355600" algn="l"/>
              </a:tabLst>
            </a:pPr>
            <a:r>
              <a:rPr sz="1500" spc="-5" dirty="0">
                <a:solidFill>
                  <a:srgbClr val="1D384B"/>
                </a:solidFill>
                <a:latin typeface="Arial"/>
                <a:cs typeface="Arial"/>
              </a:rPr>
              <a:t>An </a:t>
            </a:r>
            <a:r>
              <a:rPr sz="1500" dirty="0">
                <a:solidFill>
                  <a:srgbClr val="1D384B"/>
                </a:solidFill>
                <a:latin typeface="Arial"/>
                <a:cs typeface="Arial"/>
              </a:rPr>
              <a:t>application cannot be successfully submitted in </a:t>
            </a:r>
            <a:r>
              <a:rPr sz="1500" dirty="0">
                <a:solidFill>
                  <a:srgbClr val="1D384B"/>
                </a:solidFill>
                <a:latin typeface="Arial"/>
                <a:cs typeface="Arial"/>
                <a:hlinkClick r:id="rId3"/>
              </a:rPr>
              <a:t>Grants.gov </a:t>
            </a:r>
            <a:r>
              <a:rPr sz="1500" dirty="0">
                <a:solidFill>
                  <a:srgbClr val="1D384B"/>
                </a:solidFill>
                <a:latin typeface="Arial"/>
                <a:cs typeface="Arial"/>
              </a:rPr>
              <a:t>until </a:t>
            </a:r>
            <a:r>
              <a:rPr sz="1500" dirty="0">
                <a:solidFill>
                  <a:srgbClr val="1D384B"/>
                </a:solidFill>
                <a:latin typeface="Arial"/>
                <a:cs typeface="Arial"/>
                <a:hlinkClick r:id="rId3"/>
              </a:rPr>
              <a:t>Grants.gov</a:t>
            </a:r>
            <a:r>
              <a:rPr sz="1500" spc="-160" dirty="0">
                <a:solidFill>
                  <a:srgbClr val="1D384B"/>
                </a:solidFill>
                <a:latin typeface="Arial"/>
                <a:cs typeface="Arial"/>
                <a:hlinkClick r:id="rId3"/>
              </a:rPr>
              <a:t> </a:t>
            </a:r>
            <a:r>
              <a:rPr sz="1500" dirty="0">
                <a:solidFill>
                  <a:srgbClr val="1D384B"/>
                </a:solidFill>
                <a:latin typeface="Arial"/>
                <a:cs typeface="Arial"/>
              </a:rPr>
              <a:t>receives  the </a:t>
            </a:r>
            <a:r>
              <a:rPr sz="1500" spc="-5" dirty="0">
                <a:solidFill>
                  <a:srgbClr val="1D384B"/>
                </a:solidFill>
                <a:latin typeface="Arial"/>
                <a:cs typeface="Arial"/>
              </a:rPr>
              <a:t>SAM </a:t>
            </a:r>
            <a:r>
              <a:rPr sz="1500" dirty="0">
                <a:solidFill>
                  <a:srgbClr val="1D384B"/>
                </a:solidFill>
                <a:latin typeface="Arial"/>
                <a:cs typeface="Arial"/>
              </a:rPr>
              <a:t>registration</a:t>
            </a:r>
            <a:r>
              <a:rPr sz="1500" spc="-50" dirty="0">
                <a:solidFill>
                  <a:srgbClr val="1D384B"/>
                </a:solidFill>
                <a:latin typeface="Arial"/>
                <a:cs typeface="Arial"/>
              </a:rPr>
              <a:t> </a:t>
            </a:r>
            <a:r>
              <a:rPr sz="1500" dirty="0">
                <a:solidFill>
                  <a:srgbClr val="1D384B"/>
                </a:solidFill>
                <a:latin typeface="Arial"/>
                <a:cs typeface="Arial"/>
              </a:rPr>
              <a:t>information.</a:t>
            </a:r>
            <a:endParaRPr sz="1500">
              <a:latin typeface="Arial"/>
              <a:cs typeface="Arial"/>
            </a:endParaRPr>
          </a:p>
          <a:p>
            <a:pPr marL="355600" marR="170180" indent="-342900">
              <a:lnSpc>
                <a:spcPct val="100000"/>
              </a:lnSpc>
              <a:spcBef>
                <a:spcPts val="1200"/>
              </a:spcBef>
              <a:buChar char="•"/>
              <a:tabLst>
                <a:tab pos="354965" algn="l"/>
                <a:tab pos="355600" algn="l"/>
              </a:tabLst>
            </a:pPr>
            <a:r>
              <a:rPr sz="1500" dirty="0">
                <a:solidFill>
                  <a:srgbClr val="1D384B"/>
                </a:solidFill>
                <a:latin typeface="Arial"/>
                <a:cs typeface="Arial"/>
              </a:rPr>
              <a:t>Once the </a:t>
            </a:r>
            <a:r>
              <a:rPr sz="1500" spc="-5" dirty="0">
                <a:solidFill>
                  <a:srgbClr val="1D384B"/>
                </a:solidFill>
                <a:latin typeface="Arial"/>
                <a:cs typeface="Arial"/>
              </a:rPr>
              <a:t>SAM </a:t>
            </a:r>
            <a:r>
              <a:rPr sz="1500" dirty="0">
                <a:solidFill>
                  <a:srgbClr val="1D384B"/>
                </a:solidFill>
                <a:latin typeface="Arial"/>
                <a:cs typeface="Arial"/>
              </a:rPr>
              <a:t>registration/renewal is complete, </a:t>
            </a:r>
            <a:r>
              <a:rPr sz="1500" b="1" spc="-5" dirty="0">
                <a:solidFill>
                  <a:srgbClr val="1D384B"/>
                </a:solidFill>
                <a:latin typeface="Arial"/>
                <a:cs typeface="Arial"/>
              </a:rPr>
              <a:t>the information </a:t>
            </a:r>
            <a:r>
              <a:rPr sz="1500" b="1" dirty="0">
                <a:solidFill>
                  <a:srgbClr val="1D384B"/>
                </a:solidFill>
                <a:latin typeface="Arial"/>
                <a:cs typeface="Arial"/>
              </a:rPr>
              <a:t>transfer </a:t>
            </a:r>
            <a:r>
              <a:rPr sz="1500" b="1" spc="-5" dirty="0">
                <a:solidFill>
                  <a:srgbClr val="1D384B"/>
                </a:solidFill>
                <a:latin typeface="Arial"/>
                <a:cs typeface="Arial"/>
              </a:rPr>
              <a:t>from </a:t>
            </a:r>
            <a:r>
              <a:rPr sz="1500" b="1" spc="-20" dirty="0">
                <a:solidFill>
                  <a:srgbClr val="1D384B"/>
                </a:solidFill>
                <a:latin typeface="Arial"/>
                <a:cs typeface="Arial"/>
              </a:rPr>
              <a:t>SAM </a:t>
            </a:r>
            <a:r>
              <a:rPr sz="1500" b="1" dirty="0">
                <a:solidFill>
                  <a:srgbClr val="1D384B"/>
                </a:solidFill>
                <a:latin typeface="Arial"/>
                <a:cs typeface="Arial"/>
              </a:rPr>
              <a:t>to </a:t>
            </a:r>
            <a:r>
              <a:rPr sz="1500" b="1" dirty="0">
                <a:solidFill>
                  <a:srgbClr val="1D384B"/>
                </a:solidFill>
                <a:latin typeface="Arial"/>
                <a:cs typeface="Arial"/>
                <a:hlinkClick r:id="rId3"/>
              </a:rPr>
              <a:t> </a:t>
            </a:r>
            <a:r>
              <a:rPr sz="1500" b="1" spc="-5" dirty="0">
                <a:solidFill>
                  <a:srgbClr val="1D384B"/>
                </a:solidFill>
                <a:latin typeface="Arial"/>
                <a:cs typeface="Arial"/>
                <a:hlinkClick r:id="rId3"/>
              </a:rPr>
              <a:t>Grants.gov </a:t>
            </a:r>
            <a:r>
              <a:rPr sz="1500" b="1" dirty="0">
                <a:solidFill>
                  <a:srgbClr val="1D384B"/>
                </a:solidFill>
                <a:latin typeface="Arial"/>
                <a:cs typeface="Arial"/>
              </a:rPr>
              <a:t>can take as </a:t>
            </a:r>
            <a:r>
              <a:rPr sz="1500" b="1" spc="-5" dirty="0">
                <a:solidFill>
                  <a:srgbClr val="1D384B"/>
                </a:solidFill>
                <a:latin typeface="Arial"/>
                <a:cs typeface="Arial"/>
              </a:rPr>
              <a:t>long </a:t>
            </a:r>
            <a:r>
              <a:rPr sz="1500" b="1" dirty="0">
                <a:solidFill>
                  <a:srgbClr val="1D384B"/>
                </a:solidFill>
                <a:latin typeface="Arial"/>
                <a:cs typeface="Arial"/>
              </a:rPr>
              <a:t>as 48</a:t>
            </a:r>
            <a:r>
              <a:rPr sz="1500" b="1" spc="-75" dirty="0">
                <a:solidFill>
                  <a:srgbClr val="1D384B"/>
                </a:solidFill>
                <a:latin typeface="Arial"/>
                <a:cs typeface="Arial"/>
              </a:rPr>
              <a:t> </a:t>
            </a:r>
            <a:r>
              <a:rPr sz="1500" b="1" spc="-5" dirty="0">
                <a:solidFill>
                  <a:srgbClr val="1D384B"/>
                </a:solidFill>
                <a:latin typeface="Arial"/>
                <a:cs typeface="Arial"/>
              </a:rPr>
              <a:t>hours.</a:t>
            </a:r>
            <a:endParaRPr sz="1500">
              <a:latin typeface="Arial"/>
              <a:cs typeface="Arial"/>
            </a:endParaRPr>
          </a:p>
          <a:p>
            <a:pPr marL="355600" marR="243840" indent="-342900">
              <a:lnSpc>
                <a:spcPct val="100000"/>
              </a:lnSpc>
              <a:spcBef>
                <a:spcPts val="1200"/>
              </a:spcBef>
              <a:buChar char="•"/>
              <a:tabLst>
                <a:tab pos="354965" algn="l"/>
                <a:tab pos="355600" algn="l"/>
              </a:tabLst>
            </a:pPr>
            <a:r>
              <a:rPr sz="1500" dirty="0">
                <a:solidFill>
                  <a:srgbClr val="1D384B"/>
                </a:solidFill>
                <a:latin typeface="Arial"/>
                <a:cs typeface="Arial"/>
              </a:rPr>
              <a:t>OJP recommends that the applicant register or renew registration </a:t>
            </a:r>
            <a:r>
              <a:rPr sz="1500" spc="-5" dirty="0">
                <a:solidFill>
                  <a:srgbClr val="1D384B"/>
                </a:solidFill>
                <a:latin typeface="Arial"/>
                <a:cs typeface="Arial"/>
              </a:rPr>
              <a:t>with SAM </a:t>
            </a:r>
            <a:r>
              <a:rPr sz="1500" dirty="0">
                <a:solidFill>
                  <a:srgbClr val="1D384B"/>
                </a:solidFill>
                <a:latin typeface="Arial"/>
                <a:cs typeface="Arial"/>
              </a:rPr>
              <a:t>as early</a:t>
            </a:r>
            <a:r>
              <a:rPr sz="1500" spc="-180" dirty="0">
                <a:solidFill>
                  <a:srgbClr val="1D384B"/>
                </a:solidFill>
                <a:latin typeface="Arial"/>
                <a:cs typeface="Arial"/>
              </a:rPr>
              <a:t> </a:t>
            </a:r>
            <a:r>
              <a:rPr sz="1500" spc="5" dirty="0">
                <a:solidFill>
                  <a:srgbClr val="1D384B"/>
                </a:solidFill>
                <a:latin typeface="Arial"/>
                <a:cs typeface="Arial"/>
              </a:rPr>
              <a:t>as  </a:t>
            </a:r>
            <a:r>
              <a:rPr sz="1500" dirty="0">
                <a:solidFill>
                  <a:srgbClr val="1D384B"/>
                </a:solidFill>
                <a:latin typeface="Arial"/>
                <a:cs typeface="Arial"/>
              </a:rPr>
              <a:t>possible.</a:t>
            </a:r>
            <a:endParaRPr sz="1500">
              <a:latin typeface="Arial"/>
              <a:cs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081824" y="626756"/>
            <a:ext cx="4357370" cy="513715"/>
          </a:xfrm>
          <a:prstGeom prst="rect">
            <a:avLst/>
          </a:prstGeom>
        </p:spPr>
        <p:txBody>
          <a:bodyPr vert="horz" wrap="square" lIns="0" tIns="13335" rIns="0" bIns="0" rtlCol="0">
            <a:spAutoFit/>
          </a:bodyPr>
          <a:lstStyle/>
          <a:p>
            <a:pPr marL="12700">
              <a:lnSpc>
                <a:spcPct val="100000"/>
              </a:lnSpc>
              <a:spcBef>
                <a:spcPts val="105"/>
              </a:spcBef>
            </a:pPr>
            <a:r>
              <a:rPr sz="3200" spc="-5" dirty="0"/>
              <a:t>Navigating</a:t>
            </a:r>
            <a:r>
              <a:rPr sz="3200" spc="-85" dirty="0"/>
              <a:t> </a:t>
            </a:r>
            <a:r>
              <a:rPr sz="3200" spc="-5" dirty="0">
                <a:hlinkClick r:id="rId3"/>
              </a:rPr>
              <a:t>Grants.gov</a:t>
            </a:r>
            <a:endParaRPr sz="3200"/>
          </a:p>
        </p:txBody>
      </p:sp>
      <p:sp>
        <p:nvSpPr>
          <p:cNvPr id="3" name="object 3"/>
          <p:cNvSpPr/>
          <p:nvPr/>
        </p:nvSpPr>
        <p:spPr>
          <a:xfrm>
            <a:off x="1691639" y="1322832"/>
            <a:ext cx="5760719" cy="3593591"/>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46534" y="816113"/>
            <a:ext cx="4650740" cy="513715"/>
          </a:xfrm>
          <a:prstGeom prst="rect">
            <a:avLst/>
          </a:prstGeom>
        </p:spPr>
        <p:txBody>
          <a:bodyPr vert="horz" wrap="square" lIns="0" tIns="13335" rIns="0" bIns="0" rtlCol="0">
            <a:spAutoFit/>
          </a:bodyPr>
          <a:lstStyle/>
          <a:p>
            <a:pPr marL="12700">
              <a:lnSpc>
                <a:spcPct val="100000"/>
              </a:lnSpc>
              <a:spcBef>
                <a:spcPts val="105"/>
              </a:spcBef>
            </a:pPr>
            <a:r>
              <a:rPr sz="3200" spc="-5" dirty="0">
                <a:hlinkClick r:id="rId3"/>
              </a:rPr>
              <a:t>Grants.gov</a:t>
            </a:r>
            <a:r>
              <a:rPr sz="3200" spc="-80" dirty="0">
                <a:hlinkClick r:id="rId3"/>
              </a:rPr>
              <a:t> </a:t>
            </a:r>
            <a:r>
              <a:rPr sz="3200" spc="-5" dirty="0"/>
              <a:t>Registration</a:t>
            </a:r>
            <a:endParaRPr sz="3200"/>
          </a:p>
        </p:txBody>
      </p:sp>
      <p:sp>
        <p:nvSpPr>
          <p:cNvPr id="3" name="object 3"/>
          <p:cNvSpPr txBox="1"/>
          <p:nvPr/>
        </p:nvSpPr>
        <p:spPr>
          <a:xfrm>
            <a:off x="535941" y="1463070"/>
            <a:ext cx="8186420" cy="3164840"/>
          </a:xfrm>
          <a:prstGeom prst="rect">
            <a:avLst/>
          </a:prstGeom>
        </p:spPr>
        <p:txBody>
          <a:bodyPr vert="horz" wrap="square" lIns="0" tIns="12065" rIns="0" bIns="0" rtlCol="0">
            <a:spAutoFit/>
          </a:bodyPr>
          <a:lstStyle/>
          <a:p>
            <a:pPr marL="12700" marR="5080" indent="-635">
              <a:lnSpc>
                <a:spcPct val="100000"/>
              </a:lnSpc>
              <a:spcBef>
                <a:spcPts val="95"/>
              </a:spcBef>
            </a:pPr>
            <a:r>
              <a:rPr sz="1600" b="1" u="heavy" spc="-5" dirty="0">
                <a:solidFill>
                  <a:srgbClr val="1D384B"/>
                </a:solidFill>
                <a:uFill>
                  <a:solidFill>
                    <a:srgbClr val="1D384B"/>
                  </a:solidFill>
                </a:uFill>
                <a:latin typeface="Arial"/>
                <a:cs typeface="Arial"/>
              </a:rPr>
              <a:t>Step 3 – </a:t>
            </a:r>
            <a:r>
              <a:rPr sz="1600" b="1" u="heavy" spc="-15" dirty="0">
                <a:solidFill>
                  <a:srgbClr val="1D384B"/>
                </a:solidFill>
                <a:uFill>
                  <a:solidFill>
                    <a:srgbClr val="1D384B"/>
                  </a:solidFill>
                </a:uFill>
                <a:latin typeface="Arial"/>
                <a:cs typeface="Arial"/>
              </a:rPr>
              <a:t>Acquire </a:t>
            </a:r>
            <a:r>
              <a:rPr sz="1600" b="1" u="heavy" spc="-5" dirty="0">
                <a:solidFill>
                  <a:srgbClr val="1D384B"/>
                </a:solidFill>
                <a:uFill>
                  <a:solidFill>
                    <a:srgbClr val="1D384B"/>
                  </a:solidFill>
                </a:uFill>
                <a:latin typeface="Arial"/>
                <a:cs typeface="Arial"/>
              </a:rPr>
              <a:t>an </a:t>
            </a:r>
            <a:r>
              <a:rPr sz="1600" b="1" u="heavy" spc="-10" dirty="0">
                <a:solidFill>
                  <a:srgbClr val="1D384B"/>
                </a:solidFill>
                <a:uFill>
                  <a:solidFill>
                    <a:srgbClr val="1D384B"/>
                  </a:solidFill>
                </a:uFill>
                <a:latin typeface="Arial"/>
                <a:cs typeface="Arial"/>
              </a:rPr>
              <a:t>Authorized </a:t>
            </a:r>
            <a:r>
              <a:rPr sz="1600" b="1" u="heavy" spc="-5" dirty="0">
                <a:solidFill>
                  <a:srgbClr val="1D384B"/>
                </a:solidFill>
                <a:uFill>
                  <a:solidFill>
                    <a:srgbClr val="1D384B"/>
                  </a:solidFill>
                </a:uFill>
                <a:latin typeface="Arial"/>
                <a:cs typeface="Arial"/>
              </a:rPr>
              <a:t>Organization </a:t>
            </a:r>
            <a:r>
              <a:rPr sz="1600" b="1" u="heavy" spc="-10" dirty="0">
                <a:solidFill>
                  <a:srgbClr val="1D384B"/>
                </a:solidFill>
                <a:uFill>
                  <a:solidFill>
                    <a:srgbClr val="1D384B"/>
                  </a:solidFill>
                </a:uFill>
                <a:latin typeface="Arial"/>
                <a:cs typeface="Arial"/>
              </a:rPr>
              <a:t>Representative </a:t>
            </a:r>
            <a:r>
              <a:rPr sz="1600" b="1" u="heavy" spc="-15" dirty="0">
                <a:solidFill>
                  <a:srgbClr val="1D384B"/>
                </a:solidFill>
                <a:uFill>
                  <a:solidFill>
                    <a:srgbClr val="1D384B"/>
                  </a:solidFill>
                </a:uFill>
                <a:latin typeface="Arial"/>
                <a:cs typeface="Arial"/>
              </a:rPr>
              <a:t>(AOR) </a:t>
            </a:r>
            <a:r>
              <a:rPr sz="1600" b="1" u="heavy" spc="-5" dirty="0">
                <a:solidFill>
                  <a:srgbClr val="1D384B"/>
                </a:solidFill>
                <a:uFill>
                  <a:solidFill>
                    <a:srgbClr val="1D384B"/>
                  </a:solidFill>
                </a:uFill>
                <a:latin typeface="Arial"/>
                <a:cs typeface="Arial"/>
              </a:rPr>
              <a:t>and a </a:t>
            </a:r>
            <a:r>
              <a:rPr sz="1600" b="1" u="heavy" spc="-10" dirty="0">
                <a:solidFill>
                  <a:srgbClr val="1D384B"/>
                </a:solidFill>
                <a:uFill>
                  <a:solidFill>
                    <a:srgbClr val="1D384B"/>
                  </a:solidFill>
                </a:uFill>
                <a:latin typeface="Arial"/>
                <a:cs typeface="Arial"/>
                <a:hlinkClick r:id="rId3"/>
              </a:rPr>
              <a:t>Grants.gov </a:t>
            </a:r>
            <a:r>
              <a:rPr sz="1600" b="1" spc="-10" dirty="0">
                <a:solidFill>
                  <a:srgbClr val="1D384B"/>
                </a:solidFill>
                <a:latin typeface="Arial"/>
                <a:cs typeface="Arial"/>
              </a:rPr>
              <a:t> </a:t>
            </a:r>
            <a:r>
              <a:rPr sz="1600" b="1" u="heavy" spc="-5" dirty="0">
                <a:solidFill>
                  <a:srgbClr val="1D384B"/>
                </a:solidFill>
                <a:uFill>
                  <a:solidFill>
                    <a:srgbClr val="1D384B"/>
                  </a:solidFill>
                </a:uFill>
                <a:latin typeface="Arial"/>
                <a:cs typeface="Arial"/>
              </a:rPr>
              <a:t>Username/Password</a:t>
            </a:r>
            <a:endParaRPr sz="1600">
              <a:latin typeface="Arial"/>
              <a:cs typeface="Arial"/>
            </a:endParaRPr>
          </a:p>
          <a:p>
            <a:pPr marL="355600" marR="102870" indent="-342900">
              <a:lnSpc>
                <a:spcPct val="100000"/>
              </a:lnSpc>
              <a:spcBef>
                <a:spcPts val="1445"/>
              </a:spcBef>
              <a:buChar char="•"/>
              <a:tabLst>
                <a:tab pos="354965" algn="l"/>
                <a:tab pos="355600" algn="l"/>
              </a:tabLst>
            </a:pPr>
            <a:r>
              <a:rPr sz="1500" dirty="0">
                <a:solidFill>
                  <a:srgbClr val="1D384B"/>
                </a:solidFill>
                <a:latin typeface="Arial"/>
                <a:cs typeface="Arial"/>
              </a:rPr>
              <a:t>Acquire an Authorized Organization Representative </a:t>
            </a:r>
            <a:r>
              <a:rPr sz="1500" spc="-5" dirty="0">
                <a:solidFill>
                  <a:srgbClr val="1D384B"/>
                </a:solidFill>
                <a:latin typeface="Arial"/>
                <a:cs typeface="Arial"/>
              </a:rPr>
              <a:t>(AOR) </a:t>
            </a:r>
            <a:r>
              <a:rPr sz="1500" dirty="0">
                <a:solidFill>
                  <a:srgbClr val="1D384B"/>
                </a:solidFill>
                <a:latin typeface="Arial"/>
                <a:cs typeface="Arial"/>
              </a:rPr>
              <a:t>and a </a:t>
            </a:r>
            <a:r>
              <a:rPr sz="1500" dirty="0">
                <a:solidFill>
                  <a:srgbClr val="1D384B"/>
                </a:solidFill>
                <a:latin typeface="Arial"/>
                <a:cs typeface="Arial"/>
                <a:hlinkClick r:id="rId3"/>
              </a:rPr>
              <a:t>Grants.gov </a:t>
            </a:r>
            <a:r>
              <a:rPr sz="1500" dirty="0">
                <a:solidFill>
                  <a:srgbClr val="1D384B"/>
                </a:solidFill>
                <a:latin typeface="Arial"/>
                <a:cs typeface="Arial"/>
              </a:rPr>
              <a:t>username</a:t>
            </a:r>
            <a:r>
              <a:rPr sz="1500" spc="-220" dirty="0">
                <a:solidFill>
                  <a:srgbClr val="1D384B"/>
                </a:solidFill>
                <a:latin typeface="Arial"/>
                <a:cs typeface="Arial"/>
              </a:rPr>
              <a:t> </a:t>
            </a:r>
            <a:r>
              <a:rPr sz="1500" spc="5" dirty="0">
                <a:solidFill>
                  <a:srgbClr val="1D384B"/>
                </a:solidFill>
                <a:latin typeface="Arial"/>
                <a:cs typeface="Arial"/>
              </a:rPr>
              <a:t>and  </a:t>
            </a:r>
            <a:r>
              <a:rPr sz="1500" dirty="0">
                <a:solidFill>
                  <a:srgbClr val="1D384B"/>
                </a:solidFill>
                <a:latin typeface="Arial"/>
                <a:cs typeface="Arial"/>
              </a:rPr>
              <a:t>password.</a:t>
            </a:r>
            <a:endParaRPr sz="1500">
              <a:latin typeface="Arial"/>
              <a:cs typeface="Arial"/>
            </a:endParaRPr>
          </a:p>
          <a:p>
            <a:pPr marL="355600" indent="-342900">
              <a:lnSpc>
                <a:spcPct val="100000"/>
              </a:lnSpc>
              <a:spcBef>
                <a:spcPts val="1200"/>
              </a:spcBef>
              <a:buChar char="•"/>
              <a:tabLst>
                <a:tab pos="354965" algn="l"/>
                <a:tab pos="355600" algn="l"/>
              </a:tabLst>
            </a:pPr>
            <a:r>
              <a:rPr sz="1500" dirty="0">
                <a:solidFill>
                  <a:srgbClr val="1D384B"/>
                </a:solidFill>
                <a:latin typeface="Arial"/>
                <a:cs typeface="Arial"/>
              </a:rPr>
              <a:t>Complete the </a:t>
            </a:r>
            <a:r>
              <a:rPr sz="1500" spc="-5" dirty="0">
                <a:solidFill>
                  <a:srgbClr val="1D384B"/>
                </a:solidFill>
                <a:latin typeface="Arial"/>
                <a:cs typeface="Arial"/>
              </a:rPr>
              <a:t>AOR </a:t>
            </a:r>
            <a:r>
              <a:rPr sz="1500" dirty="0">
                <a:solidFill>
                  <a:srgbClr val="1D384B"/>
                </a:solidFill>
                <a:latin typeface="Arial"/>
                <a:cs typeface="Arial"/>
              </a:rPr>
              <a:t>profile on </a:t>
            </a:r>
            <a:r>
              <a:rPr sz="1500" dirty="0">
                <a:solidFill>
                  <a:srgbClr val="1D384B"/>
                </a:solidFill>
                <a:latin typeface="Arial"/>
                <a:cs typeface="Arial"/>
                <a:hlinkClick r:id="rId3"/>
              </a:rPr>
              <a:t>Grants.gov </a:t>
            </a:r>
            <a:r>
              <a:rPr sz="1500" dirty="0">
                <a:solidFill>
                  <a:srgbClr val="1D384B"/>
                </a:solidFill>
                <a:latin typeface="Arial"/>
                <a:cs typeface="Arial"/>
              </a:rPr>
              <a:t>and create a username and</a:t>
            </a:r>
            <a:r>
              <a:rPr sz="1500" spc="-229" dirty="0">
                <a:solidFill>
                  <a:srgbClr val="1D384B"/>
                </a:solidFill>
                <a:latin typeface="Arial"/>
                <a:cs typeface="Arial"/>
              </a:rPr>
              <a:t> </a:t>
            </a:r>
            <a:r>
              <a:rPr sz="1500" dirty="0">
                <a:solidFill>
                  <a:srgbClr val="1D384B"/>
                </a:solidFill>
                <a:latin typeface="Arial"/>
                <a:cs typeface="Arial"/>
              </a:rPr>
              <a:t>password.</a:t>
            </a:r>
            <a:endParaRPr sz="1500">
              <a:latin typeface="Arial"/>
              <a:cs typeface="Arial"/>
            </a:endParaRPr>
          </a:p>
          <a:p>
            <a:pPr marL="355600" indent="-342900">
              <a:lnSpc>
                <a:spcPct val="100000"/>
              </a:lnSpc>
              <a:spcBef>
                <a:spcPts val="1200"/>
              </a:spcBef>
              <a:buChar char="•"/>
              <a:tabLst>
                <a:tab pos="354965" algn="l"/>
                <a:tab pos="355600" algn="l"/>
              </a:tabLst>
            </a:pPr>
            <a:r>
              <a:rPr sz="1500" dirty="0">
                <a:solidFill>
                  <a:srgbClr val="1D384B"/>
                </a:solidFill>
                <a:latin typeface="Arial"/>
                <a:cs typeface="Arial"/>
              </a:rPr>
              <a:t>Complete this step using the applicant </a:t>
            </a:r>
            <a:r>
              <a:rPr sz="1500" spc="-5" dirty="0">
                <a:solidFill>
                  <a:srgbClr val="1D384B"/>
                </a:solidFill>
                <a:latin typeface="Arial"/>
                <a:cs typeface="Arial"/>
              </a:rPr>
              <a:t>entity’s </a:t>
            </a:r>
            <a:r>
              <a:rPr sz="1500" dirty="0">
                <a:solidFill>
                  <a:srgbClr val="1D384B"/>
                </a:solidFill>
                <a:latin typeface="Arial"/>
                <a:cs typeface="Arial"/>
              </a:rPr>
              <a:t>"unique entity identifier" </a:t>
            </a:r>
            <a:r>
              <a:rPr sz="1500" spc="-5" dirty="0">
                <a:solidFill>
                  <a:srgbClr val="1D384B"/>
                </a:solidFill>
                <a:latin typeface="Arial"/>
                <a:cs typeface="Arial"/>
              </a:rPr>
              <a:t>(DUNS</a:t>
            </a:r>
            <a:r>
              <a:rPr sz="1500" spc="-120" dirty="0">
                <a:solidFill>
                  <a:srgbClr val="1D384B"/>
                </a:solidFill>
                <a:latin typeface="Arial"/>
                <a:cs typeface="Arial"/>
              </a:rPr>
              <a:t> </a:t>
            </a:r>
            <a:r>
              <a:rPr sz="1500" dirty="0">
                <a:solidFill>
                  <a:srgbClr val="1D384B"/>
                </a:solidFill>
                <a:latin typeface="Arial"/>
                <a:cs typeface="Arial"/>
              </a:rPr>
              <a:t>number).</a:t>
            </a:r>
            <a:endParaRPr sz="1500">
              <a:latin typeface="Arial"/>
              <a:cs typeface="Arial"/>
            </a:endParaRPr>
          </a:p>
          <a:p>
            <a:pPr marL="12700" marR="321945">
              <a:lnSpc>
                <a:spcPct val="100000"/>
              </a:lnSpc>
              <a:spcBef>
                <a:spcPts val="1200"/>
              </a:spcBef>
            </a:pPr>
            <a:r>
              <a:rPr sz="1500" dirty="0">
                <a:solidFill>
                  <a:srgbClr val="1D384B"/>
                </a:solidFill>
                <a:latin typeface="Arial"/>
                <a:cs typeface="Arial"/>
              </a:rPr>
              <a:t>For more information about the registration process for organizations and other entities, go</a:t>
            </a:r>
            <a:r>
              <a:rPr sz="1500" spc="-200" dirty="0">
                <a:solidFill>
                  <a:srgbClr val="1D384B"/>
                </a:solidFill>
                <a:latin typeface="Arial"/>
                <a:cs typeface="Arial"/>
              </a:rPr>
              <a:t> </a:t>
            </a:r>
            <a:r>
              <a:rPr sz="1500" dirty="0">
                <a:solidFill>
                  <a:srgbClr val="1D384B"/>
                </a:solidFill>
                <a:latin typeface="Arial"/>
                <a:cs typeface="Arial"/>
              </a:rPr>
              <a:t>to  </a:t>
            </a:r>
            <a:r>
              <a:rPr sz="1500" u="heavy" spc="-5" dirty="0">
                <a:solidFill>
                  <a:srgbClr val="0000FF"/>
                </a:solidFill>
                <a:uFill>
                  <a:solidFill>
                    <a:srgbClr val="0000FF"/>
                  </a:solidFill>
                </a:uFill>
                <a:latin typeface="Arial"/>
                <a:cs typeface="Arial"/>
                <a:hlinkClick r:id="rId4"/>
              </a:rPr>
              <a:t>https://www.grants.gov/web/grants/applicants/organization-registration.html</a:t>
            </a:r>
            <a:r>
              <a:rPr sz="1500" spc="-5" dirty="0">
                <a:solidFill>
                  <a:srgbClr val="1D384B"/>
                </a:solidFill>
                <a:latin typeface="Arial"/>
                <a:cs typeface="Arial"/>
              </a:rPr>
              <a:t>.</a:t>
            </a:r>
            <a:endParaRPr sz="1500">
              <a:latin typeface="Arial"/>
              <a:cs typeface="Arial"/>
            </a:endParaRPr>
          </a:p>
          <a:p>
            <a:pPr marL="12700" marR="2887345">
              <a:lnSpc>
                <a:spcPct val="100000"/>
              </a:lnSpc>
              <a:spcBef>
                <a:spcPts val="1440"/>
              </a:spcBef>
            </a:pPr>
            <a:r>
              <a:rPr sz="1500" dirty="0">
                <a:solidFill>
                  <a:srgbClr val="1D384B"/>
                </a:solidFill>
                <a:latin typeface="Arial"/>
                <a:cs typeface="Arial"/>
              </a:rPr>
              <a:t>Individuals registering </a:t>
            </a:r>
            <a:r>
              <a:rPr sz="1500" spc="-5" dirty="0">
                <a:solidFill>
                  <a:srgbClr val="1D384B"/>
                </a:solidFill>
                <a:latin typeface="Arial"/>
                <a:cs typeface="Arial"/>
              </a:rPr>
              <a:t>with </a:t>
            </a:r>
            <a:r>
              <a:rPr sz="1500" dirty="0">
                <a:solidFill>
                  <a:srgbClr val="1D384B"/>
                </a:solidFill>
                <a:latin typeface="Arial"/>
                <a:cs typeface="Arial"/>
                <a:hlinkClick r:id="rId3"/>
              </a:rPr>
              <a:t>Grants.gov </a:t>
            </a:r>
            <a:r>
              <a:rPr sz="1500" dirty="0">
                <a:solidFill>
                  <a:srgbClr val="1D384B"/>
                </a:solidFill>
                <a:latin typeface="Arial"/>
                <a:cs typeface="Arial"/>
              </a:rPr>
              <a:t>should go to  </a:t>
            </a:r>
            <a:r>
              <a:rPr sz="1500" u="heavy" spc="-5" dirty="0">
                <a:solidFill>
                  <a:srgbClr val="0000FF"/>
                </a:solidFill>
                <a:uFill>
                  <a:solidFill>
                    <a:srgbClr val="0000FF"/>
                  </a:solidFill>
                </a:uFill>
                <a:latin typeface="Arial"/>
                <a:cs typeface="Arial"/>
                <a:hlinkClick r:id="rId5"/>
              </a:rPr>
              <a:t>https://www.grants.gov/web/grants/applicants/registration.html</a:t>
            </a:r>
            <a:r>
              <a:rPr sz="1400" spc="-5" dirty="0">
                <a:solidFill>
                  <a:srgbClr val="1D384B"/>
                </a:solidFill>
                <a:latin typeface="Arial"/>
                <a:cs typeface="Arial"/>
              </a:rPr>
              <a:t>.</a:t>
            </a:r>
            <a:endParaRPr sz="1400">
              <a:latin typeface="Arial"/>
              <a:cs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46534" y="759489"/>
            <a:ext cx="4650740" cy="513715"/>
          </a:xfrm>
          <a:prstGeom prst="rect">
            <a:avLst/>
          </a:prstGeom>
        </p:spPr>
        <p:txBody>
          <a:bodyPr vert="horz" wrap="square" lIns="0" tIns="13335" rIns="0" bIns="0" rtlCol="0">
            <a:spAutoFit/>
          </a:bodyPr>
          <a:lstStyle/>
          <a:p>
            <a:pPr marL="12700">
              <a:lnSpc>
                <a:spcPct val="100000"/>
              </a:lnSpc>
              <a:spcBef>
                <a:spcPts val="105"/>
              </a:spcBef>
            </a:pPr>
            <a:r>
              <a:rPr sz="3200" spc="-5" dirty="0">
                <a:hlinkClick r:id="rId3"/>
              </a:rPr>
              <a:t>Grants.gov</a:t>
            </a:r>
            <a:r>
              <a:rPr sz="3200" spc="-80" dirty="0">
                <a:hlinkClick r:id="rId3"/>
              </a:rPr>
              <a:t> </a:t>
            </a:r>
            <a:r>
              <a:rPr sz="3200" spc="-5" dirty="0"/>
              <a:t>Registration</a:t>
            </a:r>
            <a:endParaRPr sz="3200"/>
          </a:p>
        </p:txBody>
      </p:sp>
      <p:sp>
        <p:nvSpPr>
          <p:cNvPr id="3" name="object 3"/>
          <p:cNvSpPr txBox="1"/>
          <p:nvPr/>
        </p:nvSpPr>
        <p:spPr>
          <a:xfrm>
            <a:off x="535940" y="1337484"/>
            <a:ext cx="7977505" cy="3088640"/>
          </a:xfrm>
          <a:prstGeom prst="rect">
            <a:avLst/>
          </a:prstGeom>
        </p:spPr>
        <p:txBody>
          <a:bodyPr vert="horz" wrap="square" lIns="0" tIns="12065" rIns="0" bIns="0" rtlCol="0">
            <a:spAutoFit/>
          </a:bodyPr>
          <a:lstStyle/>
          <a:p>
            <a:pPr marL="12700">
              <a:lnSpc>
                <a:spcPct val="100000"/>
              </a:lnSpc>
              <a:spcBef>
                <a:spcPts val="95"/>
              </a:spcBef>
            </a:pPr>
            <a:r>
              <a:rPr sz="1600" b="1" u="heavy" spc="-5" dirty="0">
                <a:solidFill>
                  <a:srgbClr val="1D384B"/>
                </a:solidFill>
                <a:uFill>
                  <a:solidFill>
                    <a:srgbClr val="1D384B"/>
                  </a:solidFill>
                </a:uFill>
                <a:latin typeface="Arial"/>
                <a:cs typeface="Arial"/>
              </a:rPr>
              <a:t>Step 4 – </a:t>
            </a:r>
            <a:r>
              <a:rPr sz="1600" b="1" u="heavy" spc="-25" dirty="0">
                <a:solidFill>
                  <a:srgbClr val="1D384B"/>
                </a:solidFill>
                <a:uFill>
                  <a:solidFill>
                    <a:srgbClr val="1D384B"/>
                  </a:solidFill>
                </a:uFill>
                <a:latin typeface="Arial"/>
                <a:cs typeface="Arial"/>
              </a:rPr>
              <a:t>AOR</a:t>
            </a:r>
            <a:r>
              <a:rPr sz="1600" b="1" u="heavy" spc="15" dirty="0">
                <a:solidFill>
                  <a:srgbClr val="1D384B"/>
                </a:solidFill>
                <a:uFill>
                  <a:solidFill>
                    <a:srgbClr val="1D384B"/>
                  </a:solidFill>
                </a:uFill>
                <a:latin typeface="Arial"/>
                <a:cs typeface="Arial"/>
              </a:rPr>
              <a:t> </a:t>
            </a:r>
            <a:r>
              <a:rPr sz="1600" b="1" u="heavy" spc="-10" dirty="0">
                <a:solidFill>
                  <a:srgbClr val="1D384B"/>
                </a:solidFill>
                <a:uFill>
                  <a:solidFill>
                    <a:srgbClr val="1D384B"/>
                  </a:solidFill>
                </a:uFill>
                <a:latin typeface="Arial"/>
                <a:cs typeface="Arial"/>
              </a:rPr>
              <a:t>Confirmation</a:t>
            </a:r>
            <a:endParaRPr sz="1600">
              <a:latin typeface="Arial"/>
              <a:cs typeface="Arial"/>
            </a:endParaRPr>
          </a:p>
          <a:p>
            <a:pPr marL="354965" marR="5080" indent="-342900">
              <a:lnSpc>
                <a:spcPct val="100000"/>
              </a:lnSpc>
              <a:spcBef>
                <a:spcPts val="1205"/>
              </a:spcBef>
              <a:buChar char="•"/>
              <a:tabLst>
                <a:tab pos="354965" algn="l"/>
                <a:tab pos="355600" algn="l"/>
              </a:tabLst>
            </a:pPr>
            <a:r>
              <a:rPr sz="1500" dirty="0">
                <a:solidFill>
                  <a:srgbClr val="1D384B"/>
                </a:solidFill>
                <a:latin typeface="Arial"/>
                <a:cs typeface="Arial"/>
              </a:rPr>
              <a:t>The applicant must acquire confirmation for the </a:t>
            </a:r>
            <a:r>
              <a:rPr sz="1500" spc="-5" dirty="0">
                <a:solidFill>
                  <a:srgbClr val="1D384B"/>
                </a:solidFill>
                <a:latin typeface="Arial"/>
                <a:cs typeface="Arial"/>
              </a:rPr>
              <a:t>AOR </a:t>
            </a:r>
            <a:r>
              <a:rPr sz="1500" dirty="0">
                <a:solidFill>
                  <a:srgbClr val="1D384B"/>
                </a:solidFill>
                <a:latin typeface="Arial"/>
                <a:cs typeface="Arial"/>
              </a:rPr>
              <a:t>from the E-Business Point of</a:t>
            </a:r>
            <a:r>
              <a:rPr sz="1500" spc="-250" dirty="0">
                <a:solidFill>
                  <a:srgbClr val="1D384B"/>
                </a:solidFill>
                <a:latin typeface="Arial"/>
                <a:cs typeface="Arial"/>
              </a:rPr>
              <a:t> </a:t>
            </a:r>
            <a:r>
              <a:rPr sz="1500" dirty="0">
                <a:solidFill>
                  <a:srgbClr val="1D384B"/>
                </a:solidFill>
                <a:latin typeface="Arial"/>
                <a:cs typeface="Arial"/>
              </a:rPr>
              <a:t>Contact  </a:t>
            </a:r>
            <a:r>
              <a:rPr sz="1500" spc="-5" dirty="0">
                <a:solidFill>
                  <a:srgbClr val="1D384B"/>
                </a:solidFill>
                <a:latin typeface="Arial"/>
                <a:cs typeface="Arial"/>
              </a:rPr>
              <a:t>(E-Biz</a:t>
            </a:r>
            <a:r>
              <a:rPr sz="1500" spc="-10" dirty="0">
                <a:solidFill>
                  <a:srgbClr val="1D384B"/>
                </a:solidFill>
                <a:latin typeface="Arial"/>
                <a:cs typeface="Arial"/>
              </a:rPr>
              <a:t> </a:t>
            </a:r>
            <a:r>
              <a:rPr sz="1500" spc="-5" dirty="0">
                <a:solidFill>
                  <a:srgbClr val="1D384B"/>
                </a:solidFill>
                <a:latin typeface="Arial"/>
                <a:cs typeface="Arial"/>
              </a:rPr>
              <a:t>POC).</a:t>
            </a:r>
            <a:endParaRPr sz="1500">
              <a:latin typeface="Arial"/>
              <a:cs typeface="Arial"/>
            </a:endParaRPr>
          </a:p>
          <a:p>
            <a:pPr marL="355600" marR="546100" indent="-342900">
              <a:lnSpc>
                <a:spcPct val="100000"/>
              </a:lnSpc>
              <a:spcBef>
                <a:spcPts val="1200"/>
              </a:spcBef>
              <a:buChar char="•"/>
              <a:tabLst>
                <a:tab pos="354965" algn="l"/>
                <a:tab pos="355600" algn="l"/>
              </a:tabLst>
            </a:pPr>
            <a:r>
              <a:rPr sz="1500" dirty="0">
                <a:solidFill>
                  <a:srgbClr val="1D384B"/>
                </a:solidFill>
                <a:latin typeface="Arial"/>
                <a:cs typeface="Arial"/>
              </a:rPr>
              <a:t>The </a:t>
            </a:r>
            <a:r>
              <a:rPr sz="1500" spc="-5" dirty="0">
                <a:solidFill>
                  <a:srgbClr val="1D384B"/>
                </a:solidFill>
                <a:latin typeface="Arial"/>
                <a:cs typeface="Arial"/>
              </a:rPr>
              <a:t>E-Biz POC </a:t>
            </a:r>
            <a:r>
              <a:rPr sz="1500" dirty="0">
                <a:solidFill>
                  <a:srgbClr val="1D384B"/>
                </a:solidFill>
                <a:latin typeface="Arial"/>
                <a:cs typeface="Arial"/>
              </a:rPr>
              <a:t>at the applicant organization must log into </a:t>
            </a:r>
            <a:r>
              <a:rPr sz="1500" dirty="0">
                <a:solidFill>
                  <a:srgbClr val="1D384B"/>
                </a:solidFill>
                <a:latin typeface="Arial"/>
                <a:cs typeface="Arial"/>
                <a:hlinkClick r:id="rId3"/>
              </a:rPr>
              <a:t>Grants.gov </a:t>
            </a:r>
            <a:r>
              <a:rPr sz="1500" dirty="0">
                <a:solidFill>
                  <a:srgbClr val="1D384B"/>
                </a:solidFill>
                <a:latin typeface="Arial"/>
                <a:cs typeface="Arial"/>
              </a:rPr>
              <a:t>to confirm</a:t>
            </a:r>
            <a:r>
              <a:rPr sz="1500" spc="-145" dirty="0">
                <a:solidFill>
                  <a:srgbClr val="1D384B"/>
                </a:solidFill>
                <a:latin typeface="Arial"/>
                <a:cs typeface="Arial"/>
              </a:rPr>
              <a:t> </a:t>
            </a:r>
            <a:r>
              <a:rPr sz="1500" dirty="0">
                <a:solidFill>
                  <a:srgbClr val="1D384B"/>
                </a:solidFill>
                <a:latin typeface="Arial"/>
                <a:cs typeface="Arial"/>
              </a:rPr>
              <a:t>the  applicant organization’s</a:t>
            </a:r>
            <a:r>
              <a:rPr sz="1500" spc="-150" dirty="0">
                <a:solidFill>
                  <a:srgbClr val="1D384B"/>
                </a:solidFill>
                <a:latin typeface="Arial"/>
                <a:cs typeface="Arial"/>
              </a:rPr>
              <a:t> </a:t>
            </a:r>
            <a:r>
              <a:rPr sz="1500" spc="-5" dirty="0">
                <a:solidFill>
                  <a:srgbClr val="1D384B"/>
                </a:solidFill>
                <a:latin typeface="Arial"/>
                <a:cs typeface="Arial"/>
              </a:rPr>
              <a:t>AOR.</a:t>
            </a:r>
            <a:endParaRPr sz="1500">
              <a:latin typeface="Arial"/>
              <a:cs typeface="Arial"/>
            </a:endParaRPr>
          </a:p>
          <a:p>
            <a:pPr marL="753110" marR="311150" indent="-283845">
              <a:lnSpc>
                <a:spcPct val="100000"/>
              </a:lnSpc>
              <a:spcBef>
                <a:spcPts val="1200"/>
              </a:spcBef>
            </a:pPr>
            <a:r>
              <a:rPr sz="1500" dirty="0">
                <a:solidFill>
                  <a:srgbClr val="1D384B"/>
                </a:solidFill>
                <a:latin typeface="Courier New"/>
                <a:cs typeface="Courier New"/>
              </a:rPr>
              <a:t>o </a:t>
            </a:r>
            <a:r>
              <a:rPr sz="1500" dirty="0">
                <a:solidFill>
                  <a:srgbClr val="1D384B"/>
                </a:solidFill>
                <a:latin typeface="Arial"/>
                <a:cs typeface="Arial"/>
              </a:rPr>
              <a:t>The </a:t>
            </a:r>
            <a:r>
              <a:rPr sz="1500" spc="-5" dirty="0">
                <a:solidFill>
                  <a:srgbClr val="1D384B"/>
                </a:solidFill>
                <a:latin typeface="Arial"/>
                <a:cs typeface="Arial"/>
              </a:rPr>
              <a:t>E-Biz POC </a:t>
            </a:r>
            <a:r>
              <a:rPr sz="1500" dirty="0">
                <a:solidFill>
                  <a:srgbClr val="1D384B"/>
                </a:solidFill>
                <a:latin typeface="Arial"/>
                <a:cs typeface="Arial"/>
              </a:rPr>
              <a:t>is an organization applicant responsible for the administration </a:t>
            </a:r>
            <a:r>
              <a:rPr sz="1500" spc="5" dirty="0">
                <a:solidFill>
                  <a:srgbClr val="1D384B"/>
                </a:solidFill>
                <a:latin typeface="Arial"/>
                <a:cs typeface="Arial"/>
              </a:rPr>
              <a:t>and  </a:t>
            </a:r>
            <a:r>
              <a:rPr sz="1500" dirty="0">
                <a:solidFill>
                  <a:srgbClr val="1D384B"/>
                </a:solidFill>
                <a:latin typeface="Arial"/>
                <a:cs typeface="Arial"/>
              </a:rPr>
              <a:t>management of grant </a:t>
            </a:r>
            <a:r>
              <a:rPr sz="1500" spc="-5" dirty="0">
                <a:solidFill>
                  <a:srgbClr val="1D384B"/>
                </a:solidFill>
                <a:latin typeface="Arial"/>
                <a:cs typeface="Arial"/>
              </a:rPr>
              <a:t>activities </a:t>
            </a:r>
            <a:r>
              <a:rPr sz="1500" dirty="0">
                <a:solidFill>
                  <a:srgbClr val="1D384B"/>
                </a:solidFill>
                <a:latin typeface="Arial"/>
                <a:cs typeface="Arial"/>
              </a:rPr>
              <a:t>for his or her</a:t>
            </a:r>
            <a:r>
              <a:rPr sz="1500" spc="-100" dirty="0">
                <a:solidFill>
                  <a:srgbClr val="1D384B"/>
                </a:solidFill>
                <a:latin typeface="Arial"/>
                <a:cs typeface="Arial"/>
              </a:rPr>
              <a:t> </a:t>
            </a:r>
            <a:r>
              <a:rPr sz="1500" dirty="0">
                <a:solidFill>
                  <a:srgbClr val="1D384B"/>
                </a:solidFill>
                <a:latin typeface="Arial"/>
                <a:cs typeface="Arial"/>
              </a:rPr>
              <a:t>organization.</a:t>
            </a:r>
            <a:endParaRPr sz="1500">
              <a:latin typeface="Arial"/>
              <a:cs typeface="Arial"/>
            </a:endParaRPr>
          </a:p>
          <a:p>
            <a:pPr marL="355600" marR="248285" indent="-342900">
              <a:lnSpc>
                <a:spcPct val="100000"/>
              </a:lnSpc>
              <a:spcBef>
                <a:spcPts val="1200"/>
              </a:spcBef>
              <a:buChar char="•"/>
              <a:tabLst>
                <a:tab pos="354965" algn="l"/>
                <a:tab pos="355600" algn="l"/>
              </a:tabLst>
            </a:pPr>
            <a:r>
              <a:rPr sz="1500" dirty="0">
                <a:solidFill>
                  <a:srgbClr val="1D384B"/>
                </a:solidFill>
                <a:latin typeface="Arial"/>
                <a:cs typeface="Arial"/>
              </a:rPr>
              <a:t>The </a:t>
            </a:r>
            <a:r>
              <a:rPr sz="1500" spc="-5" dirty="0">
                <a:solidFill>
                  <a:srgbClr val="1D384B"/>
                </a:solidFill>
                <a:latin typeface="Arial"/>
                <a:cs typeface="Arial"/>
              </a:rPr>
              <a:t>E-Biz POC will </a:t>
            </a:r>
            <a:r>
              <a:rPr sz="1500" dirty="0">
                <a:solidFill>
                  <a:srgbClr val="1D384B"/>
                </a:solidFill>
                <a:latin typeface="Arial"/>
                <a:cs typeface="Arial"/>
              </a:rPr>
              <a:t>need the Marketing Partner Identification Number </a:t>
            </a:r>
            <a:r>
              <a:rPr sz="1500" spc="-5" dirty="0">
                <a:solidFill>
                  <a:srgbClr val="1D384B"/>
                </a:solidFill>
                <a:latin typeface="Arial"/>
                <a:cs typeface="Arial"/>
              </a:rPr>
              <a:t>(MPIN) </a:t>
            </a:r>
            <a:r>
              <a:rPr sz="1500" dirty="0">
                <a:solidFill>
                  <a:srgbClr val="1D384B"/>
                </a:solidFill>
                <a:latin typeface="Arial"/>
                <a:cs typeface="Arial"/>
              </a:rPr>
              <a:t>password  obtained </a:t>
            </a:r>
            <a:r>
              <a:rPr sz="1500" spc="-5" dirty="0">
                <a:solidFill>
                  <a:srgbClr val="1D384B"/>
                </a:solidFill>
                <a:latin typeface="Arial"/>
                <a:cs typeface="Arial"/>
              </a:rPr>
              <a:t>when </a:t>
            </a:r>
            <a:r>
              <a:rPr sz="1500" dirty="0">
                <a:solidFill>
                  <a:srgbClr val="1D384B"/>
                </a:solidFill>
                <a:latin typeface="Arial"/>
                <a:cs typeface="Arial"/>
              </a:rPr>
              <a:t>registering </a:t>
            </a:r>
            <a:r>
              <a:rPr sz="1500" spc="-5" dirty="0">
                <a:solidFill>
                  <a:srgbClr val="1D384B"/>
                </a:solidFill>
                <a:latin typeface="Arial"/>
                <a:cs typeface="Arial"/>
              </a:rPr>
              <a:t>with SAM </a:t>
            </a:r>
            <a:r>
              <a:rPr sz="1500" dirty="0">
                <a:solidFill>
                  <a:srgbClr val="1D384B"/>
                </a:solidFill>
                <a:latin typeface="Arial"/>
                <a:cs typeface="Arial"/>
              </a:rPr>
              <a:t>to complete this</a:t>
            </a:r>
            <a:r>
              <a:rPr sz="1500" spc="-65" dirty="0">
                <a:solidFill>
                  <a:srgbClr val="1D384B"/>
                </a:solidFill>
                <a:latin typeface="Arial"/>
                <a:cs typeface="Arial"/>
              </a:rPr>
              <a:t> </a:t>
            </a:r>
            <a:r>
              <a:rPr sz="1500" dirty="0">
                <a:solidFill>
                  <a:srgbClr val="1D384B"/>
                </a:solidFill>
                <a:latin typeface="Arial"/>
                <a:cs typeface="Arial"/>
              </a:rPr>
              <a:t>step.</a:t>
            </a:r>
            <a:endParaRPr sz="1500">
              <a:latin typeface="Arial"/>
              <a:cs typeface="Arial"/>
            </a:endParaRPr>
          </a:p>
          <a:p>
            <a:pPr marL="12700">
              <a:lnSpc>
                <a:spcPct val="100000"/>
              </a:lnSpc>
              <a:spcBef>
                <a:spcPts val="1200"/>
              </a:spcBef>
            </a:pPr>
            <a:r>
              <a:rPr sz="1500" i="1" dirty="0">
                <a:solidFill>
                  <a:srgbClr val="1D384B"/>
                </a:solidFill>
                <a:latin typeface="Arial"/>
                <a:cs typeface="Arial"/>
              </a:rPr>
              <a:t>Note: </a:t>
            </a:r>
            <a:r>
              <a:rPr sz="1500" i="1" spc="-5" dirty="0">
                <a:solidFill>
                  <a:srgbClr val="1D384B"/>
                </a:solidFill>
                <a:latin typeface="Arial"/>
                <a:cs typeface="Arial"/>
              </a:rPr>
              <a:t>An organization </a:t>
            </a:r>
            <a:r>
              <a:rPr sz="1500" i="1" dirty="0">
                <a:solidFill>
                  <a:srgbClr val="1D384B"/>
                </a:solidFill>
                <a:latin typeface="Arial"/>
                <a:cs typeface="Arial"/>
              </a:rPr>
              <a:t>can have more than one</a:t>
            </a:r>
            <a:r>
              <a:rPr sz="1500" i="1" spc="-150" dirty="0">
                <a:solidFill>
                  <a:srgbClr val="1D384B"/>
                </a:solidFill>
                <a:latin typeface="Arial"/>
                <a:cs typeface="Arial"/>
              </a:rPr>
              <a:t> </a:t>
            </a:r>
            <a:r>
              <a:rPr sz="1500" i="1" spc="-5" dirty="0">
                <a:solidFill>
                  <a:srgbClr val="1D384B"/>
                </a:solidFill>
                <a:latin typeface="Arial"/>
                <a:cs typeface="Arial"/>
              </a:rPr>
              <a:t>AOR.</a:t>
            </a:r>
            <a:endParaRPr sz="1500">
              <a:latin typeface="Arial"/>
              <a:cs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30789" y="664918"/>
            <a:ext cx="6791959" cy="444352"/>
          </a:xfrm>
          <a:prstGeom prst="rect">
            <a:avLst/>
          </a:prstGeom>
        </p:spPr>
        <p:txBody>
          <a:bodyPr vert="horz" wrap="square" lIns="0" tIns="13335" rIns="0" bIns="0" rtlCol="0">
            <a:spAutoFit/>
          </a:bodyPr>
          <a:lstStyle/>
          <a:p>
            <a:pPr marL="12700">
              <a:lnSpc>
                <a:spcPct val="100000"/>
              </a:lnSpc>
              <a:spcBef>
                <a:spcPts val="105"/>
              </a:spcBef>
            </a:pPr>
            <a:r>
              <a:rPr lang="en-US" sz="2800" spc="-5" dirty="0" smtClean="0"/>
              <a:t>OJP </a:t>
            </a:r>
            <a:r>
              <a:rPr sz="2800" spc="-5" dirty="0" smtClean="0"/>
              <a:t>Grants </a:t>
            </a:r>
            <a:r>
              <a:rPr sz="2800" spc="-5" dirty="0"/>
              <a:t>Management System</a:t>
            </a:r>
            <a:r>
              <a:rPr sz="2800" spc="-95" dirty="0"/>
              <a:t> </a:t>
            </a:r>
            <a:r>
              <a:rPr sz="2800" spc="-5" dirty="0"/>
              <a:t>(GMS)</a:t>
            </a:r>
            <a:endParaRPr sz="2800" dirty="0"/>
          </a:p>
        </p:txBody>
      </p:sp>
      <p:sp>
        <p:nvSpPr>
          <p:cNvPr id="3" name="object 3"/>
          <p:cNvSpPr txBox="1"/>
          <p:nvPr/>
        </p:nvSpPr>
        <p:spPr>
          <a:xfrm>
            <a:off x="591600" y="1289357"/>
            <a:ext cx="7720330" cy="3627120"/>
          </a:xfrm>
          <a:prstGeom prst="rect">
            <a:avLst/>
          </a:prstGeom>
        </p:spPr>
        <p:txBody>
          <a:bodyPr vert="horz" wrap="square" lIns="0" tIns="12065" rIns="0" bIns="0" rtlCol="0">
            <a:spAutoFit/>
          </a:bodyPr>
          <a:lstStyle/>
          <a:p>
            <a:pPr marL="12700">
              <a:lnSpc>
                <a:spcPct val="100000"/>
              </a:lnSpc>
              <a:spcBef>
                <a:spcPts val="95"/>
              </a:spcBef>
            </a:pPr>
            <a:r>
              <a:rPr sz="1600" b="1" u="heavy" spc="-10" dirty="0">
                <a:solidFill>
                  <a:srgbClr val="1D384B"/>
                </a:solidFill>
                <a:uFill>
                  <a:solidFill>
                    <a:srgbClr val="1D384B"/>
                  </a:solidFill>
                </a:uFill>
                <a:latin typeface="Arial"/>
                <a:cs typeface="Arial"/>
              </a:rPr>
              <a:t>Complete </a:t>
            </a:r>
            <a:r>
              <a:rPr sz="1600" b="1" u="heavy" spc="-10" dirty="0">
                <a:solidFill>
                  <a:srgbClr val="1D384B"/>
                </a:solidFill>
                <a:uFill>
                  <a:solidFill>
                    <a:srgbClr val="1D384B"/>
                  </a:solidFill>
                </a:uFill>
                <a:latin typeface="Arial"/>
                <a:cs typeface="Arial"/>
                <a:hlinkClick r:id="rId3"/>
              </a:rPr>
              <a:t>Grants.go</a:t>
            </a:r>
            <a:r>
              <a:rPr sz="1600" b="1" u="heavy" spc="-10" dirty="0">
                <a:solidFill>
                  <a:srgbClr val="1D384B"/>
                </a:solidFill>
                <a:uFill>
                  <a:solidFill>
                    <a:srgbClr val="1D384B"/>
                  </a:solidFill>
                </a:uFill>
                <a:latin typeface="Arial"/>
                <a:cs typeface="Arial"/>
              </a:rPr>
              <a:t>v </a:t>
            </a:r>
            <a:r>
              <a:rPr sz="1600" b="1" u="heavy" spc="-5" dirty="0">
                <a:solidFill>
                  <a:srgbClr val="1D384B"/>
                </a:solidFill>
                <a:uFill>
                  <a:solidFill>
                    <a:srgbClr val="1D384B"/>
                  </a:solidFill>
                </a:uFill>
                <a:latin typeface="Arial"/>
                <a:cs typeface="Arial"/>
              </a:rPr>
              <a:t>Registration</a:t>
            </a:r>
            <a:r>
              <a:rPr sz="1600" b="1" u="heavy" spc="114" dirty="0">
                <a:solidFill>
                  <a:srgbClr val="1D384B"/>
                </a:solidFill>
                <a:uFill>
                  <a:solidFill>
                    <a:srgbClr val="1D384B"/>
                  </a:solidFill>
                </a:uFill>
                <a:latin typeface="Arial"/>
                <a:cs typeface="Arial"/>
              </a:rPr>
              <a:t> </a:t>
            </a:r>
            <a:r>
              <a:rPr sz="1600" b="1" u="heavy" spc="-5" dirty="0">
                <a:solidFill>
                  <a:srgbClr val="1D384B"/>
                </a:solidFill>
                <a:uFill>
                  <a:solidFill>
                    <a:srgbClr val="1D384B"/>
                  </a:solidFill>
                </a:uFill>
                <a:latin typeface="Arial"/>
                <a:cs typeface="Arial"/>
              </a:rPr>
              <a:t>First</a:t>
            </a:r>
            <a:endParaRPr sz="1600">
              <a:latin typeface="Arial"/>
              <a:cs typeface="Arial"/>
            </a:endParaRPr>
          </a:p>
          <a:p>
            <a:pPr marL="469900">
              <a:lnSpc>
                <a:spcPct val="100000"/>
              </a:lnSpc>
              <a:spcBef>
                <a:spcPts val="1445"/>
              </a:spcBef>
            </a:pPr>
            <a:r>
              <a:rPr sz="1500" b="1" u="heavy" dirty="0">
                <a:solidFill>
                  <a:srgbClr val="1D384B"/>
                </a:solidFill>
                <a:uFill>
                  <a:solidFill>
                    <a:srgbClr val="1D384B"/>
                  </a:solidFill>
                </a:uFill>
                <a:latin typeface="Arial"/>
                <a:cs typeface="Arial"/>
              </a:rPr>
              <a:t>Step 1 – </a:t>
            </a:r>
            <a:r>
              <a:rPr sz="1500" b="1" u="heavy" spc="-10" dirty="0">
                <a:solidFill>
                  <a:srgbClr val="1D384B"/>
                </a:solidFill>
                <a:uFill>
                  <a:solidFill>
                    <a:srgbClr val="1D384B"/>
                  </a:solidFill>
                </a:uFill>
                <a:latin typeface="Arial"/>
                <a:cs typeface="Arial"/>
              </a:rPr>
              <a:t>Acquire </a:t>
            </a:r>
            <a:r>
              <a:rPr sz="1500" b="1" u="heavy" dirty="0">
                <a:solidFill>
                  <a:srgbClr val="1D384B"/>
                </a:solidFill>
                <a:uFill>
                  <a:solidFill>
                    <a:srgbClr val="1D384B"/>
                  </a:solidFill>
                </a:uFill>
                <a:latin typeface="Arial"/>
                <a:cs typeface="Arial"/>
              </a:rPr>
              <a:t>a </a:t>
            </a:r>
            <a:r>
              <a:rPr sz="1500" b="1" u="heavy" spc="-5" dirty="0">
                <a:solidFill>
                  <a:srgbClr val="1D384B"/>
                </a:solidFill>
                <a:uFill>
                  <a:solidFill>
                    <a:srgbClr val="1D384B"/>
                  </a:solidFill>
                </a:uFill>
                <a:latin typeface="Arial"/>
                <a:cs typeface="Arial"/>
              </a:rPr>
              <a:t>DUNS number</a:t>
            </a:r>
            <a:endParaRPr sz="1500">
              <a:latin typeface="Arial"/>
              <a:cs typeface="Arial"/>
            </a:endParaRPr>
          </a:p>
          <a:p>
            <a:pPr marL="469900">
              <a:lnSpc>
                <a:spcPct val="100000"/>
              </a:lnSpc>
              <a:spcBef>
                <a:spcPts val="600"/>
              </a:spcBef>
            </a:pPr>
            <a:r>
              <a:rPr sz="1500" b="1" u="heavy" dirty="0">
                <a:solidFill>
                  <a:srgbClr val="1D384B"/>
                </a:solidFill>
                <a:uFill>
                  <a:solidFill>
                    <a:srgbClr val="1D384B"/>
                  </a:solidFill>
                </a:uFill>
                <a:latin typeface="Arial"/>
                <a:cs typeface="Arial"/>
              </a:rPr>
              <a:t>Step 2 – </a:t>
            </a:r>
            <a:r>
              <a:rPr sz="1500" b="1" u="heavy" spc="-10" dirty="0">
                <a:solidFill>
                  <a:srgbClr val="1D384B"/>
                </a:solidFill>
                <a:uFill>
                  <a:solidFill>
                    <a:srgbClr val="1D384B"/>
                  </a:solidFill>
                </a:uFill>
                <a:latin typeface="Arial"/>
                <a:cs typeface="Arial"/>
              </a:rPr>
              <a:t>Acquire </a:t>
            </a:r>
            <a:r>
              <a:rPr sz="1500" b="1" u="heavy" spc="-5" dirty="0">
                <a:solidFill>
                  <a:srgbClr val="1D384B"/>
                </a:solidFill>
                <a:uFill>
                  <a:solidFill>
                    <a:srgbClr val="1D384B"/>
                  </a:solidFill>
                </a:uFill>
                <a:latin typeface="Arial"/>
                <a:cs typeface="Arial"/>
              </a:rPr>
              <a:t>or </a:t>
            </a:r>
            <a:r>
              <a:rPr sz="1500" b="1" u="heavy" dirty="0">
                <a:solidFill>
                  <a:srgbClr val="1D384B"/>
                </a:solidFill>
                <a:uFill>
                  <a:solidFill>
                    <a:srgbClr val="1D384B"/>
                  </a:solidFill>
                </a:uFill>
                <a:latin typeface="Arial"/>
                <a:cs typeface="Arial"/>
              </a:rPr>
              <a:t>maintain </a:t>
            </a:r>
            <a:r>
              <a:rPr sz="1500" b="1" u="heavy" spc="-20" dirty="0">
                <a:solidFill>
                  <a:srgbClr val="1D384B"/>
                </a:solidFill>
                <a:uFill>
                  <a:solidFill>
                    <a:srgbClr val="1D384B"/>
                  </a:solidFill>
                </a:uFill>
                <a:latin typeface="Arial"/>
                <a:cs typeface="Arial"/>
              </a:rPr>
              <a:t>SAM</a:t>
            </a:r>
            <a:r>
              <a:rPr sz="1500" b="1" u="heavy" spc="10" dirty="0">
                <a:solidFill>
                  <a:srgbClr val="1D384B"/>
                </a:solidFill>
                <a:uFill>
                  <a:solidFill>
                    <a:srgbClr val="1D384B"/>
                  </a:solidFill>
                </a:uFill>
                <a:latin typeface="Arial"/>
                <a:cs typeface="Arial"/>
              </a:rPr>
              <a:t> </a:t>
            </a:r>
            <a:r>
              <a:rPr sz="1500" b="1" u="heavy" dirty="0">
                <a:solidFill>
                  <a:srgbClr val="1D384B"/>
                </a:solidFill>
                <a:uFill>
                  <a:solidFill>
                    <a:srgbClr val="1D384B"/>
                  </a:solidFill>
                </a:uFill>
                <a:latin typeface="Arial"/>
                <a:cs typeface="Arial"/>
              </a:rPr>
              <a:t>registration</a:t>
            </a:r>
            <a:endParaRPr sz="1500">
              <a:latin typeface="Arial"/>
              <a:cs typeface="Arial"/>
            </a:endParaRPr>
          </a:p>
          <a:p>
            <a:pPr marL="12700">
              <a:lnSpc>
                <a:spcPct val="100000"/>
              </a:lnSpc>
              <a:spcBef>
                <a:spcPts val="1435"/>
              </a:spcBef>
            </a:pPr>
            <a:r>
              <a:rPr sz="1600" b="1" u="heavy" spc="-5" dirty="0">
                <a:solidFill>
                  <a:srgbClr val="1D384B"/>
                </a:solidFill>
                <a:uFill>
                  <a:solidFill>
                    <a:srgbClr val="1D384B"/>
                  </a:solidFill>
                </a:uFill>
                <a:latin typeface="Arial"/>
                <a:cs typeface="Arial"/>
              </a:rPr>
              <a:t>Step 3 – </a:t>
            </a:r>
            <a:r>
              <a:rPr sz="1600" b="1" u="heavy" spc="-15" dirty="0">
                <a:solidFill>
                  <a:srgbClr val="1D384B"/>
                </a:solidFill>
                <a:uFill>
                  <a:solidFill>
                    <a:srgbClr val="1D384B"/>
                  </a:solidFill>
                </a:uFill>
                <a:latin typeface="Arial"/>
                <a:cs typeface="Arial"/>
              </a:rPr>
              <a:t>Acquire </a:t>
            </a:r>
            <a:r>
              <a:rPr sz="1600" b="1" u="heavy" spc="-5" dirty="0">
                <a:solidFill>
                  <a:srgbClr val="1D384B"/>
                </a:solidFill>
                <a:uFill>
                  <a:solidFill>
                    <a:srgbClr val="1D384B"/>
                  </a:solidFill>
                </a:uFill>
                <a:latin typeface="Arial"/>
                <a:cs typeface="Arial"/>
              </a:rPr>
              <a:t>Username &amp; </a:t>
            </a:r>
            <a:r>
              <a:rPr sz="1600" b="1" u="heavy" dirty="0">
                <a:solidFill>
                  <a:srgbClr val="1D384B"/>
                </a:solidFill>
                <a:uFill>
                  <a:solidFill>
                    <a:srgbClr val="1D384B"/>
                  </a:solidFill>
                </a:uFill>
                <a:latin typeface="Arial"/>
                <a:cs typeface="Arial"/>
              </a:rPr>
              <a:t>Password </a:t>
            </a:r>
            <a:r>
              <a:rPr sz="1600" b="1" u="heavy" spc="-10" dirty="0">
                <a:solidFill>
                  <a:srgbClr val="1D384B"/>
                </a:solidFill>
                <a:uFill>
                  <a:solidFill>
                    <a:srgbClr val="1D384B"/>
                  </a:solidFill>
                </a:uFill>
                <a:latin typeface="Arial"/>
                <a:cs typeface="Arial"/>
              </a:rPr>
              <a:t>for Grants </a:t>
            </a:r>
            <a:r>
              <a:rPr sz="1600" b="1" u="heavy" spc="-5" dirty="0">
                <a:solidFill>
                  <a:srgbClr val="1D384B"/>
                </a:solidFill>
                <a:uFill>
                  <a:solidFill>
                    <a:srgbClr val="1D384B"/>
                  </a:solidFill>
                </a:uFill>
                <a:latin typeface="Arial"/>
                <a:cs typeface="Arial"/>
              </a:rPr>
              <a:t>Management </a:t>
            </a:r>
            <a:r>
              <a:rPr sz="1600" b="1" u="heavy" spc="-10" dirty="0">
                <a:solidFill>
                  <a:srgbClr val="1D384B"/>
                </a:solidFill>
                <a:uFill>
                  <a:solidFill>
                    <a:srgbClr val="1D384B"/>
                  </a:solidFill>
                </a:uFill>
                <a:latin typeface="Arial"/>
                <a:cs typeface="Arial"/>
              </a:rPr>
              <a:t>System</a:t>
            </a:r>
            <a:r>
              <a:rPr sz="1600" b="1" u="heavy" spc="200" dirty="0">
                <a:solidFill>
                  <a:srgbClr val="1D384B"/>
                </a:solidFill>
                <a:uFill>
                  <a:solidFill>
                    <a:srgbClr val="1D384B"/>
                  </a:solidFill>
                </a:uFill>
                <a:latin typeface="Arial"/>
                <a:cs typeface="Arial"/>
              </a:rPr>
              <a:t> </a:t>
            </a:r>
            <a:r>
              <a:rPr sz="1600" b="1" u="heavy" spc="-10" dirty="0">
                <a:solidFill>
                  <a:srgbClr val="1D384B"/>
                </a:solidFill>
                <a:uFill>
                  <a:solidFill>
                    <a:srgbClr val="1D384B"/>
                  </a:solidFill>
                </a:uFill>
                <a:latin typeface="Arial"/>
                <a:cs typeface="Arial"/>
              </a:rPr>
              <a:t>(GMS)</a:t>
            </a:r>
            <a:endParaRPr sz="1600">
              <a:latin typeface="Arial"/>
              <a:cs typeface="Arial"/>
            </a:endParaRPr>
          </a:p>
          <a:p>
            <a:pPr marL="355600" indent="-342900">
              <a:lnSpc>
                <a:spcPct val="100000"/>
              </a:lnSpc>
              <a:spcBef>
                <a:spcPts val="1445"/>
              </a:spcBef>
              <a:buChar char="•"/>
              <a:tabLst>
                <a:tab pos="354965" algn="l"/>
                <a:tab pos="355600" algn="l"/>
              </a:tabLst>
            </a:pPr>
            <a:r>
              <a:rPr sz="1500" dirty="0">
                <a:solidFill>
                  <a:srgbClr val="1D384B"/>
                </a:solidFill>
                <a:latin typeface="Arial"/>
                <a:cs typeface="Arial"/>
              </a:rPr>
              <a:t>New users</a:t>
            </a:r>
            <a:r>
              <a:rPr sz="1500" spc="-20" dirty="0">
                <a:solidFill>
                  <a:srgbClr val="1D384B"/>
                </a:solidFill>
                <a:latin typeface="Arial"/>
                <a:cs typeface="Arial"/>
              </a:rPr>
              <a:t> </a:t>
            </a:r>
            <a:r>
              <a:rPr sz="1500" dirty="0">
                <a:solidFill>
                  <a:srgbClr val="1D384B"/>
                </a:solidFill>
                <a:latin typeface="Arial"/>
                <a:cs typeface="Arial"/>
              </a:rPr>
              <a:t>—</a:t>
            </a:r>
            <a:endParaRPr sz="1500">
              <a:latin typeface="Arial"/>
              <a:cs typeface="Arial"/>
            </a:endParaRPr>
          </a:p>
          <a:p>
            <a:pPr marL="756285" marR="5080" lvl="1" indent="-287020">
              <a:lnSpc>
                <a:spcPts val="1750"/>
              </a:lnSpc>
              <a:spcBef>
                <a:spcPts val="495"/>
              </a:spcBef>
              <a:buFont typeface="Courier New"/>
              <a:buChar char="o"/>
              <a:tabLst>
                <a:tab pos="756285" algn="l"/>
                <a:tab pos="756920" algn="l"/>
              </a:tabLst>
            </a:pPr>
            <a:r>
              <a:rPr sz="1500" dirty="0">
                <a:solidFill>
                  <a:srgbClr val="1D384B"/>
                </a:solidFill>
                <a:latin typeface="Arial"/>
                <a:cs typeface="Arial"/>
              </a:rPr>
              <a:t>must create a </a:t>
            </a:r>
            <a:r>
              <a:rPr sz="1500" spc="-5" dirty="0">
                <a:solidFill>
                  <a:srgbClr val="1D384B"/>
                </a:solidFill>
                <a:latin typeface="Arial"/>
                <a:cs typeface="Arial"/>
              </a:rPr>
              <a:t>GMS </a:t>
            </a:r>
            <a:r>
              <a:rPr sz="1500" dirty="0">
                <a:solidFill>
                  <a:srgbClr val="1D384B"/>
                </a:solidFill>
                <a:latin typeface="Arial"/>
                <a:cs typeface="Arial"/>
              </a:rPr>
              <a:t>profile by </a:t>
            </a:r>
            <a:r>
              <a:rPr sz="1500" spc="-5" dirty="0">
                <a:solidFill>
                  <a:srgbClr val="1D384B"/>
                </a:solidFill>
                <a:latin typeface="Arial"/>
                <a:cs typeface="Arial"/>
              </a:rPr>
              <a:t>visiting</a:t>
            </a:r>
            <a:r>
              <a:rPr sz="1500" spc="-5" dirty="0">
                <a:solidFill>
                  <a:srgbClr val="0000FF"/>
                </a:solidFill>
                <a:latin typeface="Arial"/>
                <a:cs typeface="Arial"/>
              </a:rPr>
              <a:t> </a:t>
            </a:r>
            <a:r>
              <a:rPr sz="1500" u="sng" spc="-5" dirty="0">
                <a:solidFill>
                  <a:srgbClr val="0000FF"/>
                </a:solidFill>
                <a:uFill>
                  <a:solidFill>
                    <a:srgbClr val="0000FF"/>
                  </a:solidFill>
                </a:uFill>
                <a:latin typeface="Arial"/>
                <a:cs typeface="Arial"/>
                <a:hlinkClick r:id="rId4"/>
              </a:rPr>
              <a:t>https://grants.ojp.usdoj.gov/gmsexternal/</a:t>
            </a:r>
            <a:r>
              <a:rPr sz="1500" spc="-5" dirty="0">
                <a:solidFill>
                  <a:srgbClr val="0000FF"/>
                </a:solidFill>
                <a:latin typeface="Arial"/>
                <a:cs typeface="Arial"/>
                <a:hlinkClick r:id="rId4"/>
              </a:rPr>
              <a:t> </a:t>
            </a:r>
            <a:r>
              <a:rPr sz="1500" spc="5" dirty="0">
                <a:solidFill>
                  <a:srgbClr val="1D384B"/>
                </a:solidFill>
                <a:latin typeface="Arial"/>
                <a:cs typeface="Arial"/>
              </a:rPr>
              <a:t>and  </a:t>
            </a:r>
            <a:r>
              <a:rPr sz="1500" dirty="0">
                <a:solidFill>
                  <a:srgbClr val="1D384B"/>
                </a:solidFill>
                <a:latin typeface="Arial"/>
                <a:cs typeface="Arial"/>
              </a:rPr>
              <a:t>selecting the “New User?” link under the sign-in box of the </a:t>
            </a:r>
            <a:r>
              <a:rPr sz="1500" spc="-5" dirty="0">
                <a:solidFill>
                  <a:srgbClr val="1D384B"/>
                </a:solidFill>
                <a:latin typeface="Arial"/>
                <a:cs typeface="Arial"/>
              </a:rPr>
              <a:t>GMS </a:t>
            </a:r>
            <a:r>
              <a:rPr sz="1500" dirty="0">
                <a:solidFill>
                  <a:srgbClr val="1D384B"/>
                </a:solidFill>
                <a:latin typeface="Arial"/>
                <a:cs typeface="Arial"/>
              </a:rPr>
              <a:t>home</a:t>
            </a:r>
            <a:r>
              <a:rPr sz="1500" spc="-155" dirty="0">
                <a:solidFill>
                  <a:srgbClr val="1D384B"/>
                </a:solidFill>
                <a:latin typeface="Arial"/>
                <a:cs typeface="Arial"/>
              </a:rPr>
              <a:t> </a:t>
            </a:r>
            <a:r>
              <a:rPr sz="1500" spc="5" dirty="0">
                <a:solidFill>
                  <a:srgbClr val="1D384B"/>
                </a:solidFill>
                <a:latin typeface="Arial"/>
                <a:cs typeface="Arial"/>
              </a:rPr>
              <a:t>page.</a:t>
            </a:r>
            <a:endParaRPr sz="1500">
              <a:latin typeface="Arial"/>
              <a:cs typeface="Arial"/>
            </a:endParaRPr>
          </a:p>
          <a:p>
            <a:pPr marL="756285" lvl="1" indent="-287020">
              <a:lnSpc>
                <a:spcPct val="100000"/>
              </a:lnSpc>
              <a:spcBef>
                <a:spcPts val="600"/>
              </a:spcBef>
              <a:buFont typeface="Courier New"/>
              <a:buChar char="o"/>
              <a:tabLst>
                <a:tab pos="756285" algn="l"/>
                <a:tab pos="756920" algn="l"/>
              </a:tabLst>
            </a:pPr>
            <a:r>
              <a:rPr sz="1500" spc="-5" dirty="0">
                <a:solidFill>
                  <a:srgbClr val="1D384B"/>
                </a:solidFill>
                <a:latin typeface="Arial"/>
                <a:cs typeface="Arial"/>
              </a:rPr>
              <a:t>will </a:t>
            </a:r>
            <a:r>
              <a:rPr sz="1500" dirty="0">
                <a:solidFill>
                  <a:srgbClr val="1D384B"/>
                </a:solidFill>
                <a:latin typeface="Arial"/>
                <a:cs typeface="Arial"/>
              </a:rPr>
              <a:t>find more information on how to register in </a:t>
            </a:r>
            <a:r>
              <a:rPr sz="1500" spc="-5" dirty="0">
                <a:solidFill>
                  <a:srgbClr val="1D384B"/>
                </a:solidFill>
                <a:latin typeface="Arial"/>
                <a:cs typeface="Arial"/>
              </a:rPr>
              <a:t>GMS </a:t>
            </a:r>
            <a:r>
              <a:rPr sz="1500" dirty="0">
                <a:solidFill>
                  <a:srgbClr val="1D384B"/>
                </a:solidFill>
                <a:latin typeface="Arial"/>
                <a:cs typeface="Arial"/>
              </a:rPr>
              <a:t>at</a:t>
            </a:r>
            <a:r>
              <a:rPr sz="1500" spc="-45" dirty="0">
                <a:solidFill>
                  <a:srgbClr val="0000FF"/>
                </a:solidFill>
                <a:latin typeface="Arial"/>
                <a:cs typeface="Arial"/>
              </a:rPr>
              <a:t> </a:t>
            </a:r>
            <a:r>
              <a:rPr sz="1500" u="heavy" spc="-5" dirty="0">
                <a:solidFill>
                  <a:srgbClr val="0000FF"/>
                </a:solidFill>
                <a:uFill>
                  <a:solidFill>
                    <a:srgbClr val="0000FF"/>
                  </a:solidFill>
                </a:uFill>
                <a:latin typeface="Arial"/>
                <a:cs typeface="Arial"/>
                <a:hlinkClick r:id="rId5"/>
              </a:rPr>
              <a:t>https://ojp.gov/gmscbt/</a:t>
            </a:r>
            <a:r>
              <a:rPr sz="1500" spc="-5" dirty="0">
                <a:solidFill>
                  <a:srgbClr val="1D384B"/>
                </a:solidFill>
                <a:latin typeface="Arial"/>
                <a:cs typeface="Arial"/>
              </a:rPr>
              <a:t>.</a:t>
            </a:r>
            <a:endParaRPr sz="1500">
              <a:latin typeface="Arial"/>
              <a:cs typeface="Arial"/>
            </a:endParaRPr>
          </a:p>
          <a:p>
            <a:pPr marL="355600" marR="207010" indent="-342900">
              <a:lnSpc>
                <a:spcPct val="100000"/>
              </a:lnSpc>
              <a:spcBef>
                <a:spcPts val="600"/>
              </a:spcBef>
              <a:buChar char="•"/>
              <a:tabLst>
                <a:tab pos="354965" algn="l"/>
                <a:tab pos="355600" algn="l"/>
              </a:tabLst>
            </a:pPr>
            <a:r>
              <a:rPr sz="1500" spc="-5" dirty="0">
                <a:solidFill>
                  <a:srgbClr val="1D384B"/>
                </a:solidFill>
                <a:latin typeface="Arial"/>
                <a:cs typeface="Arial"/>
              </a:rPr>
              <a:t>Previously </a:t>
            </a:r>
            <a:r>
              <a:rPr sz="1500" dirty="0">
                <a:solidFill>
                  <a:srgbClr val="1D384B"/>
                </a:solidFill>
                <a:latin typeface="Arial"/>
                <a:cs typeface="Arial"/>
              </a:rPr>
              <a:t>registered applicants should ensure, prior to applying, that the user profile  information is up to date in </a:t>
            </a:r>
            <a:r>
              <a:rPr sz="1500" spc="-5" dirty="0">
                <a:solidFill>
                  <a:srgbClr val="1D384B"/>
                </a:solidFill>
                <a:latin typeface="Arial"/>
                <a:cs typeface="Arial"/>
              </a:rPr>
              <a:t>GMS </a:t>
            </a:r>
            <a:r>
              <a:rPr sz="1500" dirty="0">
                <a:solidFill>
                  <a:srgbClr val="1D384B"/>
                </a:solidFill>
                <a:latin typeface="Arial"/>
                <a:cs typeface="Arial"/>
              </a:rPr>
              <a:t>(including, but not limited to, address, legal name </a:t>
            </a:r>
            <a:r>
              <a:rPr sz="1500" spc="5" dirty="0">
                <a:solidFill>
                  <a:srgbClr val="1D384B"/>
                </a:solidFill>
                <a:latin typeface="Arial"/>
                <a:cs typeface="Arial"/>
              </a:rPr>
              <a:t>of  </a:t>
            </a:r>
            <a:r>
              <a:rPr sz="1500" spc="-15" dirty="0">
                <a:solidFill>
                  <a:srgbClr val="1D384B"/>
                </a:solidFill>
                <a:latin typeface="Arial"/>
                <a:cs typeface="Arial"/>
              </a:rPr>
              <a:t>agency, </a:t>
            </a:r>
            <a:r>
              <a:rPr sz="1500" dirty="0">
                <a:solidFill>
                  <a:srgbClr val="1D384B"/>
                </a:solidFill>
                <a:latin typeface="Arial"/>
                <a:cs typeface="Arial"/>
              </a:rPr>
              <a:t>and authorized representative) as this information is populated in any </a:t>
            </a:r>
            <a:r>
              <a:rPr sz="1500" spc="5" dirty="0">
                <a:solidFill>
                  <a:srgbClr val="1D384B"/>
                </a:solidFill>
                <a:latin typeface="Arial"/>
                <a:cs typeface="Arial"/>
              </a:rPr>
              <a:t>new  </a:t>
            </a:r>
            <a:r>
              <a:rPr sz="1500" dirty="0">
                <a:solidFill>
                  <a:srgbClr val="1D384B"/>
                </a:solidFill>
                <a:latin typeface="Arial"/>
                <a:cs typeface="Arial"/>
              </a:rPr>
              <a:t>application.</a:t>
            </a:r>
            <a:endParaRPr sz="1500">
              <a:latin typeface="Arial"/>
              <a:cs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85073" y="851148"/>
            <a:ext cx="4285615" cy="513715"/>
          </a:xfrm>
          <a:prstGeom prst="rect">
            <a:avLst/>
          </a:prstGeom>
        </p:spPr>
        <p:txBody>
          <a:bodyPr vert="horz" wrap="square" lIns="0" tIns="13335" rIns="0" bIns="0" rtlCol="0">
            <a:spAutoFit/>
          </a:bodyPr>
          <a:lstStyle/>
          <a:p>
            <a:pPr marL="12700">
              <a:lnSpc>
                <a:spcPct val="100000"/>
              </a:lnSpc>
              <a:spcBef>
                <a:spcPts val="105"/>
              </a:spcBef>
            </a:pPr>
            <a:r>
              <a:rPr sz="3200" spc="-5" dirty="0"/>
              <a:t>Registering </a:t>
            </a:r>
            <a:r>
              <a:rPr sz="3200" spc="-10" dirty="0"/>
              <a:t>With</a:t>
            </a:r>
            <a:r>
              <a:rPr sz="3200" spc="-105" dirty="0"/>
              <a:t> </a:t>
            </a:r>
            <a:r>
              <a:rPr sz="3200" dirty="0"/>
              <a:t>GMS</a:t>
            </a:r>
            <a:endParaRPr sz="3200"/>
          </a:p>
        </p:txBody>
      </p:sp>
      <p:sp>
        <p:nvSpPr>
          <p:cNvPr id="3" name="object 3"/>
          <p:cNvSpPr txBox="1"/>
          <p:nvPr/>
        </p:nvSpPr>
        <p:spPr>
          <a:xfrm>
            <a:off x="591600" y="1504707"/>
            <a:ext cx="7456805" cy="2741135"/>
          </a:xfrm>
          <a:prstGeom prst="rect">
            <a:avLst/>
          </a:prstGeom>
        </p:spPr>
        <p:txBody>
          <a:bodyPr vert="horz" wrap="square" lIns="0" tIns="12065" rIns="0" bIns="0" rtlCol="0">
            <a:spAutoFit/>
          </a:bodyPr>
          <a:lstStyle/>
          <a:p>
            <a:pPr marL="12700">
              <a:lnSpc>
                <a:spcPct val="100000"/>
              </a:lnSpc>
              <a:spcBef>
                <a:spcPts val="95"/>
              </a:spcBef>
            </a:pPr>
            <a:r>
              <a:rPr sz="1600" b="1" u="heavy" spc="-5" dirty="0">
                <a:solidFill>
                  <a:srgbClr val="1D384B"/>
                </a:solidFill>
                <a:uFill>
                  <a:solidFill>
                    <a:srgbClr val="1D384B"/>
                  </a:solidFill>
                </a:uFill>
                <a:latin typeface="Arial"/>
                <a:cs typeface="Arial"/>
              </a:rPr>
              <a:t>Step 4 – </a:t>
            </a:r>
            <a:r>
              <a:rPr sz="1600" b="1" u="heavy" spc="-20" dirty="0">
                <a:solidFill>
                  <a:srgbClr val="1D384B"/>
                </a:solidFill>
                <a:uFill>
                  <a:solidFill>
                    <a:srgbClr val="1D384B"/>
                  </a:solidFill>
                </a:uFill>
                <a:latin typeface="Arial"/>
                <a:cs typeface="Arial"/>
              </a:rPr>
              <a:t>Verify </a:t>
            </a:r>
            <a:r>
              <a:rPr sz="1600" b="1" u="heavy" spc="-10" dirty="0">
                <a:solidFill>
                  <a:srgbClr val="1D384B"/>
                </a:solidFill>
                <a:uFill>
                  <a:solidFill>
                    <a:srgbClr val="1D384B"/>
                  </a:solidFill>
                </a:uFill>
                <a:latin typeface="Arial"/>
                <a:cs typeface="Arial"/>
              </a:rPr>
              <a:t>the </a:t>
            </a:r>
            <a:r>
              <a:rPr sz="1600" b="1" u="heavy" spc="-20" dirty="0">
                <a:solidFill>
                  <a:srgbClr val="1D384B"/>
                </a:solidFill>
                <a:uFill>
                  <a:solidFill>
                    <a:srgbClr val="1D384B"/>
                  </a:solidFill>
                </a:uFill>
                <a:latin typeface="Arial"/>
                <a:cs typeface="Arial"/>
              </a:rPr>
              <a:t>SAM </a:t>
            </a:r>
            <a:r>
              <a:rPr sz="1600" b="1" u="heavy" spc="-5" dirty="0">
                <a:solidFill>
                  <a:srgbClr val="1D384B"/>
                </a:solidFill>
                <a:uFill>
                  <a:solidFill>
                    <a:srgbClr val="1D384B"/>
                  </a:solidFill>
                </a:uFill>
                <a:latin typeface="Arial"/>
                <a:cs typeface="Arial"/>
              </a:rPr>
              <a:t>registration in</a:t>
            </a:r>
            <a:r>
              <a:rPr sz="1600" b="1" u="heavy" spc="204" dirty="0">
                <a:solidFill>
                  <a:srgbClr val="1D384B"/>
                </a:solidFill>
                <a:uFill>
                  <a:solidFill>
                    <a:srgbClr val="1D384B"/>
                  </a:solidFill>
                </a:uFill>
                <a:latin typeface="Arial"/>
                <a:cs typeface="Arial"/>
              </a:rPr>
              <a:t> </a:t>
            </a:r>
            <a:r>
              <a:rPr sz="1600" b="1" u="heavy" spc="-10" dirty="0">
                <a:solidFill>
                  <a:srgbClr val="1D384B"/>
                </a:solidFill>
                <a:uFill>
                  <a:solidFill>
                    <a:srgbClr val="1D384B"/>
                  </a:solidFill>
                </a:uFill>
                <a:latin typeface="Arial"/>
                <a:cs typeface="Arial"/>
              </a:rPr>
              <a:t>GMS</a:t>
            </a:r>
            <a:endParaRPr sz="1600" dirty="0">
              <a:latin typeface="Arial"/>
              <a:cs typeface="Arial"/>
            </a:endParaRPr>
          </a:p>
          <a:p>
            <a:pPr marL="355600" indent="-343535">
              <a:lnSpc>
                <a:spcPct val="100000"/>
              </a:lnSpc>
              <a:spcBef>
                <a:spcPts val="1595"/>
              </a:spcBef>
              <a:buChar char="•"/>
              <a:tabLst>
                <a:tab pos="354965" algn="l"/>
                <a:tab pos="356235" algn="l"/>
              </a:tabLst>
            </a:pPr>
            <a:r>
              <a:rPr sz="1600" spc="-5" dirty="0">
                <a:solidFill>
                  <a:srgbClr val="1D384B"/>
                </a:solidFill>
                <a:latin typeface="Arial"/>
                <a:cs typeface="Arial"/>
              </a:rPr>
              <a:t>OJP requires each applicant to verify </a:t>
            </a:r>
            <a:r>
              <a:rPr sz="1600" dirty="0">
                <a:solidFill>
                  <a:srgbClr val="1D384B"/>
                </a:solidFill>
                <a:latin typeface="Arial"/>
                <a:cs typeface="Arial"/>
              </a:rPr>
              <a:t>its </a:t>
            </a:r>
            <a:r>
              <a:rPr sz="1600" spc="-5" dirty="0">
                <a:solidFill>
                  <a:srgbClr val="1D384B"/>
                </a:solidFill>
                <a:latin typeface="Arial"/>
                <a:cs typeface="Arial"/>
              </a:rPr>
              <a:t>SAM registration </a:t>
            </a:r>
            <a:r>
              <a:rPr sz="1600" dirty="0">
                <a:solidFill>
                  <a:srgbClr val="1D384B"/>
                </a:solidFill>
                <a:latin typeface="Arial"/>
                <a:cs typeface="Arial"/>
              </a:rPr>
              <a:t>in</a:t>
            </a:r>
            <a:r>
              <a:rPr sz="1600" spc="35" dirty="0">
                <a:solidFill>
                  <a:srgbClr val="1D384B"/>
                </a:solidFill>
                <a:latin typeface="Arial"/>
                <a:cs typeface="Arial"/>
              </a:rPr>
              <a:t> </a:t>
            </a:r>
            <a:r>
              <a:rPr sz="1600" spc="-10" dirty="0">
                <a:solidFill>
                  <a:srgbClr val="1D384B"/>
                </a:solidFill>
                <a:latin typeface="Arial"/>
                <a:cs typeface="Arial"/>
              </a:rPr>
              <a:t>GMS.</a:t>
            </a:r>
            <a:endParaRPr sz="1600" dirty="0">
              <a:latin typeface="Arial"/>
              <a:cs typeface="Arial"/>
            </a:endParaRPr>
          </a:p>
          <a:p>
            <a:pPr marL="355600" marR="5080" indent="-343535">
              <a:lnSpc>
                <a:spcPct val="100000"/>
              </a:lnSpc>
              <a:spcBef>
                <a:spcPts val="805"/>
              </a:spcBef>
              <a:buChar char="•"/>
              <a:tabLst>
                <a:tab pos="354965" algn="l"/>
                <a:tab pos="356235" algn="l"/>
              </a:tabLst>
            </a:pPr>
            <a:r>
              <a:rPr sz="1600" spc="-5" dirty="0">
                <a:solidFill>
                  <a:srgbClr val="1D384B"/>
                </a:solidFill>
                <a:latin typeface="Arial"/>
                <a:cs typeface="Arial"/>
              </a:rPr>
              <a:t>Once logged into </a:t>
            </a:r>
            <a:r>
              <a:rPr sz="1600" spc="-10" dirty="0">
                <a:solidFill>
                  <a:srgbClr val="1D384B"/>
                </a:solidFill>
                <a:latin typeface="Arial"/>
                <a:cs typeface="Arial"/>
              </a:rPr>
              <a:t>GMS, </a:t>
            </a:r>
            <a:r>
              <a:rPr sz="1600" dirty="0">
                <a:solidFill>
                  <a:srgbClr val="1D384B"/>
                </a:solidFill>
                <a:latin typeface="Arial"/>
                <a:cs typeface="Arial"/>
              </a:rPr>
              <a:t>click </a:t>
            </a:r>
            <a:r>
              <a:rPr sz="1600" spc="-5" dirty="0">
                <a:solidFill>
                  <a:srgbClr val="1D384B"/>
                </a:solidFill>
                <a:latin typeface="Arial"/>
                <a:cs typeface="Arial"/>
              </a:rPr>
              <a:t>the </a:t>
            </a:r>
            <a:r>
              <a:rPr sz="1600" spc="-10" dirty="0">
                <a:solidFill>
                  <a:srgbClr val="1D384B"/>
                </a:solidFill>
                <a:latin typeface="Arial"/>
                <a:cs typeface="Arial"/>
              </a:rPr>
              <a:t>"CCR </a:t>
            </a:r>
            <a:r>
              <a:rPr sz="1600" spc="-5" dirty="0">
                <a:solidFill>
                  <a:srgbClr val="1D384B"/>
                </a:solidFill>
                <a:latin typeface="Arial"/>
                <a:cs typeface="Arial"/>
              </a:rPr>
              <a:t>Claim" link on the left side of the default  screen.</a:t>
            </a:r>
            <a:endParaRPr sz="1600" dirty="0">
              <a:latin typeface="Arial"/>
              <a:cs typeface="Arial"/>
            </a:endParaRPr>
          </a:p>
          <a:p>
            <a:pPr marL="355600" indent="-343535">
              <a:lnSpc>
                <a:spcPct val="100000"/>
              </a:lnSpc>
              <a:spcBef>
                <a:spcPts val="790"/>
              </a:spcBef>
              <a:buChar char="•"/>
              <a:tabLst>
                <a:tab pos="354965" algn="l"/>
                <a:tab pos="356235" algn="l"/>
              </a:tabLst>
            </a:pPr>
            <a:r>
              <a:rPr sz="1600" spc="-5" dirty="0">
                <a:solidFill>
                  <a:srgbClr val="1D384B"/>
                </a:solidFill>
                <a:latin typeface="Arial"/>
                <a:cs typeface="Arial"/>
              </a:rPr>
              <a:t>Click the “Submit” </a:t>
            </a:r>
            <a:r>
              <a:rPr sz="1600" spc="-10" dirty="0">
                <a:solidFill>
                  <a:srgbClr val="1D384B"/>
                </a:solidFill>
                <a:latin typeface="Arial"/>
                <a:cs typeface="Arial"/>
              </a:rPr>
              <a:t>button </a:t>
            </a:r>
            <a:r>
              <a:rPr sz="1600" spc="-5" dirty="0">
                <a:solidFill>
                  <a:srgbClr val="1D384B"/>
                </a:solidFill>
                <a:latin typeface="Arial"/>
                <a:cs typeface="Arial"/>
              </a:rPr>
              <a:t>to verify the SAM (formerly </a:t>
            </a:r>
            <a:r>
              <a:rPr sz="1600" spc="-10" dirty="0">
                <a:solidFill>
                  <a:srgbClr val="1D384B"/>
                </a:solidFill>
                <a:latin typeface="Arial"/>
                <a:cs typeface="Arial"/>
              </a:rPr>
              <a:t>CCR)</a:t>
            </a:r>
            <a:r>
              <a:rPr sz="1600" spc="140" dirty="0">
                <a:solidFill>
                  <a:srgbClr val="1D384B"/>
                </a:solidFill>
                <a:latin typeface="Arial"/>
                <a:cs typeface="Arial"/>
              </a:rPr>
              <a:t> </a:t>
            </a:r>
            <a:r>
              <a:rPr sz="1600" spc="-5" dirty="0">
                <a:solidFill>
                  <a:srgbClr val="1D384B"/>
                </a:solidFill>
                <a:latin typeface="Arial"/>
                <a:cs typeface="Arial"/>
              </a:rPr>
              <a:t>registration</a:t>
            </a:r>
            <a:r>
              <a:rPr sz="1600" spc="-5" dirty="0" smtClean="0">
                <a:solidFill>
                  <a:srgbClr val="1D384B"/>
                </a:solidFill>
                <a:latin typeface="Arial"/>
                <a:cs typeface="Arial"/>
              </a:rPr>
              <a:t>.</a:t>
            </a:r>
            <a:endParaRPr lang="en-US" sz="1600" spc="-5" dirty="0" smtClean="0">
              <a:solidFill>
                <a:srgbClr val="1D384B"/>
              </a:solidFill>
              <a:latin typeface="Arial"/>
              <a:cs typeface="Arial"/>
            </a:endParaRPr>
          </a:p>
          <a:p>
            <a:pPr marL="355600" indent="-343535">
              <a:lnSpc>
                <a:spcPct val="100000"/>
              </a:lnSpc>
              <a:spcBef>
                <a:spcPts val="790"/>
              </a:spcBef>
              <a:buChar char="•"/>
              <a:tabLst>
                <a:tab pos="354965" algn="l"/>
                <a:tab pos="356235" algn="l"/>
              </a:tabLst>
            </a:pPr>
            <a:r>
              <a:rPr lang="en-US" sz="1600" spc="-5" dirty="0">
                <a:solidFill>
                  <a:srgbClr val="1D384B"/>
                </a:solidFill>
                <a:latin typeface="Arial"/>
                <a:cs typeface="Arial"/>
              </a:rPr>
              <a:t>For technical assistance or guidance using GMS, contact the GMS Service Desk. The Service Desk is available via email at </a:t>
            </a:r>
            <a:r>
              <a:rPr lang="en-US" sz="1600" spc="-5" dirty="0" smtClean="0">
                <a:solidFill>
                  <a:srgbClr val="1D384B"/>
                </a:solidFill>
                <a:latin typeface="Arial"/>
                <a:cs typeface="Arial"/>
                <a:hlinkClick r:id="rId3"/>
              </a:rPr>
              <a:t>GMS.HelpDesk@ojp.usdoj.gov</a:t>
            </a:r>
            <a:r>
              <a:rPr lang="en-US" sz="1600" spc="-5" dirty="0" smtClean="0">
                <a:solidFill>
                  <a:srgbClr val="1D384B"/>
                </a:solidFill>
                <a:latin typeface="Arial"/>
                <a:cs typeface="Arial"/>
              </a:rPr>
              <a:t> or </a:t>
            </a:r>
            <a:r>
              <a:rPr lang="en-US" sz="1600" spc="-5" dirty="0">
                <a:solidFill>
                  <a:srgbClr val="1D384B"/>
                </a:solidFill>
                <a:latin typeface="Arial"/>
                <a:cs typeface="Arial"/>
              </a:rPr>
              <a:t>by phone at 1-888-549-9901, option 3. Our support hours are 24/7 including holidays.</a:t>
            </a:r>
            <a:endParaRPr lang="en-US" sz="1600" spc="-5" dirty="0" smtClean="0">
              <a:solidFill>
                <a:srgbClr val="1D384B"/>
              </a:solidFill>
              <a:latin typeface="Arial"/>
              <a:cs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79665" y="705175"/>
            <a:ext cx="3725545" cy="1001394"/>
          </a:xfrm>
          <a:prstGeom prst="rect">
            <a:avLst/>
          </a:prstGeom>
        </p:spPr>
        <p:txBody>
          <a:bodyPr vert="horz" wrap="square" lIns="0" tIns="13335" rIns="0" bIns="0" rtlCol="0">
            <a:spAutoFit/>
          </a:bodyPr>
          <a:lstStyle/>
          <a:p>
            <a:pPr marL="304800" marR="5080" indent="-292735">
              <a:lnSpc>
                <a:spcPct val="100000"/>
              </a:lnSpc>
              <a:spcBef>
                <a:spcPts val="105"/>
              </a:spcBef>
            </a:pPr>
            <a:r>
              <a:rPr sz="3200" spc="-5" dirty="0">
                <a:hlinkClick r:id="rId3"/>
              </a:rPr>
              <a:t>Grants.gov</a:t>
            </a:r>
            <a:r>
              <a:rPr sz="3200" spc="-5" dirty="0"/>
              <a:t>:</a:t>
            </a:r>
            <a:r>
              <a:rPr sz="3200" spc="-100" dirty="0"/>
              <a:t> </a:t>
            </a:r>
            <a:r>
              <a:rPr sz="3200" spc="-5" dirty="0"/>
              <a:t>Grants  Learning</a:t>
            </a:r>
            <a:r>
              <a:rPr sz="3200" spc="-50" dirty="0"/>
              <a:t> </a:t>
            </a:r>
            <a:r>
              <a:rPr sz="3200" spc="-5" dirty="0"/>
              <a:t>Center</a:t>
            </a:r>
            <a:endParaRPr sz="3200"/>
          </a:p>
        </p:txBody>
      </p:sp>
      <p:sp>
        <p:nvSpPr>
          <p:cNvPr id="3" name="object 3"/>
          <p:cNvSpPr txBox="1"/>
          <p:nvPr/>
        </p:nvSpPr>
        <p:spPr>
          <a:xfrm>
            <a:off x="374015" y="1972342"/>
            <a:ext cx="5078095" cy="2662555"/>
          </a:xfrm>
          <a:prstGeom prst="rect">
            <a:avLst/>
          </a:prstGeom>
        </p:spPr>
        <p:txBody>
          <a:bodyPr vert="horz" wrap="square" lIns="0" tIns="13970" rIns="0" bIns="0" rtlCol="0">
            <a:spAutoFit/>
          </a:bodyPr>
          <a:lstStyle/>
          <a:p>
            <a:pPr marL="12700" marR="34925">
              <a:lnSpc>
                <a:spcPct val="119600"/>
              </a:lnSpc>
              <a:spcBef>
                <a:spcPts val="110"/>
              </a:spcBef>
            </a:pPr>
            <a:r>
              <a:rPr sz="1600" b="1" u="heavy" spc="-10" dirty="0">
                <a:solidFill>
                  <a:srgbClr val="1D384B"/>
                </a:solidFill>
                <a:uFill>
                  <a:solidFill>
                    <a:srgbClr val="1D384B"/>
                  </a:solidFill>
                </a:uFill>
                <a:latin typeface="Arial"/>
                <a:cs typeface="Arial"/>
              </a:rPr>
              <a:t>Grants </a:t>
            </a:r>
            <a:r>
              <a:rPr sz="1600" b="1" u="heavy" spc="-5" dirty="0">
                <a:solidFill>
                  <a:srgbClr val="1D384B"/>
                </a:solidFill>
                <a:uFill>
                  <a:solidFill>
                    <a:srgbClr val="1D384B"/>
                  </a:solidFill>
                </a:uFill>
                <a:latin typeface="Arial"/>
                <a:cs typeface="Arial"/>
              </a:rPr>
              <a:t>Learning Center</a:t>
            </a:r>
            <a:r>
              <a:rPr sz="1600" b="1" spc="-5" dirty="0">
                <a:solidFill>
                  <a:srgbClr val="1D384B"/>
                </a:solidFill>
                <a:latin typeface="Arial"/>
                <a:cs typeface="Arial"/>
              </a:rPr>
              <a:t> </a:t>
            </a:r>
            <a:r>
              <a:rPr sz="1600" spc="-5" dirty="0">
                <a:solidFill>
                  <a:srgbClr val="1D384B"/>
                </a:solidFill>
                <a:latin typeface="Arial"/>
                <a:cs typeface="Arial"/>
              </a:rPr>
              <a:t>– </a:t>
            </a:r>
            <a:r>
              <a:rPr sz="1600" spc="-10" dirty="0">
                <a:solidFill>
                  <a:srgbClr val="1D384B"/>
                </a:solidFill>
                <a:latin typeface="Arial"/>
                <a:cs typeface="Arial"/>
              </a:rPr>
              <a:t>The Grants Learning Center  </a:t>
            </a:r>
            <a:r>
              <a:rPr sz="1600" dirty="0">
                <a:solidFill>
                  <a:srgbClr val="1D384B"/>
                </a:solidFill>
                <a:latin typeface="Arial"/>
                <a:cs typeface="Arial"/>
              </a:rPr>
              <a:t>is </a:t>
            </a:r>
            <a:r>
              <a:rPr sz="1600" spc="-10" dirty="0">
                <a:solidFill>
                  <a:srgbClr val="1D384B"/>
                </a:solidFill>
                <a:latin typeface="Arial"/>
                <a:cs typeface="Arial"/>
              </a:rPr>
              <a:t>your gateway </a:t>
            </a:r>
            <a:r>
              <a:rPr sz="1600" spc="-5" dirty="0">
                <a:solidFill>
                  <a:srgbClr val="1D384B"/>
                </a:solidFill>
                <a:latin typeface="Arial"/>
                <a:cs typeface="Arial"/>
              </a:rPr>
              <a:t>to the federal </a:t>
            </a:r>
            <a:r>
              <a:rPr sz="1600" spc="-10" dirty="0">
                <a:solidFill>
                  <a:srgbClr val="1D384B"/>
                </a:solidFill>
                <a:latin typeface="Arial"/>
                <a:cs typeface="Arial"/>
              </a:rPr>
              <a:t>grants world.  </a:t>
            </a:r>
            <a:r>
              <a:rPr sz="1350" u="sng" spc="-5" dirty="0">
                <a:solidFill>
                  <a:srgbClr val="0000FF"/>
                </a:solidFill>
                <a:uFill>
                  <a:solidFill>
                    <a:srgbClr val="0000FF"/>
                  </a:solidFill>
                </a:uFill>
                <a:latin typeface="Arial"/>
                <a:cs typeface="Arial"/>
                <a:hlinkClick r:id="rId4"/>
              </a:rPr>
              <a:t>https://www.grants.gov/learn-grants.html</a:t>
            </a:r>
            <a:endParaRPr sz="1350">
              <a:latin typeface="Arial"/>
              <a:cs typeface="Arial"/>
            </a:endParaRPr>
          </a:p>
          <a:p>
            <a:pPr>
              <a:lnSpc>
                <a:spcPct val="100000"/>
              </a:lnSpc>
            </a:pPr>
            <a:endParaRPr sz="1750">
              <a:latin typeface="Arial"/>
              <a:cs typeface="Arial"/>
            </a:endParaRPr>
          </a:p>
          <a:p>
            <a:pPr marL="12700">
              <a:lnSpc>
                <a:spcPct val="100000"/>
              </a:lnSpc>
              <a:spcBef>
                <a:spcPts val="5"/>
              </a:spcBef>
            </a:pPr>
            <a:r>
              <a:rPr sz="1600" b="1" u="heavy" spc="-5" dirty="0">
                <a:solidFill>
                  <a:srgbClr val="1D384B"/>
                </a:solidFill>
                <a:uFill>
                  <a:solidFill>
                    <a:srgbClr val="1D384B"/>
                  </a:solidFill>
                </a:uFill>
                <a:latin typeface="Arial"/>
                <a:cs typeface="Arial"/>
                <a:hlinkClick r:id="rId3"/>
              </a:rPr>
              <a:t>Grants.go</a:t>
            </a:r>
            <a:r>
              <a:rPr sz="1600" b="1" u="heavy" spc="-5" dirty="0">
                <a:solidFill>
                  <a:srgbClr val="1D384B"/>
                </a:solidFill>
                <a:uFill>
                  <a:solidFill>
                    <a:srgbClr val="1D384B"/>
                  </a:solidFill>
                </a:uFill>
                <a:latin typeface="Arial"/>
                <a:cs typeface="Arial"/>
              </a:rPr>
              <a:t>v </a:t>
            </a:r>
            <a:r>
              <a:rPr sz="1600" b="1" u="heavy" spc="-45" dirty="0">
                <a:solidFill>
                  <a:srgbClr val="1D384B"/>
                </a:solidFill>
                <a:uFill>
                  <a:solidFill>
                    <a:srgbClr val="1D384B"/>
                  </a:solidFill>
                </a:uFill>
                <a:latin typeface="Arial"/>
                <a:cs typeface="Arial"/>
              </a:rPr>
              <a:t>YouTube </a:t>
            </a:r>
            <a:r>
              <a:rPr sz="1600" b="1" u="heavy" spc="-10" dirty="0">
                <a:solidFill>
                  <a:srgbClr val="1D384B"/>
                </a:solidFill>
                <a:uFill>
                  <a:solidFill>
                    <a:srgbClr val="1D384B"/>
                  </a:solidFill>
                </a:uFill>
                <a:latin typeface="Arial"/>
                <a:cs typeface="Arial"/>
              </a:rPr>
              <a:t>Channel</a:t>
            </a:r>
            <a:r>
              <a:rPr sz="1600" b="1" spc="-10" dirty="0">
                <a:solidFill>
                  <a:srgbClr val="1D384B"/>
                </a:solidFill>
                <a:latin typeface="Arial"/>
                <a:cs typeface="Arial"/>
              </a:rPr>
              <a:t> </a:t>
            </a:r>
            <a:r>
              <a:rPr sz="1600" spc="-5" dirty="0">
                <a:solidFill>
                  <a:srgbClr val="1D384B"/>
                </a:solidFill>
                <a:latin typeface="Arial"/>
                <a:cs typeface="Arial"/>
              </a:rPr>
              <a:t>–</a:t>
            </a:r>
            <a:r>
              <a:rPr sz="1600" spc="90" dirty="0">
                <a:solidFill>
                  <a:srgbClr val="1D384B"/>
                </a:solidFill>
                <a:latin typeface="Arial"/>
                <a:cs typeface="Arial"/>
              </a:rPr>
              <a:t> </a:t>
            </a:r>
            <a:r>
              <a:rPr sz="1600" spc="-5" dirty="0">
                <a:solidFill>
                  <a:srgbClr val="1D384B"/>
                </a:solidFill>
                <a:latin typeface="Arial"/>
                <a:cs typeface="Arial"/>
              </a:rPr>
              <a:t>Subscribe!</a:t>
            </a:r>
            <a:endParaRPr sz="1600">
              <a:latin typeface="Arial"/>
              <a:cs typeface="Arial"/>
            </a:endParaRPr>
          </a:p>
          <a:p>
            <a:pPr marL="12700">
              <a:lnSpc>
                <a:spcPct val="100000"/>
              </a:lnSpc>
              <a:spcBef>
                <a:spcPts val="370"/>
              </a:spcBef>
            </a:pPr>
            <a:r>
              <a:rPr sz="1350" u="sng" spc="-5" dirty="0">
                <a:solidFill>
                  <a:srgbClr val="0000FF"/>
                </a:solidFill>
                <a:uFill>
                  <a:solidFill>
                    <a:srgbClr val="0000FF"/>
                  </a:solidFill>
                </a:uFill>
                <a:latin typeface="Arial"/>
                <a:cs typeface="Arial"/>
                <a:hlinkClick r:id="rId5"/>
              </a:rPr>
              <a:t>https://www.youtube.com/channel/UCc7tRM0vKkTMpxucO7iYPzQ</a:t>
            </a:r>
            <a:endParaRPr sz="1350">
              <a:latin typeface="Arial"/>
              <a:cs typeface="Arial"/>
            </a:endParaRPr>
          </a:p>
          <a:p>
            <a:pPr>
              <a:lnSpc>
                <a:spcPct val="100000"/>
              </a:lnSpc>
              <a:spcBef>
                <a:spcPts val="30"/>
              </a:spcBef>
            </a:pPr>
            <a:endParaRPr sz="1400">
              <a:latin typeface="Arial"/>
              <a:cs typeface="Arial"/>
            </a:endParaRPr>
          </a:p>
          <a:p>
            <a:pPr marL="12700" marR="330200">
              <a:lnSpc>
                <a:spcPct val="119600"/>
              </a:lnSpc>
            </a:pPr>
            <a:r>
              <a:rPr sz="1600" b="1" u="heavy" spc="-10" dirty="0">
                <a:solidFill>
                  <a:srgbClr val="1D384B"/>
                </a:solidFill>
                <a:uFill>
                  <a:solidFill>
                    <a:srgbClr val="1D384B"/>
                  </a:solidFill>
                </a:uFill>
                <a:latin typeface="Arial"/>
                <a:cs typeface="Arial"/>
              </a:rPr>
              <a:t>The </a:t>
            </a:r>
            <a:r>
              <a:rPr sz="1600" b="1" u="heavy" spc="-5" dirty="0">
                <a:solidFill>
                  <a:srgbClr val="1D384B"/>
                </a:solidFill>
                <a:uFill>
                  <a:solidFill>
                    <a:srgbClr val="1D384B"/>
                  </a:solidFill>
                </a:uFill>
                <a:latin typeface="Arial"/>
                <a:cs typeface="Arial"/>
              </a:rPr>
              <a:t>Official </a:t>
            </a:r>
            <a:r>
              <a:rPr sz="1600" b="1" u="heavy" spc="-10" dirty="0">
                <a:solidFill>
                  <a:srgbClr val="1D384B"/>
                </a:solidFill>
                <a:uFill>
                  <a:solidFill>
                    <a:srgbClr val="1D384B"/>
                  </a:solidFill>
                </a:uFill>
                <a:latin typeface="Arial"/>
                <a:cs typeface="Arial"/>
                <a:hlinkClick r:id="rId3"/>
              </a:rPr>
              <a:t>Grants.go</a:t>
            </a:r>
            <a:r>
              <a:rPr sz="1600" b="1" u="heavy" spc="-10" dirty="0">
                <a:solidFill>
                  <a:srgbClr val="1D384B"/>
                </a:solidFill>
                <a:uFill>
                  <a:solidFill>
                    <a:srgbClr val="1D384B"/>
                  </a:solidFill>
                </a:uFill>
                <a:latin typeface="Arial"/>
                <a:cs typeface="Arial"/>
              </a:rPr>
              <a:t>v </a:t>
            </a:r>
            <a:r>
              <a:rPr sz="1600" b="1" u="heavy" spc="-5" dirty="0">
                <a:solidFill>
                  <a:srgbClr val="1D384B"/>
                </a:solidFill>
                <a:uFill>
                  <a:solidFill>
                    <a:srgbClr val="1D384B"/>
                  </a:solidFill>
                </a:uFill>
                <a:latin typeface="Arial"/>
                <a:cs typeface="Arial"/>
              </a:rPr>
              <a:t>Mobile </a:t>
            </a:r>
            <a:r>
              <a:rPr sz="1600" b="1" u="heavy" spc="-25" dirty="0">
                <a:solidFill>
                  <a:srgbClr val="1D384B"/>
                </a:solidFill>
                <a:uFill>
                  <a:solidFill>
                    <a:srgbClr val="1D384B"/>
                  </a:solidFill>
                </a:uFill>
                <a:latin typeface="Arial"/>
                <a:cs typeface="Arial"/>
              </a:rPr>
              <a:t>App</a:t>
            </a:r>
            <a:r>
              <a:rPr sz="1600" b="1" spc="-25" dirty="0">
                <a:solidFill>
                  <a:srgbClr val="1D384B"/>
                </a:solidFill>
                <a:latin typeface="Arial"/>
                <a:cs typeface="Arial"/>
              </a:rPr>
              <a:t> </a:t>
            </a:r>
            <a:r>
              <a:rPr sz="1600" spc="-5" dirty="0">
                <a:solidFill>
                  <a:srgbClr val="1D384B"/>
                </a:solidFill>
                <a:latin typeface="Arial"/>
                <a:cs typeface="Arial"/>
              </a:rPr>
              <a:t>– </a:t>
            </a:r>
            <a:r>
              <a:rPr sz="1600" spc="-10" dirty="0">
                <a:solidFill>
                  <a:srgbClr val="1D384B"/>
                </a:solidFill>
                <a:latin typeface="Arial"/>
                <a:cs typeface="Arial"/>
              </a:rPr>
              <a:t>Download </a:t>
            </a:r>
            <a:r>
              <a:rPr sz="1600" dirty="0">
                <a:solidFill>
                  <a:srgbClr val="1D384B"/>
                </a:solidFill>
                <a:latin typeface="Arial"/>
                <a:cs typeface="Arial"/>
              </a:rPr>
              <a:t>in  </a:t>
            </a:r>
            <a:r>
              <a:rPr sz="1600" spc="-5" dirty="0">
                <a:solidFill>
                  <a:srgbClr val="1D384B"/>
                </a:solidFill>
                <a:latin typeface="Arial"/>
                <a:cs typeface="Arial"/>
              </a:rPr>
              <a:t>Apple App Store or </a:t>
            </a:r>
            <a:r>
              <a:rPr sz="1600" spc="-10" dirty="0">
                <a:solidFill>
                  <a:srgbClr val="1D384B"/>
                </a:solidFill>
                <a:latin typeface="Arial"/>
                <a:cs typeface="Arial"/>
              </a:rPr>
              <a:t>Get </a:t>
            </a:r>
            <a:r>
              <a:rPr sz="1600" dirty="0">
                <a:solidFill>
                  <a:srgbClr val="1D384B"/>
                </a:solidFill>
                <a:latin typeface="Arial"/>
                <a:cs typeface="Arial"/>
              </a:rPr>
              <a:t>it </a:t>
            </a:r>
            <a:r>
              <a:rPr sz="1600" spc="-10" dirty="0">
                <a:solidFill>
                  <a:srgbClr val="1D384B"/>
                </a:solidFill>
                <a:latin typeface="Arial"/>
                <a:cs typeface="Arial"/>
              </a:rPr>
              <a:t>On Google </a:t>
            </a:r>
            <a:r>
              <a:rPr sz="1600" spc="-30" dirty="0">
                <a:solidFill>
                  <a:srgbClr val="1D384B"/>
                </a:solidFill>
                <a:latin typeface="Arial"/>
                <a:cs typeface="Arial"/>
              </a:rPr>
              <a:t>Play.  </a:t>
            </a:r>
            <a:r>
              <a:rPr sz="1350" u="sng" spc="-5" dirty="0">
                <a:solidFill>
                  <a:srgbClr val="0000FF"/>
                </a:solidFill>
                <a:uFill>
                  <a:solidFill>
                    <a:srgbClr val="0000FF"/>
                  </a:solidFill>
                </a:uFill>
                <a:latin typeface="Arial"/>
                <a:cs typeface="Arial"/>
                <a:hlinkClick r:id="rId6"/>
              </a:rPr>
              <a:t>https://www.youtube.com/watch?v=Gme2RMKaU2c</a:t>
            </a:r>
            <a:endParaRPr sz="1350">
              <a:latin typeface="Arial"/>
              <a:cs typeface="Arial"/>
            </a:endParaRPr>
          </a:p>
        </p:txBody>
      </p:sp>
      <p:sp>
        <p:nvSpPr>
          <p:cNvPr id="4" name="object 4"/>
          <p:cNvSpPr/>
          <p:nvPr/>
        </p:nvSpPr>
        <p:spPr>
          <a:xfrm>
            <a:off x="5836920" y="647700"/>
            <a:ext cx="3188207" cy="4422647"/>
          </a:xfrm>
          <a:prstGeom prst="rect">
            <a:avLst/>
          </a:prstGeom>
          <a:blipFill>
            <a:blip r:embed="rId7" cstate="print"/>
            <a:stretch>
              <a:fillRect/>
            </a:stretch>
          </a:blipFill>
        </p:spPr>
        <p:txBody>
          <a:bodyPr wrap="square" lIns="0" tIns="0" rIns="0" bIns="0" rtlCol="0"/>
          <a:lstStyle/>
          <a:p>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539110" y="605096"/>
            <a:ext cx="4065270" cy="574040"/>
          </a:xfrm>
          <a:prstGeom prst="rect">
            <a:avLst/>
          </a:prstGeom>
        </p:spPr>
        <p:txBody>
          <a:bodyPr vert="horz" wrap="square" lIns="0" tIns="12700" rIns="0" bIns="0" rtlCol="0">
            <a:spAutoFit/>
          </a:bodyPr>
          <a:lstStyle/>
          <a:p>
            <a:pPr marL="12700">
              <a:lnSpc>
                <a:spcPct val="100000"/>
              </a:lnSpc>
              <a:spcBef>
                <a:spcPts val="100"/>
              </a:spcBef>
            </a:pPr>
            <a:r>
              <a:rPr spc="-5" dirty="0"/>
              <a:t>The Life of </a:t>
            </a:r>
            <a:r>
              <a:rPr dirty="0"/>
              <a:t>a</a:t>
            </a:r>
            <a:r>
              <a:rPr spc="-45" dirty="0"/>
              <a:t> </a:t>
            </a:r>
            <a:r>
              <a:rPr spc="-5" dirty="0"/>
              <a:t>Grant</a:t>
            </a:r>
          </a:p>
        </p:txBody>
      </p:sp>
      <p:sp>
        <p:nvSpPr>
          <p:cNvPr id="3" name="object 3"/>
          <p:cNvSpPr/>
          <p:nvPr/>
        </p:nvSpPr>
        <p:spPr>
          <a:xfrm>
            <a:off x="944117" y="1305305"/>
            <a:ext cx="2063750" cy="1803400"/>
          </a:xfrm>
          <a:custGeom>
            <a:avLst/>
            <a:gdLst/>
            <a:ahLst/>
            <a:cxnLst/>
            <a:rect l="l" t="t" r="r" b="b"/>
            <a:pathLst>
              <a:path w="2063750" h="1803400">
                <a:moveTo>
                  <a:pt x="1162050" y="0"/>
                </a:moveTo>
                <a:lnTo>
                  <a:pt x="1162050" y="270433"/>
                </a:lnTo>
                <a:lnTo>
                  <a:pt x="0" y="270433"/>
                </a:lnTo>
                <a:lnTo>
                  <a:pt x="0" y="1532458"/>
                </a:lnTo>
                <a:lnTo>
                  <a:pt x="1162050" y="1532458"/>
                </a:lnTo>
                <a:lnTo>
                  <a:pt x="1162050" y="1802891"/>
                </a:lnTo>
                <a:lnTo>
                  <a:pt x="2063495" y="901445"/>
                </a:lnTo>
                <a:lnTo>
                  <a:pt x="1162050" y="0"/>
                </a:lnTo>
                <a:close/>
              </a:path>
            </a:pathLst>
          </a:custGeom>
          <a:solidFill>
            <a:srgbClr val="D0D7E8">
              <a:alpha val="90194"/>
            </a:srgbClr>
          </a:solidFill>
        </p:spPr>
        <p:txBody>
          <a:bodyPr wrap="square" lIns="0" tIns="0" rIns="0" bIns="0" rtlCol="0"/>
          <a:lstStyle/>
          <a:p>
            <a:endParaRPr/>
          </a:p>
        </p:txBody>
      </p:sp>
      <p:sp>
        <p:nvSpPr>
          <p:cNvPr id="4" name="object 4"/>
          <p:cNvSpPr/>
          <p:nvPr/>
        </p:nvSpPr>
        <p:spPr>
          <a:xfrm>
            <a:off x="944117" y="1305305"/>
            <a:ext cx="2063750" cy="1803400"/>
          </a:xfrm>
          <a:custGeom>
            <a:avLst/>
            <a:gdLst/>
            <a:ahLst/>
            <a:cxnLst/>
            <a:rect l="l" t="t" r="r" b="b"/>
            <a:pathLst>
              <a:path w="2063750" h="1803400">
                <a:moveTo>
                  <a:pt x="0" y="270433"/>
                </a:moveTo>
                <a:lnTo>
                  <a:pt x="1162050" y="270433"/>
                </a:lnTo>
                <a:lnTo>
                  <a:pt x="1162050" y="0"/>
                </a:lnTo>
                <a:lnTo>
                  <a:pt x="2063495" y="901445"/>
                </a:lnTo>
                <a:lnTo>
                  <a:pt x="1162050" y="1802891"/>
                </a:lnTo>
                <a:lnTo>
                  <a:pt x="1162050" y="1532458"/>
                </a:lnTo>
                <a:lnTo>
                  <a:pt x="0" y="1532458"/>
                </a:lnTo>
                <a:lnTo>
                  <a:pt x="0" y="270433"/>
                </a:lnTo>
                <a:close/>
              </a:path>
            </a:pathLst>
          </a:custGeom>
          <a:ln w="25908">
            <a:solidFill>
              <a:srgbClr val="8063A1"/>
            </a:solidFill>
          </a:ln>
        </p:spPr>
        <p:txBody>
          <a:bodyPr wrap="square" lIns="0" tIns="0" rIns="0" bIns="0" rtlCol="0"/>
          <a:lstStyle/>
          <a:p>
            <a:endParaRPr/>
          </a:p>
        </p:txBody>
      </p:sp>
      <p:sp>
        <p:nvSpPr>
          <p:cNvPr id="5" name="object 5"/>
          <p:cNvSpPr txBox="1"/>
          <p:nvPr/>
        </p:nvSpPr>
        <p:spPr>
          <a:xfrm>
            <a:off x="1484566" y="1673351"/>
            <a:ext cx="977265" cy="1034415"/>
          </a:xfrm>
          <a:prstGeom prst="rect">
            <a:avLst/>
          </a:prstGeom>
        </p:spPr>
        <p:txBody>
          <a:bodyPr vert="horz" wrap="square" lIns="0" tIns="12700" rIns="0" bIns="0" rtlCol="0">
            <a:spAutoFit/>
          </a:bodyPr>
          <a:lstStyle/>
          <a:p>
            <a:pPr marL="57785" marR="137160" indent="-58419">
              <a:lnSpc>
                <a:spcPct val="106000"/>
              </a:lnSpc>
              <a:spcBef>
                <a:spcPts val="100"/>
              </a:spcBef>
              <a:buChar char="•"/>
              <a:tabLst>
                <a:tab pos="58419" algn="l"/>
              </a:tabLst>
            </a:pPr>
            <a:r>
              <a:rPr sz="1000" spc="-5" dirty="0">
                <a:solidFill>
                  <a:srgbClr val="1D384B"/>
                </a:solidFill>
                <a:latin typeface="Arial"/>
                <a:cs typeface="Arial"/>
              </a:rPr>
              <a:t>DOJ</a:t>
            </a:r>
            <a:r>
              <a:rPr sz="1000" spc="-55" dirty="0">
                <a:solidFill>
                  <a:srgbClr val="1D384B"/>
                </a:solidFill>
                <a:latin typeface="Arial"/>
                <a:cs typeface="Arial"/>
              </a:rPr>
              <a:t> </a:t>
            </a:r>
            <a:r>
              <a:rPr sz="1000" spc="-10" dirty="0">
                <a:solidFill>
                  <a:srgbClr val="1D384B"/>
                </a:solidFill>
                <a:latin typeface="Arial"/>
                <a:cs typeface="Arial"/>
              </a:rPr>
              <a:t>Program  Plan</a:t>
            </a:r>
            <a:endParaRPr sz="1000">
              <a:latin typeface="Arial"/>
              <a:cs typeface="Arial"/>
            </a:endParaRPr>
          </a:p>
          <a:p>
            <a:pPr marL="57785" marR="31750" indent="-58419">
              <a:lnSpc>
                <a:spcPct val="106000"/>
              </a:lnSpc>
              <a:spcBef>
                <a:spcPts val="155"/>
              </a:spcBef>
              <a:buChar char="•"/>
              <a:tabLst>
                <a:tab pos="58419" algn="l"/>
              </a:tabLst>
            </a:pPr>
            <a:r>
              <a:rPr sz="1000" spc="-10" dirty="0">
                <a:solidFill>
                  <a:srgbClr val="1D384B"/>
                </a:solidFill>
                <a:latin typeface="Arial"/>
                <a:cs typeface="Arial"/>
              </a:rPr>
              <a:t>Registration  with</a:t>
            </a:r>
            <a:r>
              <a:rPr sz="1000" spc="-80" dirty="0">
                <a:solidFill>
                  <a:srgbClr val="1D384B"/>
                </a:solidFill>
                <a:latin typeface="Arial"/>
                <a:cs typeface="Arial"/>
              </a:rPr>
              <a:t> </a:t>
            </a:r>
            <a:r>
              <a:rPr sz="1000" spc="-5" dirty="0">
                <a:solidFill>
                  <a:srgbClr val="1D384B"/>
                </a:solidFill>
                <a:latin typeface="Arial"/>
                <a:cs typeface="Arial"/>
              </a:rPr>
              <a:t>Grants.gov</a:t>
            </a:r>
            <a:endParaRPr sz="1000">
              <a:latin typeface="Arial"/>
              <a:cs typeface="Arial"/>
            </a:endParaRPr>
          </a:p>
          <a:p>
            <a:pPr marL="57785" marR="5080" indent="-58419">
              <a:lnSpc>
                <a:spcPct val="105000"/>
              </a:lnSpc>
              <a:spcBef>
                <a:spcPts val="180"/>
              </a:spcBef>
              <a:buChar char="•"/>
              <a:tabLst>
                <a:tab pos="58419" algn="l"/>
              </a:tabLst>
            </a:pPr>
            <a:r>
              <a:rPr sz="1000" spc="-5" dirty="0">
                <a:solidFill>
                  <a:srgbClr val="1D384B"/>
                </a:solidFill>
                <a:latin typeface="Arial"/>
                <a:cs typeface="Arial"/>
              </a:rPr>
              <a:t>Grants</a:t>
            </a:r>
            <a:r>
              <a:rPr sz="1000" spc="-60" dirty="0">
                <a:solidFill>
                  <a:srgbClr val="1D384B"/>
                </a:solidFill>
                <a:latin typeface="Arial"/>
                <a:cs typeface="Arial"/>
              </a:rPr>
              <a:t> </a:t>
            </a:r>
            <a:r>
              <a:rPr sz="1000" spc="-10" dirty="0">
                <a:solidFill>
                  <a:srgbClr val="1D384B"/>
                </a:solidFill>
                <a:latin typeface="Arial"/>
                <a:cs typeface="Arial"/>
              </a:rPr>
              <a:t>Learning  Center</a:t>
            </a:r>
            <a:endParaRPr sz="1000">
              <a:latin typeface="Arial"/>
              <a:cs typeface="Arial"/>
            </a:endParaRPr>
          </a:p>
        </p:txBody>
      </p:sp>
      <p:sp>
        <p:nvSpPr>
          <p:cNvPr id="6" name="object 6"/>
          <p:cNvSpPr/>
          <p:nvPr/>
        </p:nvSpPr>
        <p:spPr>
          <a:xfrm>
            <a:off x="427481" y="1690877"/>
            <a:ext cx="1031875" cy="1031875"/>
          </a:xfrm>
          <a:custGeom>
            <a:avLst/>
            <a:gdLst/>
            <a:ahLst/>
            <a:cxnLst/>
            <a:rect l="l" t="t" r="r" b="b"/>
            <a:pathLst>
              <a:path w="1031875" h="1031875">
                <a:moveTo>
                  <a:pt x="515873" y="0"/>
                </a:moveTo>
                <a:lnTo>
                  <a:pt x="468918" y="2108"/>
                </a:lnTo>
                <a:lnTo>
                  <a:pt x="423144" y="8311"/>
                </a:lnTo>
                <a:lnTo>
                  <a:pt x="378733" y="18427"/>
                </a:lnTo>
                <a:lnTo>
                  <a:pt x="335867" y="32274"/>
                </a:lnTo>
                <a:lnTo>
                  <a:pt x="294729" y="49669"/>
                </a:lnTo>
                <a:lnTo>
                  <a:pt x="255501" y="70431"/>
                </a:lnTo>
                <a:lnTo>
                  <a:pt x="218364" y="94377"/>
                </a:lnTo>
                <a:lnTo>
                  <a:pt x="183501" y="121326"/>
                </a:lnTo>
                <a:lnTo>
                  <a:pt x="151095" y="151095"/>
                </a:lnTo>
                <a:lnTo>
                  <a:pt x="121326" y="183501"/>
                </a:lnTo>
                <a:lnTo>
                  <a:pt x="94377" y="218364"/>
                </a:lnTo>
                <a:lnTo>
                  <a:pt x="70431" y="255501"/>
                </a:lnTo>
                <a:lnTo>
                  <a:pt x="49669" y="294729"/>
                </a:lnTo>
                <a:lnTo>
                  <a:pt x="32274" y="335867"/>
                </a:lnTo>
                <a:lnTo>
                  <a:pt x="18427" y="378733"/>
                </a:lnTo>
                <a:lnTo>
                  <a:pt x="8311" y="423144"/>
                </a:lnTo>
                <a:lnTo>
                  <a:pt x="2108" y="468918"/>
                </a:lnTo>
                <a:lnTo>
                  <a:pt x="0" y="515874"/>
                </a:lnTo>
                <a:lnTo>
                  <a:pt x="2108" y="562829"/>
                </a:lnTo>
                <a:lnTo>
                  <a:pt x="8311" y="608603"/>
                </a:lnTo>
                <a:lnTo>
                  <a:pt x="18427" y="653014"/>
                </a:lnTo>
                <a:lnTo>
                  <a:pt x="32274" y="695880"/>
                </a:lnTo>
                <a:lnTo>
                  <a:pt x="49669" y="737018"/>
                </a:lnTo>
                <a:lnTo>
                  <a:pt x="70431" y="776246"/>
                </a:lnTo>
                <a:lnTo>
                  <a:pt x="94377" y="813383"/>
                </a:lnTo>
                <a:lnTo>
                  <a:pt x="121326" y="848246"/>
                </a:lnTo>
                <a:lnTo>
                  <a:pt x="151095" y="880652"/>
                </a:lnTo>
                <a:lnTo>
                  <a:pt x="183501" y="910421"/>
                </a:lnTo>
                <a:lnTo>
                  <a:pt x="218364" y="937370"/>
                </a:lnTo>
                <a:lnTo>
                  <a:pt x="255501" y="961316"/>
                </a:lnTo>
                <a:lnTo>
                  <a:pt x="294729" y="982078"/>
                </a:lnTo>
                <a:lnTo>
                  <a:pt x="335867" y="999473"/>
                </a:lnTo>
                <a:lnTo>
                  <a:pt x="378733" y="1013320"/>
                </a:lnTo>
                <a:lnTo>
                  <a:pt x="423144" y="1023436"/>
                </a:lnTo>
                <a:lnTo>
                  <a:pt x="468918" y="1029639"/>
                </a:lnTo>
                <a:lnTo>
                  <a:pt x="515873" y="1031748"/>
                </a:lnTo>
                <a:lnTo>
                  <a:pt x="562829" y="1029639"/>
                </a:lnTo>
                <a:lnTo>
                  <a:pt x="608603" y="1023436"/>
                </a:lnTo>
                <a:lnTo>
                  <a:pt x="653014" y="1013320"/>
                </a:lnTo>
                <a:lnTo>
                  <a:pt x="695880" y="999473"/>
                </a:lnTo>
                <a:lnTo>
                  <a:pt x="737018" y="982078"/>
                </a:lnTo>
                <a:lnTo>
                  <a:pt x="776246" y="961316"/>
                </a:lnTo>
                <a:lnTo>
                  <a:pt x="813383" y="937370"/>
                </a:lnTo>
                <a:lnTo>
                  <a:pt x="848246" y="910421"/>
                </a:lnTo>
                <a:lnTo>
                  <a:pt x="880652" y="880652"/>
                </a:lnTo>
                <a:lnTo>
                  <a:pt x="910421" y="848246"/>
                </a:lnTo>
                <a:lnTo>
                  <a:pt x="937370" y="813383"/>
                </a:lnTo>
                <a:lnTo>
                  <a:pt x="961316" y="776246"/>
                </a:lnTo>
                <a:lnTo>
                  <a:pt x="982078" y="737018"/>
                </a:lnTo>
                <a:lnTo>
                  <a:pt x="999473" y="695880"/>
                </a:lnTo>
                <a:lnTo>
                  <a:pt x="1013320" y="653014"/>
                </a:lnTo>
                <a:lnTo>
                  <a:pt x="1023436" y="608603"/>
                </a:lnTo>
                <a:lnTo>
                  <a:pt x="1029639" y="562829"/>
                </a:lnTo>
                <a:lnTo>
                  <a:pt x="1031747" y="515874"/>
                </a:lnTo>
                <a:lnTo>
                  <a:pt x="1029639" y="468918"/>
                </a:lnTo>
                <a:lnTo>
                  <a:pt x="1023436" y="423144"/>
                </a:lnTo>
                <a:lnTo>
                  <a:pt x="1013320" y="378733"/>
                </a:lnTo>
                <a:lnTo>
                  <a:pt x="999473" y="335867"/>
                </a:lnTo>
                <a:lnTo>
                  <a:pt x="982078" y="294729"/>
                </a:lnTo>
                <a:lnTo>
                  <a:pt x="961316" y="255501"/>
                </a:lnTo>
                <a:lnTo>
                  <a:pt x="937370" y="218364"/>
                </a:lnTo>
                <a:lnTo>
                  <a:pt x="910421" y="183501"/>
                </a:lnTo>
                <a:lnTo>
                  <a:pt x="880652" y="151095"/>
                </a:lnTo>
                <a:lnTo>
                  <a:pt x="848246" y="121326"/>
                </a:lnTo>
                <a:lnTo>
                  <a:pt x="813383" y="94377"/>
                </a:lnTo>
                <a:lnTo>
                  <a:pt x="776246" y="70431"/>
                </a:lnTo>
                <a:lnTo>
                  <a:pt x="737018" y="49669"/>
                </a:lnTo>
                <a:lnTo>
                  <a:pt x="695880" y="32274"/>
                </a:lnTo>
                <a:lnTo>
                  <a:pt x="653014" y="18427"/>
                </a:lnTo>
                <a:lnTo>
                  <a:pt x="608603" y="8311"/>
                </a:lnTo>
                <a:lnTo>
                  <a:pt x="562829" y="2108"/>
                </a:lnTo>
                <a:lnTo>
                  <a:pt x="515873" y="0"/>
                </a:lnTo>
                <a:close/>
              </a:path>
            </a:pathLst>
          </a:custGeom>
          <a:solidFill>
            <a:srgbClr val="4F81BC"/>
          </a:solidFill>
        </p:spPr>
        <p:txBody>
          <a:bodyPr wrap="square" lIns="0" tIns="0" rIns="0" bIns="0" rtlCol="0"/>
          <a:lstStyle/>
          <a:p>
            <a:endParaRPr/>
          </a:p>
        </p:txBody>
      </p:sp>
      <p:sp>
        <p:nvSpPr>
          <p:cNvPr id="7" name="object 7"/>
          <p:cNvSpPr/>
          <p:nvPr/>
        </p:nvSpPr>
        <p:spPr>
          <a:xfrm>
            <a:off x="427481" y="1690877"/>
            <a:ext cx="1031875" cy="1031875"/>
          </a:xfrm>
          <a:custGeom>
            <a:avLst/>
            <a:gdLst/>
            <a:ahLst/>
            <a:cxnLst/>
            <a:rect l="l" t="t" r="r" b="b"/>
            <a:pathLst>
              <a:path w="1031875" h="1031875">
                <a:moveTo>
                  <a:pt x="0" y="515874"/>
                </a:moveTo>
                <a:lnTo>
                  <a:pt x="2108" y="468918"/>
                </a:lnTo>
                <a:lnTo>
                  <a:pt x="8311" y="423144"/>
                </a:lnTo>
                <a:lnTo>
                  <a:pt x="18427" y="378733"/>
                </a:lnTo>
                <a:lnTo>
                  <a:pt x="32274" y="335867"/>
                </a:lnTo>
                <a:lnTo>
                  <a:pt x="49669" y="294729"/>
                </a:lnTo>
                <a:lnTo>
                  <a:pt x="70431" y="255501"/>
                </a:lnTo>
                <a:lnTo>
                  <a:pt x="94377" y="218364"/>
                </a:lnTo>
                <a:lnTo>
                  <a:pt x="121326" y="183501"/>
                </a:lnTo>
                <a:lnTo>
                  <a:pt x="151095" y="151095"/>
                </a:lnTo>
                <a:lnTo>
                  <a:pt x="183501" y="121326"/>
                </a:lnTo>
                <a:lnTo>
                  <a:pt x="218364" y="94377"/>
                </a:lnTo>
                <a:lnTo>
                  <a:pt x="255501" y="70431"/>
                </a:lnTo>
                <a:lnTo>
                  <a:pt x="294729" y="49669"/>
                </a:lnTo>
                <a:lnTo>
                  <a:pt x="335867" y="32274"/>
                </a:lnTo>
                <a:lnTo>
                  <a:pt x="378733" y="18427"/>
                </a:lnTo>
                <a:lnTo>
                  <a:pt x="423144" y="8311"/>
                </a:lnTo>
                <a:lnTo>
                  <a:pt x="468918" y="2108"/>
                </a:lnTo>
                <a:lnTo>
                  <a:pt x="515873" y="0"/>
                </a:lnTo>
                <a:lnTo>
                  <a:pt x="562829" y="2108"/>
                </a:lnTo>
                <a:lnTo>
                  <a:pt x="608603" y="8311"/>
                </a:lnTo>
                <a:lnTo>
                  <a:pt x="653014" y="18427"/>
                </a:lnTo>
                <a:lnTo>
                  <a:pt x="695880" y="32274"/>
                </a:lnTo>
                <a:lnTo>
                  <a:pt x="737018" y="49669"/>
                </a:lnTo>
                <a:lnTo>
                  <a:pt x="776246" y="70431"/>
                </a:lnTo>
                <a:lnTo>
                  <a:pt x="813383" y="94377"/>
                </a:lnTo>
                <a:lnTo>
                  <a:pt x="848246" y="121326"/>
                </a:lnTo>
                <a:lnTo>
                  <a:pt x="880652" y="151095"/>
                </a:lnTo>
                <a:lnTo>
                  <a:pt x="910421" y="183501"/>
                </a:lnTo>
                <a:lnTo>
                  <a:pt x="937370" y="218364"/>
                </a:lnTo>
                <a:lnTo>
                  <a:pt x="961316" y="255501"/>
                </a:lnTo>
                <a:lnTo>
                  <a:pt x="982078" y="294729"/>
                </a:lnTo>
                <a:lnTo>
                  <a:pt x="999473" y="335867"/>
                </a:lnTo>
                <a:lnTo>
                  <a:pt x="1013320" y="378733"/>
                </a:lnTo>
                <a:lnTo>
                  <a:pt x="1023436" y="423144"/>
                </a:lnTo>
                <a:lnTo>
                  <a:pt x="1029639" y="468918"/>
                </a:lnTo>
                <a:lnTo>
                  <a:pt x="1031747" y="515874"/>
                </a:lnTo>
                <a:lnTo>
                  <a:pt x="1029639" y="562829"/>
                </a:lnTo>
                <a:lnTo>
                  <a:pt x="1023436" y="608603"/>
                </a:lnTo>
                <a:lnTo>
                  <a:pt x="1013320" y="653014"/>
                </a:lnTo>
                <a:lnTo>
                  <a:pt x="999473" y="695880"/>
                </a:lnTo>
                <a:lnTo>
                  <a:pt x="982078" y="737018"/>
                </a:lnTo>
                <a:lnTo>
                  <a:pt x="961316" y="776246"/>
                </a:lnTo>
                <a:lnTo>
                  <a:pt x="937370" y="813383"/>
                </a:lnTo>
                <a:lnTo>
                  <a:pt x="910421" y="848246"/>
                </a:lnTo>
                <a:lnTo>
                  <a:pt x="880652" y="880652"/>
                </a:lnTo>
                <a:lnTo>
                  <a:pt x="848246" y="910421"/>
                </a:lnTo>
                <a:lnTo>
                  <a:pt x="813383" y="937370"/>
                </a:lnTo>
                <a:lnTo>
                  <a:pt x="776246" y="961316"/>
                </a:lnTo>
                <a:lnTo>
                  <a:pt x="737018" y="982078"/>
                </a:lnTo>
                <a:lnTo>
                  <a:pt x="695880" y="999473"/>
                </a:lnTo>
                <a:lnTo>
                  <a:pt x="653014" y="1013320"/>
                </a:lnTo>
                <a:lnTo>
                  <a:pt x="608603" y="1023436"/>
                </a:lnTo>
                <a:lnTo>
                  <a:pt x="562829" y="1029639"/>
                </a:lnTo>
                <a:lnTo>
                  <a:pt x="515873" y="1031748"/>
                </a:lnTo>
                <a:lnTo>
                  <a:pt x="468918" y="1029639"/>
                </a:lnTo>
                <a:lnTo>
                  <a:pt x="423144" y="1023436"/>
                </a:lnTo>
                <a:lnTo>
                  <a:pt x="378733" y="1013320"/>
                </a:lnTo>
                <a:lnTo>
                  <a:pt x="335867" y="999473"/>
                </a:lnTo>
                <a:lnTo>
                  <a:pt x="294729" y="982078"/>
                </a:lnTo>
                <a:lnTo>
                  <a:pt x="255501" y="961316"/>
                </a:lnTo>
                <a:lnTo>
                  <a:pt x="218364" y="937370"/>
                </a:lnTo>
                <a:lnTo>
                  <a:pt x="183501" y="910421"/>
                </a:lnTo>
                <a:lnTo>
                  <a:pt x="151095" y="880652"/>
                </a:lnTo>
                <a:lnTo>
                  <a:pt x="121326" y="848246"/>
                </a:lnTo>
                <a:lnTo>
                  <a:pt x="94377" y="813383"/>
                </a:lnTo>
                <a:lnTo>
                  <a:pt x="70431" y="776246"/>
                </a:lnTo>
                <a:lnTo>
                  <a:pt x="49669" y="737018"/>
                </a:lnTo>
                <a:lnTo>
                  <a:pt x="32274" y="695880"/>
                </a:lnTo>
                <a:lnTo>
                  <a:pt x="18427" y="653014"/>
                </a:lnTo>
                <a:lnTo>
                  <a:pt x="8311" y="608603"/>
                </a:lnTo>
                <a:lnTo>
                  <a:pt x="2108" y="562829"/>
                </a:lnTo>
                <a:lnTo>
                  <a:pt x="0" y="515874"/>
                </a:lnTo>
                <a:close/>
              </a:path>
            </a:pathLst>
          </a:custGeom>
          <a:ln w="25908">
            <a:solidFill>
              <a:srgbClr val="8063A1"/>
            </a:solidFill>
          </a:ln>
        </p:spPr>
        <p:txBody>
          <a:bodyPr wrap="square" lIns="0" tIns="0" rIns="0" bIns="0" rtlCol="0"/>
          <a:lstStyle/>
          <a:p>
            <a:endParaRPr/>
          </a:p>
        </p:txBody>
      </p:sp>
      <p:sp>
        <p:nvSpPr>
          <p:cNvPr id="8" name="object 8"/>
          <p:cNvSpPr txBox="1"/>
          <p:nvPr/>
        </p:nvSpPr>
        <p:spPr>
          <a:xfrm>
            <a:off x="593407" y="2047707"/>
            <a:ext cx="711835" cy="289560"/>
          </a:xfrm>
          <a:prstGeom prst="rect">
            <a:avLst/>
          </a:prstGeom>
        </p:spPr>
        <p:txBody>
          <a:bodyPr vert="horz" wrap="square" lIns="0" tIns="25400" rIns="0" bIns="0" rtlCol="0">
            <a:spAutoFit/>
          </a:bodyPr>
          <a:lstStyle/>
          <a:p>
            <a:pPr marL="66675" marR="5080" indent="-67310">
              <a:lnSpc>
                <a:spcPts val="1000"/>
              </a:lnSpc>
              <a:spcBef>
                <a:spcPts val="200"/>
              </a:spcBef>
            </a:pPr>
            <a:r>
              <a:rPr sz="900" b="1" spc="-10" dirty="0">
                <a:solidFill>
                  <a:srgbClr val="FFFFFF"/>
                </a:solidFill>
                <a:latin typeface="Calibri"/>
                <a:cs typeface="Calibri"/>
              </a:rPr>
              <a:t>A</a:t>
            </a:r>
            <a:r>
              <a:rPr sz="900" b="1" spc="-5" dirty="0">
                <a:solidFill>
                  <a:srgbClr val="FFFFFF"/>
                </a:solidFill>
                <a:latin typeface="Calibri"/>
                <a:cs typeface="Calibri"/>
              </a:rPr>
              <a:t>dmini</a:t>
            </a:r>
            <a:r>
              <a:rPr sz="900" b="1" dirty="0">
                <a:solidFill>
                  <a:srgbClr val="FFFFFF"/>
                </a:solidFill>
                <a:latin typeface="Calibri"/>
                <a:cs typeface="Calibri"/>
              </a:rPr>
              <a:t>s</a:t>
            </a:r>
            <a:r>
              <a:rPr sz="900" b="1" spc="-5" dirty="0">
                <a:solidFill>
                  <a:srgbClr val="FFFFFF"/>
                </a:solidFill>
                <a:latin typeface="Calibri"/>
                <a:cs typeface="Calibri"/>
              </a:rPr>
              <a:t>t</a:t>
            </a:r>
            <a:r>
              <a:rPr sz="900" b="1" dirty="0">
                <a:solidFill>
                  <a:srgbClr val="FFFFFF"/>
                </a:solidFill>
                <a:latin typeface="Calibri"/>
                <a:cs typeface="Calibri"/>
              </a:rPr>
              <a:t>r</a:t>
            </a:r>
            <a:r>
              <a:rPr sz="900" b="1" spc="-5" dirty="0">
                <a:solidFill>
                  <a:srgbClr val="FFFFFF"/>
                </a:solidFill>
                <a:latin typeface="Calibri"/>
                <a:cs typeface="Calibri"/>
              </a:rPr>
              <a:t>ative  Preparation</a:t>
            </a:r>
            <a:endParaRPr sz="900">
              <a:latin typeface="Calibri"/>
              <a:cs typeface="Calibri"/>
            </a:endParaRPr>
          </a:p>
        </p:txBody>
      </p:sp>
      <p:sp>
        <p:nvSpPr>
          <p:cNvPr id="9" name="object 9"/>
          <p:cNvSpPr/>
          <p:nvPr/>
        </p:nvSpPr>
        <p:spPr>
          <a:xfrm>
            <a:off x="3656838" y="1305305"/>
            <a:ext cx="2063750" cy="1803400"/>
          </a:xfrm>
          <a:custGeom>
            <a:avLst/>
            <a:gdLst/>
            <a:ahLst/>
            <a:cxnLst/>
            <a:rect l="l" t="t" r="r" b="b"/>
            <a:pathLst>
              <a:path w="2063750" h="1803400">
                <a:moveTo>
                  <a:pt x="1162050" y="0"/>
                </a:moveTo>
                <a:lnTo>
                  <a:pt x="1162050" y="270433"/>
                </a:lnTo>
                <a:lnTo>
                  <a:pt x="0" y="270433"/>
                </a:lnTo>
                <a:lnTo>
                  <a:pt x="0" y="1532458"/>
                </a:lnTo>
                <a:lnTo>
                  <a:pt x="1162050" y="1532458"/>
                </a:lnTo>
                <a:lnTo>
                  <a:pt x="1162050" y="1802891"/>
                </a:lnTo>
                <a:lnTo>
                  <a:pt x="2063495" y="901445"/>
                </a:lnTo>
                <a:lnTo>
                  <a:pt x="1162050" y="0"/>
                </a:lnTo>
                <a:close/>
              </a:path>
            </a:pathLst>
          </a:custGeom>
          <a:solidFill>
            <a:srgbClr val="D0D7E8">
              <a:alpha val="90194"/>
            </a:srgbClr>
          </a:solidFill>
        </p:spPr>
        <p:txBody>
          <a:bodyPr wrap="square" lIns="0" tIns="0" rIns="0" bIns="0" rtlCol="0"/>
          <a:lstStyle/>
          <a:p>
            <a:endParaRPr/>
          </a:p>
        </p:txBody>
      </p:sp>
      <p:sp>
        <p:nvSpPr>
          <p:cNvPr id="10" name="object 10"/>
          <p:cNvSpPr/>
          <p:nvPr/>
        </p:nvSpPr>
        <p:spPr>
          <a:xfrm>
            <a:off x="3656838" y="1305305"/>
            <a:ext cx="2063750" cy="1803400"/>
          </a:xfrm>
          <a:custGeom>
            <a:avLst/>
            <a:gdLst/>
            <a:ahLst/>
            <a:cxnLst/>
            <a:rect l="l" t="t" r="r" b="b"/>
            <a:pathLst>
              <a:path w="2063750" h="1803400">
                <a:moveTo>
                  <a:pt x="0" y="270433"/>
                </a:moveTo>
                <a:lnTo>
                  <a:pt x="1162050" y="270433"/>
                </a:lnTo>
                <a:lnTo>
                  <a:pt x="1162050" y="0"/>
                </a:lnTo>
                <a:lnTo>
                  <a:pt x="2063495" y="901445"/>
                </a:lnTo>
                <a:lnTo>
                  <a:pt x="1162050" y="1802891"/>
                </a:lnTo>
                <a:lnTo>
                  <a:pt x="1162050" y="1532458"/>
                </a:lnTo>
                <a:lnTo>
                  <a:pt x="0" y="1532458"/>
                </a:lnTo>
                <a:lnTo>
                  <a:pt x="0" y="270433"/>
                </a:lnTo>
                <a:close/>
              </a:path>
            </a:pathLst>
          </a:custGeom>
          <a:ln w="25908">
            <a:solidFill>
              <a:srgbClr val="8063A1"/>
            </a:solidFill>
          </a:ln>
        </p:spPr>
        <p:txBody>
          <a:bodyPr wrap="square" lIns="0" tIns="0" rIns="0" bIns="0" rtlCol="0"/>
          <a:lstStyle/>
          <a:p>
            <a:endParaRPr/>
          </a:p>
        </p:txBody>
      </p:sp>
      <p:sp>
        <p:nvSpPr>
          <p:cNvPr id="11" name="object 11"/>
          <p:cNvSpPr txBox="1"/>
          <p:nvPr/>
        </p:nvSpPr>
        <p:spPr>
          <a:xfrm>
            <a:off x="4184060" y="1892957"/>
            <a:ext cx="702945" cy="377026"/>
          </a:xfrm>
          <a:prstGeom prst="rect">
            <a:avLst/>
          </a:prstGeom>
        </p:spPr>
        <p:txBody>
          <a:bodyPr vert="horz" wrap="square" lIns="0" tIns="43180" rIns="0" bIns="0" rtlCol="0">
            <a:spAutoFit/>
          </a:bodyPr>
          <a:lstStyle/>
          <a:p>
            <a:pPr marL="70485" indent="-58419">
              <a:lnSpc>
                <a:spcPct val="100000"/>
              </a:lnSpc>
              <a:spcBef>
                <a:spcPts val="340"/>
              </a:spcBef>
              <a:buChar char="•"/>
              <a:tabLst>
                <a:tab pos="71120" algn="l"/>
              </a:tabLst>
            </a:pPr>
            <a:r>
              <a:rPr sz="1000" spc="-5" dirty="0">
                <a:solidFill>
                  <a:srgbClr val="1D384B"/>
                </a:solidFill>
                <a:latin typeface="Arial"/>
                <a:cs typeface="Arial"/>
              </a:rPr>
              <a:t>OJP.gov</a:t>
            </a:r>
            <a:endParaRPr sz="1000" dirty="0">
              <a:latin typeface="Arial"/>
              <a:cs typeface="Arial"/>
            </a:endParaRPr>
          </a:p>
          <a:p>
            <a:pPr marL="70485" indent="-58419">
              <a:lnSpc>
                <a:spcPct val="100000"/>
              </a:lnSpc>
              <a:spcBef>
                <a:spcPts val="240"/>
              </a:spcBef>
              <a:buChar char="•"/>
              <a:tabLst>
                <a:tab pos="71120" algn="l"/>
              </a:tabLst>
            </a:pPr>
            <a:r>
              <a:rPr sz="1000" dirty="0" smtClean="0">
                <a:solidFill>
                  <a:srgbClr val="1D384B"/>
                </a:solidFill>
                <a:latin typeface="Arial"/>
                <a:cs typeface="Arial"/>
              </a:rPr>
              <a:t>G</a:t>
            </a:r>
            <a:r>
              <a:rPr sz="1000" spc="-5" dirty="0" smtClean="0">
                <a:solidFill>
                  <a:srgbClr val="1D384B"/>
                </a:solidFill>
                <a:latin typeface="Arial"/>
                <a:cs typeface="Arial"/>
              </a:rPr>
              <a:t>r</a:t>
            </a:r>
            <a:r>
              <a:rPr sz="1000" spc="-10" dirty="0" smtClean="0">
                <a:solidFill>
                  <a:srgbClr val="1D384B"/>
                </a:solidFill>
                <a:latin typeface="Arial"/>
                <a:cs typeface="Arial"/>
              </a:rPr>
              <a:t>ant</a:t>
            </a:r>
            <a:r>
              <a:rPr sz="1000" dirty="0" smtClean="0">
                <a:solidFill>
                  <a:srgbClr val="1D384B"/>
                </a:solidFill>
                <a:latin typeface="Arial"/>
                <a:cs typeface="Arial"/>
              </a:rPr>
              <a:t>s</a:t>
            </a:r>
            <a:r>
              <a:rPr sz="1000" spc="-10" dirty="0" smtClean="0">
                <a:solidFill>
                  <a:srgbClr val="1D384B"/>
                </a:solidFill>
                <a:latin typeface="Arial"/>
                <a:cs typeface="Arial"/>
              </a:rPr>
              <a:t>.gov</a:t>
            </a:r>
            <a:endParaRPr sz="1000" dirty="0">
              <a:latin typeface="Arial"/>
              <a:cs typeface="Arial"/>
            </a:endParaRPr>
          </a:p>
        </p:txBody>
      </p:sp>
      <p:sp>
        <p:nvSpPr>
          <p:cNvPr id="12" name="object 12"/>
          <p:cNvSpPr/>
          <p:nvPr/>
        </p:nvSpPr>
        <p:spPr>
          <a:xfrm>
            <a:off x="3140201" y="1690877"/>
            <a:ext cx="1031875" cy="1031875"/>
          </a:xfrm>
          <a:custGeom>
            <a:avLst/>
            <a:gdLst/>
            <a:ahLst/>
            <a:cxnLst/>
            <a:rect l="l" t="t" r="r" b="b"/>
            <a:pathLst>
              <a:path w="1031875" h="1031875">
                <a:moveTo>
                  <a:pt x="515873" y="0"/>
                </a:moveTo>
                <a:lnTo>
                  <a:pt x="468918" y="2108"/>
                </a:lnTo>
                <a:lnTo>
                  <a:pt x="423144" y="8311"/>
                </a:lnTo>
                <a:lnTo>
                  <a:pt x="378733" y="18427"/>
                </a:lnTo>
                <a:lnTo>
                  <a:pt x="335867" y="32274"/>
                </a:lnTo>
                <a:lnTo>
                  <a:pt x="294729" y="49669"/>
                </a:lnTo>
                <a:lnTo>
                  <a:pt x="255501" y="70431"/>
                </a:lnTo>
                <a:lnTo>
                  <a:pt x="218364" y="94377"/>
                </a:lnTo>
                <a:lnTo>
                  <a:pt x="183501" y="121326"/>
                </a:lnTo>
                <a:lnTo>
                  <a:pt x="151095" y="151095"/>
                </a:lnTo>
                <a:lnTo>
                  <a:pt x="121326" y="183501"/>
                </a:lnTo>
                <a:lnTo>
                  <a:pt x="94377" y="218364"/>
                </a:lnTo>
                <a:lnTo>
                  <a:pt x="70431" y="255501"/>
                </a:lnTo>
                <a:lnTo>
                  <a:pt x="49669" y="294729"/>
                </a:lnTo>
                <a:lnTo>
                  <a:pt x="32274" y="335867"/>
                </a:lnTo>
                <a:lnTo>
                  <a:pt x="18427" y="378733"/>
                </a:lnTo>
                <a:lnTo>
                  <a:pt x="8311" y="423144"/>
                </a:lnTo>
                <a:lnTo>
                  <a:pt x="2108" y="468918"/>
                </a:lnTo>
                <a:lnTo>
                  <a:pt x="0" y="515874"/>
                </a:lnTo>
                <a:lnTo>
                  <a:pt x="2108" y="562829"/>
                </a:lnTo>
                <a:lnTo>
                  <a:pt x="8311" y="608603"/>
                </a:lnTo>
                <a:lnTo>
                  <a:pt x="18427" y="653014"/>
                </a:lnTo>
                <a:lnTo>
                  <a:pt x="32274" y="695880"/>
                </a:lnTo>
                <a:lnTo>
                  <a:pt x="49669" y="737018"/>
                </a:lnTo>
                <a:lnTo>
                  <a:pt x="70431" y="776246"/>
                </a:lnTo>
                <a:lnTo>
                  <a:pt x="94377" y="813383"/>
                </a:lnTo>
                <a:lnTo>
                  <a:pt x="121326" y="848246"/>
                </a:lnTo>
                <a:lnTo>
                  <a:pt x="151095" y="880652"/>
                </a:lnTo>
                <a:lnTo>
                  <a:pt x="183501" y="910421"/>
                </a:lnTo>
                <a:lnTo>
                  <a:pt x="218364" y="937370"/>
                </a:lnTo>
                <a:lnTo>
                  <a:pt x="255501" y="961316"/>
                </a:lnTo>
                <a:lnTo>
                  <a:pt x="294729" y="982078"/>
                </a:lnTo>
                <a:lnTo>
                  <a:pt x="335867" y="999473"/>
                </a:lnTo>
                <a:lnTo>
                  <a:pt x="378733" y="1013320"/>
                </a:lnTo>
                <a:lnTo>
                  <a:pt x="423144" y="1023436"/>
                </a:lnTo>
                <a:lnTo>
                  <a:pt x="468918" y="1029639"/>
                </a:lnTo>
                <a:lnTo>
                  <a:pt x="515873" y="1031748"/>
                </a:lnTo>
                <a:lnTo>
                  <a:pt x="562829" y="1029639"/>
                </a:lnTo>
                <a:lnTo>
                  <a:pt x="608603" y="1023436"/>
                </a:lnTo>
                <a:lnTo>
                  <a:pt x="653014" y="1013320"/>
                </a:lnTo>
                <a:lnTo>
                  <a:pt x="695880" y="999473"/>
                </a:lnTo>
                <a:lnTo>
                  <a:pt x="737018" y="982078"/>
                </a:lnTo>
                <a:lnTo>
                  <a:pt x="776246" y="961316"/>
                </a:lnTo>
                <a:lnTo>
                  <a:pt x="813383" y="937370"/>
                </a:lnTo>
                <a:lnTo>
                  <a:pt x="848246" y="910421"/>
                </a:lnTo>
                <a:lnTo>
                  <a:pt x="880652" y="880652"/>
                </a:lnTo>
                <a:lnTo>
                  <a:pt x="910421" y="848246"/>
                </a:lnTo>
                <a:lnTo>
                  <a:pt x="937370" y="813383"/>
                </a:lnTo>
                <a:lnTo>
                  <a:pt x="961316" y="776246"/>
                </a:lnTo>
                <a:lnTo>
                  <a:pt x="982078" y="737018"/>
                </a:lnTo>
                <a:lnTo>
                  <a:pt x="999473" y="695880"/>
                </a:lnTo>
                <a:lnTo>
                  <a:pt x="1013320" y="653014"/>
                </a:lnTo>
                <a:lnTo>
                  <a:pt x="1023436" y="608603"/>
                </a:lnTo>
                <a:lnTo>
                  <a:pt x="1029639" y="562829"/>
                </a:lnTo>
                <a:lnTo>
                  <a:pt x="1031747" y="515874"/>
                </a:lnTo>
                <a:lnTo>
                  <a:pt x="1029639" y="468918"/>
                </a:lnTo>
                <a:lnTo>
                  <a:pt x="1023436" y="423144"/>
                </a:lnTo>
                <a:lnTo>
                  <a:pt x="1013320" y="378733"/>
                </a:lnTo>
                <a:lnTo>
                  <a:pt x="999473" y="335867"/>
                </a:lnTo>
                <a:lnTo>
                  <a:pt x="982078" y="294729"/>
                </a:lnTo>
                <a:lnTo>
                  <a:pt x="961316" y="255501"/>
                </a:lnTo>
                <a:lnTo>
                  <a:pt x="937370" y="218364"/>
                </a:lnTo>
                <a:lnTo>
                  <a:pt x="910421" y="183501"/>
                </a:lnTo>
                <a:lnTo>
                  <a:pt x="880652" y="151095"/>
                </a:lnTo>
                <a:lnTo>
                  <a:pt x="848246" y="121326"/>
                </a:lnTo>
                <a:lnTo>
                  <a:pt x="813383" y="94377"/>
                </a:lnTo>
                <a:lnTo>
                  <a:pt x="776246" y="70431"/>
                </a:lnTo>
                <a:lnTo>
                  <a:pt x="737018" y="49669"/>
                </a:lnTo>
                <a:lnTo>
                  <a:pt x="695880" y="32274"/>
                </a:lnTo>
                <a:lnTo>
                  <a:pt x="653014" y="18427"/>
                </a:lnTo>
                <a:lnTo>
                  <a:pt x="608603" y="8311"/>
                </a:lnTo>
                <a:lnTo>
                  <a:pt x="562829" y="2108"/>
                </a:lnTo>
                <a:lnTo>
                  <a:pt x="515873" y="0"/>
                </a:lnTo>
                <a:close/>
              </a:path>
            </a:pathLst>
          </a:custGeom>
          <a:solidFill>
            <a:srgbClr val="4F81BC"/>
          </a:solidFill>
        </p:spPr>
        <p:txBody>
          <a:bodyPr wrap="square" lIns="0" tIns="0" rIns="0" bIns="0" rtlCol="0"/>
          <a:lstStyle/>
          <a:p>
            <a:endParaRPr/>
          </a:p>
        </p:txBody>
      </p:sp>
      <p:sp>
        <p:nvSpPr>
          <p:cNvPr id="13" name="object 13"/>
          <p:cNvSpPr/>
          <p:nvPr/>
        </p:nvSpPr>
        <p:spPr>
          <a:xfrm>
            <a:off x="3140201" y="1690877"/>
            <a:ext cx="1031875" cy="1031875"/>
          </a:xfrm>
          <a:custGeom>
            <a:avLst/>
            <a:gdLst/>
            <a:ahLst/>
            <a:cxnLst/>
            <a:rect l="l" t="t" r="r" b="b"/>
            <a:pathLst>
              <a:path w="1031875" h="1031875">
                <a:moveTo>
                  <a:pt x="0" y="515874"/>
                </a:moveTo>
                <a:lnTo>
                  <a:pt x="2108" y="468918"/>
                </a:lnTo>
                <a:lnTo>
                  <a:pt x="8311" y="423144"/>
                </a:lnTo>
                <a:lnTo>
                  <a:pt x="18427" y="378733"/>
                </a:lnTo>
                <a:lnTo>
                  <a:pt x="32274" y="335867"/>
                </a:lnTo>
                <a:lnTo>
                  <a:pt x="49669" y="294729"/>
                </a:lnTo>
                <a:lnTo>
                  <a:pt x="70431" y="255501"/>
                </a:lnTo>
                <a:lnTo>
                  <a:pt x="94377" y="218364"/>
                </a:lnTo>
                <a:lnTo>
                  <a:pt x="121326" y="183501"/>
                </a:lnTo>
                <a:lnTo>
                  <a:pt x="151095" y="151095"/>
                </a:lnTo>
                <a:lnTo>
                  <a:pt x="183501" y="121326"/>
                </a:lnTo>
                <a:lnTo>
                  <a:pt x="218364" y="94377"/>
                </a:lnTo>
                <a:lnTo>
                  <a:pt x="255501" y="70431"/>
                </a:lnTo>
                <a:lnTo>
                  <a:pt x="294729" y="49669"/>
                </a:lnTo>
                <a:lnTo>
                  <a:pt x="335867" y="32274"/>
                </a:lnTo>
                <a:lnTo>
                  <a:pt x="378733" y="18427"/>
                </a:lnTo>
                <a:lnTo>
                  <a:pt x="423144" y="8311"/>
                </a:lnTo>
                <a:lnTo>
                  <a:pt x="468918" y="2108"/>
                </a:lnTo>
                <a:lnTo>
                  <a:pt x="515873" y="0"/>
                </a:lnTo>
                <a:lnTo>
                  <a:pt x="562829" y="2108"/>
                </a:lnTo>
                <a:lnTo>
                  <a:pt x="608603" y="8311"/>
                </a:lnTo>
                <a:lnTo>
                  <a:pt x="653014" y="18427"/>
                </a:lnTo>
                <a:lnTo>
                  <a:pt x="695880" y="32274"/>
                </a:lnTo>
                <a:lnTo>
                  <a:pt x="737018" y="49669"/>
                </a:lnTo>
                <a:lnTo>
                  <a:pt x="776246" y="70431"/>
                </a:lnTo>
                <a:lnTo>
                  <a:pt x="813383" y="94377"/>
                </a:lnTo>
                <a:lnTo>
                  <a:pt x="848246" y="121326"/>
                </a:lnTo>
                <a:lnTo>
                  <a:pt x="880652" y="151095"/>
                </a:lnTo>
                <a:lnTo>
                  <a:pt x="910421" y="183501"/>
                </a:lnTo>
                <a:lnTo>
                  <a:pt x="937370" y="218364"/>
                </a:lnTo>
                <a:lnTo>
                  <a:pt x="961316" y="255501"/>
                </a:lnTo>
                <a:lnTo>
                  <a:pt x="982078" y="294729"/>
                </a:lnTo>
                <a:lnTo>
                  <a:pt x="999473" y="335867"/>
                </a:lnTo>
                <a:lnTo>
                  <a:pt x="1013320" y="378733"/>
                </a:lnTo>
                <a:lnTo>
                  <a:pt x="1023436" y="423144"/>
                </a:lnTo>
                <a:lnTo>
                  <a:pt x="1029639" y="468918"/>
                </a:lnTo>
                <a:lnTo>
                  <a:pt x="1031747" y="515874"/>
                </a:lnTo>
                <a:lnTo>
                  <a:pt x="1029639" y="562829"/>
                </a:lnTo>
                <a:lnTo>
                  <a:pt x="1023436" y="608603"/>
                </a:lnTo>
                <a:lnTo>
                  <a:pt x="1013320" y="653014"/>
                </a:lnTo>
                <a:lnTo>
                  <a:pt x="999473" y="695880"/>
                </a:lnTo>
                <a:lnTo>
                  <a:pt x="982078" y="737018"/>
                </a:lnTo>
                <a:lnTo>
                  <a:pt x="961316" y="776246"/>
                </a:lnTo>
                <a:lnTo>
                  <a:pt x="937370" y="813383"/>
                </a:lnTo>
                <a:lnTo>
                  <a:pt x="910421" y="848246"/>
                </a:lnTo>
                <a:lnTo>
                  <a:pt x="880652" y="880652"/>
                </a:lnTo>
                <a:lnTo>
                  <a:pt x="848246" y="910421"/>
                </a:lnTo>
                <a:lnTo>
                  <a:pt x="813383" y="937370"/>
                </a:lnTo>
                <a:lnTo>
                  <a:pt x="776246" y="961316"/>
                </a:lnTo>
                <a:lnTo>
                  <a:pt x="737018" y="982078"/>
                </a:lnTo>
                <a:lnTo>
                  <a:pt x="695880" y="999473"/>
                </a:lnTo>
                <a:lnTo>
                  <a:pt x="653014" y="1013320"/>
                </a:lnTo>
                <a:lnTo>
                  <a:pt x="608603" y="1023436"/>
                </a:lnTo>
                <a:lnTo>
                  <a:pt x="562829" y="1029639"/>
                </a:lnTo>
                <a:lnTo>
                  <a:pt x="515873" y="1031748"/>
                </a:lnTo>
                <a:lnTo>
                  <a:pt x="468918" y="1029639"/>
                </a:lnTo>
                <a:lnTo>
                  <a:pt x="423144" y="1023436"/>
                </a:lnTo>
                <a:lnTo>
                  <a:pt x="378733" y="1013320"/>
                </a:lnTo>
                <a:lnTo>
                  <a:pt x="335867" y="999473"/>
                </a:lnTo>
                <a:lnTo>
                  <a:pt x="294729" y="982078"/>
                </a:lnTo>
                <a:lnTo>
                  <a:pt x="255501" y="961316"/>
                </a:lnTo>
                <a:lnTo>
                  <a:pt x="218364" y="937370"/>
                </a:lnTo>
                <a:lnTo>
                  <a:pt x="183501" y="910421"/>
                </a:lnTo>
                <a:lnTo>
                  <a:pt x="151095" y="880652"/>
                </a:lnTo>
                <a:lnTo>
                  <a:pt x="121326" y="848246"/>
                </a:lnTo>
                <a:lnTo>
                  <a:pt x="94377" y="813383"/>
                </a:lnTo>
                <a:lnTo>
                  <a:pt x="70431" y="776246"/>
                </a:lnTo>
                <a:lnTo>
                  <a:pt x="49669" y="737018"/>
                </a:lnTo>
                <a:lnTo>
                  <a:pt x="32274" y="695880"/>
                </a:lnTo>
                <a:lnTo>
                  <a:pt x="18427" y="653014"/>
                </a:lnTo>
                <a:lnTo>
                  <a:pt x="8311" y="608603"/>
                </a:lnTo>
                <a:lnTo>
                  <a:pt x="2108" y="562829"/>
                </a:lnTo>
                <a:lnTo>
                  <a:pt x="0" y="515874"/>
                </a:lnTo>
                <a:close/>
              </a:path>
            </a:pathLst>
          </a:custGeom>
          <a:ln w="25908">
            <a:solidFill>
              <a:srgbClr val="8063A1"/>
            </a:solidFill>
          </a:ln>
        </p:spPr>
        <p:txBody>
          <a:bodyPr wrap="square" lIns="0" tIns="0" rIns="0" bIns="0" rtlCol="0"/>
          <a:lstStyle/>
          <a:p>
            <a:endParaRPr/>
          </a:p>
        </p:txBody>
      </p:sp>
      <p:sp>
        <p:nvSpPr>
          <p:cNvPr id="14" name="object 14"/>
          <p:cNvSpPr txBox="1"/>
          <p:nvPr/>
        </p:nvSpPr>
        <p:spPr>
          <a:xfrm>
            <a:off x="3309446" y="1784976"/>
            <a:ext cx="692150" cy="808355"/>
          </a:xfrm>
          <a:prstGeom prst="rect">
            <a:avLst/>
          </a:prstGeom>
        </p:spPr>
        <p:txBody>
          <a:bodyPr vert="horz" wrap="square" lIns="0" tIns="27305" rIns="0" bIns="0" rtlCol="0">
            <a:spAutoFit/>
          </a:bodyPr>
          <a:lstStyle/>
          <a:p>
            <a:pPr marL="12700" marR="5080" indent="1270" algn="ctr">
              <a:lnSpc>
                <a:spcPct val="91600"/>
              </a:lnSpc>
              <a:spcBef>
                <a:spcPts val="215"/>
              </a:spcBef>
            </a:pPr>
            <a:r>
              <a:rPr sz="1100" b="1" spc="-10" dirty="0">
                <a:solidFill>
                  <a:srgbClr val="FFFFFF"/>
                </a:solidFill>
                <a:latin typeface="Calibri"/>
                <a:cs typeface="Calibri"/>
              </a:rPr>
              <a:t>So</a:t>
            </a:r>
            <a:r>
              <a:rPr sz="1100" b="1" dirty="0">
                <a:solidFill>
                  <a:srgbClr val="FFFFFF"/>
                </a:solidFill>
                <a:latin typeface="Calibri"/>
                <a:cs typeface="Calibri"/>
              </a:rPr>
              <a:t>li</a:t>
            </a:r>
            <a:r>
              <a:rPr sz="1100" b="1" spc="5" dirty="0">
                <a:solidFill>
                  <a:srgbClr val="FFFFFF"/>
                </a:solidFill>
                <a:latin typeface="Calibri"/>
                <a:cs typeface="Calibri"/>
              </a:rPr>
              <a:t>c</a:t>
            </a:r>
            <a:r>
              <a:rPr sz="1100" b="1" dirty="0">
                <a:solidFill>
                  <a:srgbClr val="FFFFFF"/>
                </a:solidFill>
                <a:latin typeface="Calibri"/>
                <a:cs typeface="Calibri"/>
              </a:rPr>
              <a:t>it</a:t>
            </a:r>
            <a:r>
              <a:rPr sz="1100" b="1" spc="-5" dirty="0">
                <a:solidFill>
                  <a:srgbClr val="FFFFFF"/>
                </a:solidFill>
                <a:latin typeface="Calibri"/>
                <a:cs typeface="Calibri"/>
              </a:rPr>
              <a:t>a</a:t>
            </a:r>
            <a:r>
              <a:rPr sz="1100" b="1" dirty="0">
                <a:solidFill>
                  <a:srgbClr val="FFFFFF"/>
                </a:solidFill>
                <a:latin typeface="Calibri"/>
                <a:cs typeface="Calibri"/>
              </a:rPr>
              <a:t>ti</a:t>
            </a:r>
            <a:r>
              <a:rPr sz="1100" b="1" spc="-10" dirty="0">
                <a:solidFill>
                  <a:srgbClr val="FFFFFF"/>
                </a:solidFill>
                <a:latin typeface="Calibri"/>
                <a:cs typeface="Calibri"/>
              </a:rPr>
              <a:t>o</a:t>
            </a:r>
            <a:r>
              <a:rPr sz="1100" b="1" dirty="0">
                <a:solidFill>
                  <a:srgbClr val="FFFFFF"/>
                </a:solidFill>
                <a:latin typeface="Calibri"/>
                <a:cs typeface="Calibri"/>
              </a:rPr>
              <a:t>n  </a:t>
            </a:r>
            <a:r>
              <a:rPr sz="1100" b="1" spc="-5" dirty="0">
                <a:solidFill>
                  <a:srgbClr val="FFFFFF"/>
                </a:solidFill>
                <a:latin typeface="Calibri"/>
                <a:cs typeface="Calibri"/>
              </a:rPr>
              <a:t>Posted;  </a:t>
            </a:r>
            <a:r>
              <a:rPr sz="1100" b="1" dirty="0">
                <a:solidFill>
                  <a:srgbClr val="FFFFFF"/>
                </a:solidFill>
                <a:latin typeface="Calibri"/>
                <a:cs typeface="Calibri"/>
              </a:rPr>
              <a:t>A</a:t>
            </a:r>
            <a:r>
              <a:rPr sz="1100" b="1" spc="-5" dirty="0">
                <a:solidFill>
                  <a:srgbClr val="FFFFFF"/>
                </a:solidFill>
                <a:latin typeface="Calibri"/>
                <a:cs typeface="Calibri"/>
              </a:rPr>
              <a:t>pp</a:t>
            </a:r>
            <a:r>
              <a:rPr sz="1100" b="1" dirty="0">
                <a:solidFill>
                  <a:srgbClr val="FFFFFF"/>
                </a:solidFill>
                <a:latin typeface="Calibri"/>
                <a:cs typeface="Calibri"/>
              </a:rPr>
              <a:t>li</a:t>
            </a:r>
            <a:r>
              <a:rPr sz="1100" b="1" spc="5" dirty="0">
                <a:solidFill>
                  <a:srgbClr val="FFFFFF"/>
                </a:solidFill>
                <a:latin typeface="Calibri"/>
                <a:cs typeface="Calibri"/>
              </a:rPr>
              <a:t>c</a:t>
            </a:r>
            <a:r>
              <a:rPr sz="1100" b="1" spc="-5" dirty="0">
                <a:solidFill>
                  <a:srgbClr val="FFFFFF"/>
                </a:solidFill>
                <a:latin typeface="Calibri"/>
                <a:cs typeface="Calibri"/>
              </a:rPr>
              <a:t>a</a:t>
            </a:r>
            <a:r>
              <a:rPr sz="1100" b="1" dirty="0">
                <a:solidFill>
                  <a:srgbClr val="FFFFFF"/>
                </a:solidFill>
                <a:latin typeface="Calibri"/>
                <a:cs typeface="Calibri"/>
              </a:rPr>
              <a:t>ti</a:t>
            </a:r>
            <a:r>
              <a:rPr sz="1100" b="1" spc="-10" dirty="0">
                <a:solidFill>
                  <a:srgbClr val="FFFFFF"/>
                </a:solidFill>
                <a:latin typeface="Calibri"/>
                <a:cs typeface="Calibri"/>
              </a:rPr>
              <a:t>o</a:t>
            </a:r>
            <a:r>
              <a:rPr sz="1100" b="1" dirty="0">
                <a:solidFill>
                  <a:srgbClr val="FFFFFF"/>
                </a:solidFill>
                <a:latin typeface="Calibri"/>
                <a:cs typeface="Calibri"/>
              </a:rPr>
              <a:t>n  </a:t>
            </a:r>
            <a:r>
              <a:rPr sz="1100" b="1" spc="-5" dirty="0">
                <a:solidFill>
                  <a:srgbClr val="FFFFFF"/>
                </a:solidFill>
                <a:latin typeface="Calibri"/>
                <a:cs typeface="Calibri"/>
              </a:rPr>
              <a:t>Period  </a:t>
            </a:r>
            <a:r>
              <a:rPr sz="1100" b="1" dirty="0">
                <a:solidFill>
                  <a:srgbClr val="FFFFFF"/>
                </a:solidFill>
                <a:latin typeface="Calibri"/>
                <a:cs typeface="Calibri"/>
              </a:rPr>
              <a:t>Begins</a:t>
            </a:r>
            <a:endParaRPr sz="1100">
              <a:latin typeface="Calibri"/>
              <a:cs typeface="Calibri"/>
            </a:endParaRPr>
          </a:p>
        </p:txBody>
      </p:sp>
      <p:sp>
        <p:nvSpPr>
          <p:cNvPr id="15" name="object 15"/>
          <p:cNvSpPr/>
          <p:nvPr/>
        </p:nvSpPr>
        <p:spPr>
          <a:xfrm>
            <a:off x="6368034" y="1305305"/>
            <a:ext cx="2063750" cy="1803400"/>
          </a:xfrm>
          <a:custGeom>
            <a:avLst/>
            <a:gdLst/>
            <a:ahLst/>
            <a:cxnLst/>
            <a:rect l="l" t="t" r="r" b="b"/>
            <a:pathLst>
              <a:path w="2063750" h="1803400">
                <a:moveTo>
                  <a:pt x="1162050" y="0"/>
                </a:moveTo>
                <a:lnTo>
                  <a:pt x="1162050" y="270433"/>
                </a:lnTo>
                <a:lnTo>
                  <a:pt x="0" y="270433"/>
                </a:lnTo>
                <a:lnTo>
                  <a:pt x="0" y="1532458"/>
                </a:lnTo>
                <a:lnTo>
                  <a:pt x="1162050" y="1532458"/>
                </a:lnTo>
                <a:lnTo>
                  <a:pt x="1162050" y="1802891"/>
                </a:lnTo>
                <a:lnTo>
                  <a:pt x="2063495" y="901445"/>
                </a:lnTo>
                <a:lnTo>
                  <a:pt x="1162050" y="0"/>
                </a:lnTo>
                <a:close/>
              </a:path>
            </a:pathLst>
          </a:custGeom>
          <a:solidFill>
            <a:srgbClr val="D0D7E8">
              <a:alpha val="90194"/>
            </a:srgbClr>
          </a:solidFill>
        </p:spPr>
        <p:txBody>
          <a:bodyPr wrap="square" lIns="0" tIns="0" rIns="0" bIns="0" rtlCol="0"/>
          <a:lstStyle/>
          <a:p>
            <a:endParaRPr/>
          </a:p>
        </p:txBody>
      </p:sp>
      <p:sp>
        <p:nvSpPr>
          <p:cNvPr id="16" name="object 16"/>
          <p:cNvSpPr/>
          <p:nvPr/>
        </p:nvSpPr>
        <p:spPr>
          <a:xfrm>
            <a:off x="6368034" y="1305305"/>
            <a:ext cx="2063750" cy="1803400"/>
          </a:xfrm>
          <a:custGeom>
            <a:avLst/>
            <a:gdLst/>
            <a:ahLst/>
            <a:cxnLst/>
            <a:rect l="l" t="t" r="r" b="b"/>
            <a:pathLst>
              <a:path w="2063750" h="1803400">
                <a:moveTo>
                  <a:pt x="0" y="270433"/>
                </a:moveTo>
                <a:lnTo>
                  <a:pt x="1162050" y="270433"/>
                </a:lnTo>
                <a:lnTo>
                  <a:pt x="1162050" y="0"/>
                </a:lnTo>
                <a:lnTo>
                  <a:pt x="2063495" y="901445"/>
                </a:lnTo>
                <a:lnTo>
                  <a:pt x="1162050" y="1802891"/>
                </a:lnTo>
                <a:lnTo>
                  <a:pt x="1162050" y="1532458"/>
                </a:lnTo>
                <a:lnTo>
                  <a:pt x="0" y="1532458"/>
                </a:lnTo>
                <a:lnTo>
                  <a:pt x="0" y="270433"/>
                </a:lnTo>
                <a:close/>
              </a:path>
            </a:pathLst>
          </a:custGeom>
          <a:ln w="25908">
            <a:solidFill>
              <a:srgbClr val="8063A1"/>
            </a:solidFill>
          </a:ln>
        </p:spPr>
        <p:txBody>
          <a:bodyPr wrap="square" lIns="0" tIns="0" rIns="0" bIns="0" rtlCol="0"/>
          <a:lstStyle/>
          <a:p>
            <a:endParaRPr/>
          </a:p>
        </p:txBody>
      </p:sp>
      <p:sp>
        <p:nvSpPr>
          <p:cNvPr id="17" name="object 17"/>
          <p:cNvSpPr txBox="1"/>
          <p:nvPr/>
        </p:nvSpPr>
        <p:spPr>
          <a:xfrm>
            <a:off x="6896255" y="1662397"/>
            <a:ext cx="991869" cy="1056005"/>
          </a:xfrm>
          <a:prstGeom prst="rect">
            <a:avLst/>
          </a:prstGeom>
        </p:spPr>
        <p:txBody>
          <a:bodyPr vert="horz" wrap="square" lIns="0" tIns="12700" rIns="0" bIns="0" rtlCol="0">
            <a:spAutoFit/>
          </a:bodyPr>
          <a:lstStyle/>
          <a:p>
            <a:pPr marL="70485" marR="50165" indent="-58419">
              <a:lnSpc>
                <a:spcPct val="106000"/>
              </a:lnSpc>
              <a:spcBef>
                <a:spcPts val="100"/>
              </a:spcBef>
              <a:buChar char="•"/>
              <a:tabLst>
                <a:tab pos="71120" algn="l"/>
              </a:tabLst>
            </a:pPr>
            <a:r>
              <a:rPr sz="1000" spc="-5" dirty="0">
                <a:solidFill>
                  <a:srgbClr val="1D384B"/>
                </a:solidFill>
                <a:latin typeface="Arial"/>
                <a:cs typeface="Arial"/>
              </a:rPr>
              <a:t>Basic</a:t>
            </a:r>
            <a:r>
              <a:rPr sz="1000" spc="-50" dirty="0">
                <a:solidFill>
                  <a:srgbClr val="1D384B"/>
                </a:solidFill>
                <a:latin typeface="Arial"/>
                <a:cs typeface="Arial"/>
              </a:rPr>
              <a:t> </a:t>
            </a:r>
            <a:r>
              <a:rPr sz="1000" spc="-5" dirty="0">
                <a:solidFill>
                  <a:srgbClr val="1D384B"/>
                </a:solidFill>
                <a:latin typeface="Arial"/>
                <a:cs typeface="Arial"/>
              </a:rPr>
              <a:t>minimum  requirements</a:t>
            </a:r>
            <a:endParaRPr sz="1000">
              <a:latin typeface="Arial"/>
              <a:cs typeface="Arial"/>
            </a:endParaRPr>
          </a:p>
          <a:p>
            <a:pPr marL="70485" indent="-58419">
              <a:lnSpc>
                <a:spcPct val="100000"/>
              </a:lnSpc>
              <a:spcBef>
                <a:spcPts val="225"/>
              </a:spcBef>
              <a:buChar char="•"/>
              <a:tabLst>
                <a:tab pos="71120" algn="l"/>
              </a:tabLst>
            </a:pPr>
            <a:r>
              <a:rPr sz="1000" spc="-10" dirty="0">
                <a:solidFill>
                  <a:srgbClr val="1D384B"/>
                </a:solidFill>
                <a:latin typeface="Arial"/>
                <a:cs typeface="Arial"/>
              </a:rPr>
              <a:t>Peer</a:t>
            </a:r>
            <a:r>
              <a:rPr sz="1000" spc="-55" dirty="0">
                <a:solidFill>
                  <a:srgbClr val="1D384B"/>
                </a:solidFill>
                <a:latin typeface="Arial"/>
                <a:cs typeface="Arial"/>
              </a:rPr>
              <a:t> </a:t>
            </a:r>
            <a:r>
              <a:rPr sz="1000" spc="-10" dirty="0">
                <a:solidFill>
                  <a:srgbClr val="1D384B"/>
                </a:solidFill>
                <a:latin typeface="Arial"/>
                <a:cs typeface="Arial"/>
              </a:rPr>
              <a:t>review</a:t>
            </a:r>
            <a:endParaRPr sz="1000">
              <a:latin typeface="Arial"/>
              <a:cs typeface="Arial"/>
            </a:endParaRPr>
          </a:p>
          <a:p>
            <a:pPr marL="70485" marR="121285" indent="-58419">
              <a:lnSpc>
                <a:spcPct val="106000"/>
              </a:lnSpc>
              <a:spcBef>
                <a:spcPts val="170"/>
              </a:spcBef>
              <a:buChar char="•"/>
              <a:tabLst>
                <a:tab pos="71120" algn="l"/>
              </a:tabLst>
            </a:pPr>
            <a:r>
              <a:rPr sz="1000" spc="-10" dirty="0">
                <a:solidFill>
                  <a:srgbClr val="1D384B"/>
                </a:solidFill>
                <a:latin typeface="Arial"/>
                <a:cs typeface="Arial"/>
              </a:rPr>
              <a:t>P</a:t>
            </a:r>
            <a:r>
              <a:rPr sz="1000" spc="-5" dirty="0">
                <a:solidFill>
                  <a:srgbClr val="1D384B"/>
                </a:solidFill>
                <a:latin typeface="Arial"/>
                <a:cs typeface="Arial"/>
              </a:rPr>
              <a:t>r</a:t>
            </a:r>
            <a:r>
              <a:rPr sz="1000" spc="-10" dirty="0">
                <a:solidFill>
                  <a:srgbClr val="1D384B"/>
                </a:solidFill>
                <a:latin typeface="Arial"/>
                <a:cs typeface="Arial"/>
              </a:rPr>
              <a:t>og</a:t>
            </a:r>
            <a:r>
              <a:rPr sz="1000" spc="-5" dirty="0">
                <a:solidFill>
                  <a:srgbClr val="1D384B"/>
                </a:solidFill>
                <a:latin typeface="Arial"/>
                <a:cs typeface="Arial"/>
              </a:rPr>
              <a:t>r</a:t>
            </a:r>
            <a:r>
              <a:rPr sz="1000" spc="-10" dirty="0">
                <a:solidFill>
                  <a:srgbClr val="1D384B"/>
                </a:solidFill>
                <a:latin typeface="Arial"/>
                <a:cs typeface="Arial"/>
              </a:rPr>
              <a:t>a</a:t>
            </a:r>
            <a:r>
              <a:rPr sz="1000" spc="15" dirty="0">
                <a:solidFill>
                  <a:srgbClr val="1D384B"/>
                </a:solidFill>
                <a:latin typeface="Arial"/>
                <a:cs typeface="Arial"/>
              </a:rPr>
              <a:t>mm</a:t>
            </a:r>
            <a:r>
              <a:rPr sz="1000" spc="-10" dirty="0">
                <a:solidFill>
                  <a:srgbClr val="1D384B"/>
                </a:solidFill>
                <a:latin typeface="Arial"/>
                <a:cs typeface="Arial"/>
              </a:rPr>
              <a:t>at</a:t>
            </a:r>
            <a:r>
              <a:rPr sz="1000" spc="-15" dirty="0">
                <a:solidFill>
                  <a:srgbClr val="1D384B"/>
                </a:solidFill>
                <a:latin typeface="Arial"/>
                <a:cs typeface="Arial"/>
              </a:rPr>
              <a:t>i</a:t>
            </a:r>
            <a:r>
              <a:rPr sz="1000" spc="-5" dirty="0">
                <a:solidFill>
                  <a:srgbClr val="1D384B"/>
                </a:solidFill>
                <a:latin typeface="Arial"/>
                <a:cs typeface="Arial"/>
              </a:rPr>
              <a:t>c  </a:t>
            </a:r>
            <a:r>
              <a:rPr sz="1000" spc="-10" dirty="0">
                <a:solidFill>
                  <a:srgbClr val="1D384B"/>
                </a:solidFill>
                <a:latin typeface="Arial"/>
                <a:cs typeface="Arial"/>
              </a:rPr>
              <a:t>review</a:t>
            </a:r>
            <a:endParaRPr sz="1000">
              <a:latin typeface="Arial"/>
              <a:cs typeface="Arial"/>
            </a:endParaRPr>
          </a:p>
          <a:p>
            <a:pPr marL="70485" indent="-58419">
              <a:lnSpc>
                <a:spcPct val="100000"/>
              </a:lnSpc>
              <a:spcBef>
                <a:spcPts val="229"/>
              </a:spcBef>
              <a:buChar char="•"/>
              <a:tabLst>
                <a:tab pos="71120" algn="l"/>
              </a:tabLst>
            </a:pPr>
            <a:r>
              <a:rPr sz="1000" spc="-10" dirty="0">
                <a:solidFill>
                  <a:srgbClr val="1D384B"/>
                </a:solidFill>
                <a:latin typeface="Arial"/>
                <a:cs typeface="Arial"/>
              </a:rPr>
              <a:t>Financial</a:t>
            </a:r>
            <a:r>
              <a:rPr sz="1000" spc="-20" dirty="0">
                <a:solidFill>
                  <a:srgbClr val="1D384B"/>
                </a:solidFill>
                <a:latin typeface="Arial"/>
                <a:cs typeface="Arial"/>
              </a:rPr>
              <a:t> </a:t>
            </a:r>
            <a:r>
              <a:rPr sz="1000" spc="-10" dirty="0">
                <a:solidFill>
                  <a:srgbClr val="1D384B"/>
                </a:solidFill>
                <a:latin typeface="Arial"/>
                <a:cs typeface="Arial"/>
              </a:rPr>
              <a:t>review</a:t>
            </a:r>
            <a:endParaRPr sz="1000">
              <a:latin typeface="Arial"/>
              <a:cs typeface="Arial"/>
            </a:endParaRPr>
          </a:p>
        </p:txBody>
      </p:sp>
      <p:sp>
        <p:nvSpPr>
          <p:cNvPr id="18" name="object 18"/>
          <p:cNvSpPr/>
          <p:nvPr/>
        </p:nvSpPr>
        <p:spPr>
          <a:xfrm>
            <a:off x="5836158" y="1690877"/>
            <a:ext cx="1031875" cy="1031875"/>
          </a:xfrm>
          <a:custGeom>
            <a:avLst/>
            <a:gdLst/>
            <a:ahLst/>
            <a:cxnLst/>
            <a:rect l="l" t="t" r="r" b="b"/>
            <a:pathLst>
              <a:path w="1031875" h="1031875">
                <a:moveTo>
                  <a:pt x="515873" y="0"/>
                </a:moveTo>
                <a:lnTo>
                  <a:pt x="468918" y="2108"/>
                </a:lnTo>
                <a:lnTo>
                  <a:pt x="423144" y="8311"/>
                </a:lnTo>
                <a:lnTo>
                  <a:pt x="378733" y="18427"/>
                </a:lnTo>
                <a:lnTo>
                  <a:pt x="335867" y="32274"/>
                </a:lnTo>
                <a:lnTo>
                  <a:pt x="294729" y="49669"/>
                </a:lnTo>
                <a:lnTo>
                  <a:pt x="255501" y="70431"/>
                </a:lnTo>
                <a:lnTo>
                  <a:pt x="218364" y="94377"/>
                </a:lnTo>
                <a:lnTo>
                  <a:pt x="183501" y="121326"/>
                </a:lnTo>
                <a:lnTo>
                  <a:pt x="151095" y="151095"/>
                </a:lnTo>
                <a:lnTo>
                  <a:pt x="121326" y="183501"/>
                </a:lnTo>
                <a:lnTo>
                  <a:pt x="94377" y="218364"/>
                </a:lnTo>
                <a:lnTo>
                  <a:pt x="70431" y="255501"/>
                </a:lnTo>
                <a:lnTo>
                  <a:pt x="49669" y="294729"/>
                </a:lnTo>
                <a:lnTo>
                  <a:pt x="32274" y="335867"/>
                </a:lnTo>
                <a:lnTo>
                  <a:pt x="18427" y="378733"/>
                </a:lnTo>
                <a:lnTo>
                  <a:pt x="8311" y="423144"/>
                </a:lnTo>
                <a:lnTo>
                  <a:pt x="2108" y="468918"/>
                </a:lnTo>
                <a:lnTo>
                  <a:pt x="0" y="515874"/>
                </a:lnTo>
                <a:lnTo>
                  <a:pt x="2108" y="562829"/>
                </a:lnTo>
                <a:lnTo>
                  <a:pt x="8311" y="608603"/>
                </a:lnTo>
                <a:lnTo>
                  <a:pt x="18427" y="653014"/>
                </a:lnTo>
                <a:lnTo>
                  <a:pt x="32274" y="695880"/>
                </a:lnTo>
                <a:lnTo>
                  <a:pt x="49669" y="737018"/>
                </a:lnTo>
                <a:lnTo>
                  <a:pt x="70431" y="776246"/>
                </a:lnTo>
                <a:lnTo>
                  <a:pt x="94377" y="813383"/>
                </a:lnTo>
                <a:lnTo>
                  <a:pt x="121326" y="848246"/>
                </a:lnTo>
                <a:lnTo>
                  <a:pt x="151095" y="880652"/>
                </a:lnTo>
                <a:lnTo>
                  <a:pt x="183501" y="910421"/>
                </a:lnTo>
                <a:lnTo>
                  <a:pt x="218364" y="937370"/>
                </a:lnTo>
                <a:lnTo>
                  <a:pt x="255501" y="961316"/>
                </a:lnTo>
                <a:lnTo>
                  <a:pt x="294729" y="982078"/>
                </a:lnTo>
                <a:lnTo>
                  <a:pt x="335867" y="999473"/>
                </a:lnTo>
                <a:lnTo>
                  <a:pt x="378733" y="1013320"/>
                </a:lnTo>
                <a:lnTo>
                  <a:pt x="423144" y="1023436"/>
                </a:lnTo>
                <a:lnTo>
                  <a:pt x="468918" y="1029639"/>
                </a:lnTo>
                <a:lnTo>
                  <a:pt x="515873" y="1031748"/>
                </a:lnTo>
                <a:lnTo>
                  <a:pt x="562829" y="1029639"/>
                </a:lnTo>
                <a:lnTo>
                  <a:pt x="608603" y="1023436"/>
                </a:lnTo>
                <a:lnTo>
                  <a:pt x="653014" y="1013320"/>
                </a:lnTo>
                <a:lnTo>
                  <a:pt x="695880" y="999473"/>
                </a:lnTo>
                <a:lnTo>
                  <a:pt x="737018" y="982078"/>
                </a:lnTo>
                <a:lnTo>
                  <a:pt x="776246" y="961316"/>
                </a:lnTo>
                <a:lnTo>
                  <a:pt x="813383" y="937370"/>
                </a:lnTo>
                <a:lnTo>
                  <a:pt x="848246" y="910421"/>
                </a:lnTo>
                <a:lnTo>
                  <a:pt x="880652" y="880652"/>
                </a:lnTo>
                <a:lnTo>
                  <a:pt x="910421" y="848246"/>
                </a:lnTo>
                <a:lnTo>
                  <a:pt x="937370" y="813383"/>
                </a:lnTo>
                <a:lnTo>
                  <a:pt x="961316" y="776246"/>
                </a:lnTo>
                <a:lnTo>
                  <a:pt x="982078" y="737018"/>
                </a:lnTo>
                <a:lnTo>
                  <a:pt x="999473" y="695880"/>
                </a:lnTo>
                <a:lnTo>
                  <a:pt x="1013320" y="653014"/>
                </a:lnTo>
                <a:lnTo>
                  <a:pt x="1023436" y="608603"/>
                </a:lnTo>
                <a:lnTo>
                  <a:pt x="1029639" y="562829"/>
                </a:lnTo>
                <a:lnTo>
                  <a:pt x="1031747" y="515874"/>
                </a:lnTo>
                <a:lnTo>
                  <a:pt x="1029639" y="468918"/>
                </a:lnTo>
                <a:lnTo>
                  <a:pt x="1023436" y="423144"/>
                </a:lnTo>
                <a:lnTo>
                  <a:pt x="1013320" y="378733"/>
                </a:lnTo>
                <a:lnTo>
                  <a:pt x="999473" y="335867"/>
                </a:lnTo>
                <a:lnTo>
                  <a:pt x="982078" y="294729"/>
                </a:lnTo>
                <a:lnTo>
                  <a:pt x="961316" y="255501"/>
                </a:lnTo>
                <a:lnTo>
                  <a:pt x="937370" y="218364"/>
                </a:lnTo>
                <a:lnTo>
                  <a:pt x="910421" y="183501"/>
                </a:lnTo>
                <a:lnTo>
                  <a:pt x="880652" y="151095"/>
                </a:lnTo>
                <a:lnTo>
                  <a:pt x="848246" y="121326"/>
                </a:lnTo>
                <a:lnTo>
                  <a:pt x="813383" y="94377"/>
                </a:lnTo>
                <a:lnTo>
                  <a:pt x="776246" y="70431"/>
                </a:lnTo>
                <a:lnTo>
                  <a:pt x="737018" y="49669"/>
                </a:lnTo>
                <a:lnTo>
                  <a:pt x="695880" y="32274"/>
                </a:lnTo>
                <a:lnTo>
                  <a:pt x="653014" y="18427"/>
                </a:lnTo>
                <a:lnTo>
                  <a:pt x="608603" y="8311"/>
                </a:lnTo>
                <a:lnTo>
                  <a:pt x="562829" y="2108"/>
                </a:lnTo>
                <a:lnTo>
                  <a:pt x="515873" y="0"/>
                </a:lnTo>
                <a:close/>
              </a:path>
            </a:pathLst>
          </a:custGeom>
          <a:solidFill>
            <a:srgbClr val="4F81BC"/>
          </a:solidFill>
        </p:spPr>
        <p:txBody>
          <a:bodyPr wrap="square" lIns="0" tIns="0" rIns="0" bIns="0" rtlCol="0"/>
          <a:lstStyle/>
          <a:p>
            <a:endParaRPr/>
          </a:p>
        </p:txBody>
      </p:sp>
      <p:sp>
        <p:nvSpPr>
          <p:cNvPr id="19" name="object 19"/>
          <p:cNvSpPr/>
          <p:nvPr/>
        </p:nvSpPr>
        <p:spPr>
          <a:xfrm>
            <a:off x="5836158" y="1690877"/>
            <a:ext cx="1031875" cy="1031875"/>
          </a:xfrm>
          <a:custGeom>
            <a:avLst/>
            <a:gdLst/>
            <a:ahLst/>
            <a:cxnLst/>
            <a:rect l="l" t="t" r="r" b="b"/>
            <a:pathLst>
              <a:path w="1031875" h="1031875">
                <a:moveTo>
                  <a:pt x="0" y="515874"/>
                </a:moveTo>
                <a:lnTo>
                  <a:pt x="2108" y="468918"/>
                </a:lnTo>
                <a:lnTo>
                  <a:pt x="8311" y="423144"/>
                </a:lnTo>
                <a:lnTo>
                  <a:pt x="18427" y="378733"/>
                </a:lnTo>
                <a:lnTo>
                  <a:pt x="32274" y="335867"/>
                </a:lnTo>
                <a:lnTo>
                  <a:pt x="49669" y="294729"/>
                </a:lnTo>
                <a:lnTo>
                  <a:pt x="70431" y="255501"/>
                </a:lnTo>
                <a:lnTo>
                  <a:pt x="94377" y="218364"/>
                </a:lnTo>
                <a:lnTo>
                  <a:pt x="121326" y="183501"/>
                </a:lnTo>
                <a:lnTo>
                  <a:pt x="151095" y="151095"/>
                </a:lnTo>
                <a:lnTo>
                  <a:pt x="183501" y="121326"/>
                </a:lnTo>
                <a:lnTo>
                  <a:pt x="218364" y="94377"/>
                </a:lnTo>
                <a:lnTo>
                  <a:pt x="255501" y="70431"/>
                </a:lnTo>
                <a:lnTo>
                  <a:pt x="294729" y="49669"/>
                </a:lnTo>
                <a:lnTo>
                  <a:pt x="335867" y="32274"/>
                </a:lnTo>
                <a:lnTo>
                  <a:pt x="378733" y="18427"/>
                </a:lnTo>
                <a:lnTo>
                  <a:pt x="423144" y="8311"/>
                </a:lnTo>
                <a:lnTo>
                  <a:pt x="468918" y="2108"/>
                </a:lnTo>
                <a:lnTo>
                  <a:pt x="515873" y="0"/>
                </a:lnTo>
                <a:lnTo>
                  <a:pt x="562829" y="2108"/>
                </a:lnTo>
                <a:lnTo>
                  <a:pt x="608603" y="8311"/>
                </a:lnTo>
                <a:lnTo>
                  <a:pt x="653014" y="18427"/>
                </a:lnTo>
                <a:lnTo>
                  <a:pt x="695880" y="32274"/>
                </a:lnTo>
                <a:lnTo>
                  <a:pt x="737018" y="49669"/>
                </a:lnTo>
                <a:lnTo>
                  <a:pt x="776246" y="70431"/>
                </a:lnTo>
                <a:lnTo>
                  <a:pt x="813383" y="94377"/>
                </a:lnTo>
                <a:lnTo>
                  <a:pt x="848246" y="121326"/>
                </a:lnTo>
                <a:lnTo>
                  <a:pt x="880652" y="151095"/>
                </a:lnTo>
                <a:lnTo>
                  <a:pt x="910421" y="183501"/>
                </a:lnTo>
                <a:lnTo>
                  <a:pt x="937370" y="218364"/>
                </a:lnTo>
                <a:lnTo>
                  <a:pt x="961316" y="255501"/>
                </a:lnTo>
                <a:lnTo>
                  <a:pt x="982078" y="294729"/>
                </a:lnTo>
                <a:lnTo>
                  <a:pt x="999473" y="335867"/>
                </a:lnTo>
                <a:lnTo>
                  <a:pt x="1013320" y="378733"/>
                </a:lnTo>
                <a:lnTo>
                  <a:pt x="1023436" y="423144"/>
                </a:lnTo>
                <a:lnTo>
                  <a:pt x="1029639" y="468918"/>
                </a:lnTo>
                <a:lnTo>
                  <a:pt x="1031747" y="515874"/>
                </a:lnTo>
                <a:lnTo>
                  <a:pt x="1029639" y="562829"/>
                </a:lnTo>
                <a:lnTo>
                  <a:pt x="1023436" y="608603"/>
                </a:lnTo>
                <a:lnTo>
                  <a:pt x="1013320" y="653014"/>
                </a:lnTo>
                <a:lnTo>
                  <a:pt x="999473" y="695880"/>
                </a:lnTo>
                <a:lnTo>
                  <a:pt x="982078" y="737018"/>
                </a:lnTo>
                <a:lnTo>
                  <a:pt x="961316" y="776246"/>
                </a:lnTo>
                <a:lnTo>
                  <a:pt x="937370" y="813383"/>
                </a:lnTo>
                <a:lnTo>
                  <a:pt x="910421" y="848246"/>
                </a:lnTo>
                <a:lnTo>
                  <a:pt x="880652" y="880652"/>
                </a:lnTo>
                <a:lnTo>
                  <a:pt x="848246" y="910421"/>
                </a:lnTo>
                <a:lnTo>
                  <a:pt x="813383" y="937370"/>
                </a:lnTo>
                <a:lnTo>
                  <a:pt x="776246" y="961316"/>
                </a:lnTo>
                <a:lnTo>
                  <a:pt x="737018" y="982078"/>
                </a:lnTo>
                <a:lnTo>
                  <a:pt x="695880" y="999473"/>
                </a:lnTo>
                <a:lnTo>
                  <a:pt x="653014" y="1013320"/>
                </a:lnTo>
                <a:lnTo>
                  <a:pt x="608603" y="1023436"/>
                </a:lnTo>
                <a:lnTo>
                  <a:pt x="562829" y="1029639"/>
                </a:lnTo>
                <a:lnTo>
                  <a:pt x="515873" y="1031748"/>
                </a:lnTo>
                <a:lnTo>
                  <a:pt x="468918" y="1029639"/>
                </a:lnTo>
                <a:lnTo>
                  <a:pt x="423144" y="1023436"/>
                </a:lnTo>
                <a:lnTo>
                  <a:pt x="378733" y="1013320"/>
                </a:lnTo>
                <a:lnTo>
                  <a:pt x="335867" y="999473"/>
                </a:lnTo>
                <a:lnTo>
                  <a:pt x="294729" y="982078"/>
                </a:lnTo>
                <a:lnTo>
                  <a:pt x="255501" y="961316"/>
                </a:lnTo>
                <a:lnTo>
                  <a:pt x="218364" y="937370"/>
                </a:lnTo>
                <a:lnTo>
                  <a:pt x="183501" y="910421"/>
                </a:lnTo>
                <a:lnTo>
                  <a:pt x="151095" y="880652"/>
                </a:lnTo>
                <a:lnTo>
                  <a:pt x="121326" y="848246"/>
                </a:lnTo>
                <a:lnTo>
                  <a:pt x="94377" y="813383"/>
                </a:lnTo>
                <a:lnTo>
                  <a:pt x="70431" y="776246"/>
                </a:lnTo>
                <a:lnTo>
                  <a:pt x="49669" y="737018"/>
                </a:lnTo>
                <a:lnTo>
                  <a:pt x="32274" y="695880"/>
                </a:lnTo>
                <a:lnTo>
                  <a:pt x="18427" y="653014"/>
                </a:lnTo>
                <a:lnTo>
                  <a:pt x="8311" y="608603"/>
                </a:lnTo>
                <a:lnTo>
                  <a:pt x="2108" y="562829"/>
                </a:lnTo>
                <a:lnTo>
                  <a:pt x="0" y="515874"/>
                </a:lnTo>
                <a:close/>
              </a:path>
            </a:pathLst>
          </a:custGeom>
          <a:ln w="25908">
            <a:solidFill>
              <a:srgbClr val="8063A1"/>
            </a:solidFill>
          </a:ln>
        </p:spPr>
        <p:txBody>
          <a:bodyPr wrap="square" lIns="0" tIns="0" rIns="0" bIns="0" rtlCol="0"/>
          <a:lstStyle/>
          <a:p>
            <a:endParaRPr/>
          </a:p>
        </p:txBody>
      </p:sp>
      <p:sp>
        <p:nvSpPr>
          <p:cNvPr id="20" name="object 20"/>
          <p:cNvSpPr txBox="1"/>
          <p:nvPr/>
        </p:nvSpPr>
        <p:spPr>
          <a:xfrm>
            <a:off x="6005407" y="2015195"/>
            <a:ext cx="692150" cy="347980"/>
          </a:xfrm>
          <a:prstGeom prst="rect">
            <a:avLst/>
          </a:prstGeom>
        </p:spPr>
        <p:txBody>
          <a:bodyPr vert="horz" wrap="square" lIns="0" tIns="29845" rIns="0" bIns="0" rtlCol="0">
            <a:spAutoFit/>
          </a:bodyPr>
          <a:lstStyle/>
          <a:p>
            <a:pPr marL="132715" marR="5080" indent="-120650">
              <a:lnSpc>
                <a:spcPts val="1210"/>
              </a:lnSpc>
              <a:spcBef>
                <a:spcPts val="235"/>
              </a:spcBef>
            </a:pPr>
            <a:r>
              <a:rPr sz="1100" b="1" dirty="0">
                <a:solidFill>
                  <a:srgbClr val="FFFFFF"/>
                </a:solidFill>
                <a:latin typeface="Calibri"/>
                <a:cs typeface="Calibri"/>
              </a:rPr>
              <a:t>A</a:t>
            </a:r>
            <a:r>
              <a:rPr sz="1100" b="1" spc="-5" dirty="0">
                <a:solidFill>
                  <a:srgbClr val="FFFFFF"/>
                </a:solidFill>
                <a:latin typeface="Calibri"/>
                <a:cs typeface="Calibri"/>
              </a:rPr>
              <a:t>pp</a:t>
            </a:r>
            <a:r>
              <a:rPr sz="1100" b="1" dirty="0">
                <a:solidFill>
                  <a:srgbClr val="FFFFFF"/>
                </a:solidFill>
                <a:latin typeface="Calibri"/>
                <a:cs typeface="Calibri"/>
              </a:rPr>
              <a:t>li</a:t>
            </a:r>
            <a:r>
              <a:rPr sz="1100" b="1" spc="5" dirty="0">
                <a:solidFill>
                  <a:srgbClr val="FFFFFF"/>
                </a:solidFill>
                <a:latin typeface="Calibri"/>
                <a:cs typeface="Calibri"/>
              </a:rPr>
              <a:t>c</a:t>
            </a:r>
            <a:r>
              <a:rPr sz="1100" b="1" spc="-5" dirty="0">
                <a:solidFill>
                  <a:srgbClr val="FFFFFF"/>
                </a:solidFill>
                <a:latin typeface="Calibri"/>
                <a:cs typeface="Calibri"/>
              </a:rPr>
              <a:t>a</a:t>
            </a:r>
            <a:r>
              <a:rPr sz="1100" b="1" dirty="0">
                <a:solidFill>
                  <a:srgbClr val="FFFFFF"/>
                </a:solidFill>
                <a:latin typeface="Calibri"/>
                <a:cs typeface="Calibri"/>
              </a:rPr>
              <a:t>ti</a:t>
            </a:r>
            <a:r>
              <a:rPr sz="1100" b="1" spc="-10" dirty="0">
                <a:solidFill>
                  <a:srgbClr val="FFFFFF"/>
                </a:solidFill>
                <a:latin typeface="Calibri"/>
                <a:cs typeface="Calibri"/>
              </a:rPr>
              <a:t>o</a:t>
            </a:r>
            <a:r>
              <a:rPr sz="1100" b="1" dirty="0">
                <a:solidFill>
                  <a:srgbClr val="FFFFFF"/>
                </a:solidFill>
                <a:latin typeface="Calibri"/>
                <a:cs typeface="Calibri"/>
              </a:rPr>
              <a:t>n  Review</a:t>
            </a:r>
            <a:endParaRPr sz="1100">
              <a:latin typeface="Calibri"/>
              <a:cs typeface="Calibri"/>
            </a:endParaRPr>
          </a:p>
        </p:txBody>
      </p:sp>
      <p:sp>
        <p:nvSpPr>
          <p:cNvPr id="21" name="object 21"/>
          <p:cNvSpPr/>
          <p:nvPr/>
        </p:nvSpPr>
        <p:spPr>
          <a:xfrm>
            <a:off x="1075182" y="3367278"/>
            <a:ext cx="1912620" cy="1671955"/>
          </a:xfrm>
          <a:custGeom>
            <a:avLst/>
            <a:gdLst/>
            <a:ahLst/>
            <a:cxnLst/>
            <a:rect l="l" t="t" r="r" b="b"/>
            <a:pathLst>
              <a:path w="1912620" h="1671954">
                <a:moveTo>
                  <a:pt x="1076706" y="0"/>
                </a:moveTo>
                <a:lnTo>
                  <a:pt x="1076706" y="250774"/>
                </a:lnTo>
                <a:lnTo>
                  <a:pt x="0" y="250774"/>
                </a:lnTo>
                <a:lnTo>
                  <a:pt x="0" y="1421053"/>
                </a:lnTo>
                <a:lnTo>
                  <a:pt x="1076706" y="1421053"/>
                </a:lnTo>
                <a:lnTo>
                  <a:pt x="1076706" y="1671828"/>
                </a:lnTo>
                <a:lnTo>
                  <a:pt x="1912620" y="835914"/>
                </a:lnTo>
                <a:lnTo>
                  <a:pt x="1076706" y="0"/>
                </a:lnTo>
                <a:close/>
              </a:path>
            </a:pathLst>
          </a:custGeom>
          <a:solidFill>
            <a:srgbClr val="D0D7E8">
              <a:alpha val="90194"/>
            </a:srgbClr>
          </a:solidFill>
        </p:spPr>
        <p:txBody>
          <a:bodyPr wrap="square" lIns="0" tIns="0" rIns="0" bIns="0" rtlCol="0"/>
          <a:lstStyle/>
          <a:p>
            <a:endParaRPr/>
          </a:p>
        </p:txBody>
      </p:sp>
      <p:sp>
        <p:nvSpPr>
          <p:cNvPr id="22" name="object 22"/>
          <p:cNvSpPr/>
          <p:nvPr/>
        </p:nvSpPr>
        <p:spPr>
          <a:xfrm>
            <a:off x="1075182" y="3367278"/>
            <a:ext cx="1912620" cy="1671955"/>
          </a:xfrm>
          <a:custGeom>
            <a:avLst/>
            <a:gdLst/>
            <a:ahLst/>
            <a:cxnLst/>
            <a:rect l="l" t="t" r="r" b="b"/>
            <a:pathLst>
              <a:path w="1912620" h="1671954">
                <a:moveTo>
                  <a:pt x="0" y="250774"/>
                </a:moveTo>
                <a:lnTo>
                  <a:pt x="1076706" y="250774"/>
                </a:lnTo>
                <a:lnTo>
                  <a:pt x="1076706" y="0"/>
                </a:lnTo>
                <a:lnTo>
                  <a:pt x="1912620" y="835914"/>
                </a:lnTo>
                <a:lnTo>
                  <a:pt x="1076706" y="1671828"/>
                </a:lnTo>
                <a:lnTo>
                  <a:pt x="1076706" y="1421053"/>
                </a:lnTo>
                <a:lnTo>
                  <a:pt x="0" y="1421053"/>
                </a:lnTo>
                <a:lnTo>
                  <a:pt x="0" y="250774"/>
                </a:lnTo>
                <a:close/>
              </a:path>
            </a:pathLst>
          </a:custGeom>
          <a:ln w="25908">
            <a:solidFill>
              <a:srgbClr val="8063A1"/>
            </a:solidFill>
          </a:ln>
        </p:spPr>
        <p:txBody>
          <a:bodyPr wrap="square" lIns="0" tIns="0" rIns="0" bIns="0" rtlCol="0"/>
          <a:lstStyle/>
          <a:p>
            <a:endParaRPr/>
          </a:p>
        </p:txBody>
      </p:sp>
      <p:sp>
        <p:nvSpPr>
          <p:cNvPr id="23" name="object 23"/>
          <p:cNvSpPr txBox="1"/>
          <p:nvPr/>
        </p:nvSpPr>
        <p:spPr>
          <a:xfrm>
            <a:off x="1539964" y="3696401"/>
            <a:ext cx="959485" cy="982980"/>
          </a:xfrm>
          <a:prstGeom prst="rect">
            <a:avLst/>
          </a:prstGeom>
        </p:spPr>
        <p:txBody>
          <a:bodyPr vert="horz" wrap="square" lIns="0" tIns="12700" rIns="0" bIns="0" rtlCol="0">
            <a:spAutoFit/>
          </a:bodyPr>
          <a:lstStyle/>
          <a:p>
            <a:pPr marL="95885" marR="30480" indent="-58419">
              <a:lnSpc>
                <a:spcPct val="105300"/>
              </a:lnSpc>
              <a:spcBef>
                <a:spcPts val="100"/>
              </a:spcBef>
              <a:buChar char="•"/>
              <a:tabLst>
                <a:tab pos="96520" algn="l"/>
              </a:tabLst>
            </a:pPr>
            <a:r>
              <a:rPr sz="950" spc="-5" dirty="0">
                <a:solidFill>
                  <a:srgbClr val="1D384B"/>
                </a:solidFill>
                <a:latin typeface="Arial"/>
                <a:cs typeface="Arial"/>
              </a:rPr>
              <a:t>Awarded by  September</a:t>
            </a:r>
            <a:r>
              <a:rPr sz="950" spc="-60" dirty="0">
                <a:solidFill>
                  <a:srgbClr val="1D384B"/>
                </a:solidFill>
                <a:latin typeface="Arial"/>
                <a:cs typeface="Arial"/>
              </a:rPr>
              <a:t> </a:t>
            </a:r>
            <a:r>
              <a:rPr sz="950" spc="5" dirty="0">
                <a:solidFill>
                  <a:srgbClr val="1D384B"/>
                </a:solidFill>
                <a:latin typeface="Arial"/>
                <a:cs typeface="Arial"/>
              </a:rPr>
              <a:t>30</a:t>
            </a:r>
            <a:r>
              <a:rPr sz="900" spc="7" baseline="27777" dirty="0">
                <a:solidFill>
                  <a:srgbClr val="1D384B"/>
                </a:solidFill>
                <a:latin typeface="Arial"/>
                <a:cs typeface="Arial"/>
              </a:rPr>
              <a:t>th</a:t>
            </a:r>
            <a:endParaRPr sz="900" baseline="27777">
              <a:latin typeface="Arial"/>
              <a:cs typeface="Arial"/>
            </a:endParaRPr>
          </a:p>
          <a:p>
            <a:pPr marL="95885" marR="31115" indent="-57785">
              <a:lnSpc>
                <a:spcPct val="105300"/>
              </a:lnSpc>
              <a:spcBef>
                <a:spcPts val="165"/>
              </a:spcBef>
              <a:buChar char="•"/>
              <a:tabLst>
                <a:tab pos="96520" algn="l"/>
              </a:tabLst>
            </a:pPr>
            <a:r>
              <a:rPr sz="950" spc="-5" dirty="0">
                <a:solidFill>
                  <a:srgbClr val="1D384B"/>
                </a:solidFill>
                <a:latin typeface="Arial"/>
                <a:cs typeface="Arial"/>
              </a:rPr>
              <a:t>Non-awards by  November</a:t>
            </a:r>
            <a:r>
              <a:rPr sz="950" spc="-55" dirty="0">
                <a:solidFill>
                  <a:srgbClr val="1D384B"/>
                </a:solidFill>
                <a:latin typeface="Arial"/>
                <a:cs typeface="Arial"/>
              </a:rPr>
              <a:t> </a:t>
            </a:r>
            <a:r>
              <a:rPr sz="950" spc="-5" dirty="0">
                <a:solidFill>
                  <a:srgbClr val="1D384B"/>
                </a:solidFill>
                <a:latin typeface="Arial"/>
                <a:cs typeface="Arial"/>
              </a:rPr>
              <a:t>30th</a:t>
            </a:r>
            <a:endParaRPr sz="950">
              <a:latin typeface="Arial"/>
              <a:cs typeface="Arial"/>
            </a:endParaRPr>
          </a:p>
          <a:p>
            <a:pPr marL="95885" marR="36195" indent="-58419">
              <a:lnSpc>
                <a:spcPct val="105300"/>
              </a:lnSpc>
              <a:spcBef>
                <a:spcPts val="170"/>
              </a:spcBef>
              <a:buChar char="•"/>
              <a:tabLst>
                <a:tab pos="96520" algn="l"/>
              </a:tabLst>
            </a:pPr>
            <a:r>
              <a:rPr sz="950" spc="-5" dirty="0">
                <a:solidFill>
                  <a:srgbClr val="1D384B"/>
                </a:solidFill>
                <a:latin typeface="Arial"/>
                <a:cs typeface="Arial"/>
              </a:rPr>
              <a:t>Email </a:t>
            </a:r>
            <a:r>
              <a:rPr sz="950" dirty="0">
                <a:solidFill>
                  <a:srgbClr val="1D384B"/>
                </a:solidFill>
                <a:latin typeface="Arial"/>
                <a:cs typeface="Arial"/>
              </a:rPr>
              <a:t>sent </a:t>
            </a:r>
            <a:r>
              <a:rPr sz="950" spc="-5" dirty="0">
                <a:solidFill>
                  <a:srgbClr val="1D384B"/>
                </a:solidFill>
                <a:latin typeface="Arial"/>
                <a:cs typeface="Arial"/>
              </a:rPr>
              <a:t>to  AOR and</a:t>
            </a:r>
            <a:r>
              <a:rPr sz="950" spc="-50" dirty="0">
                <a:solidFill>
                  <a:srgbClr val="1D384B"/>
                </a:solidFill>
                <a:latin typeface="Arial"/>
                <a:cs typeface="Arial"/>
              </a:rPr>
              <a:t> </a:t>
            </a:r>
            <a:r>
              <a:rPr sz="950" spc="-5" dirty="0">
                <a:solidFill>
                  <a:srgbClr val="1D384B"/>
                </a:solidFill>
                <a:latin typeface="Arial"/>
                <a:cs typeface="Arial"/>
              </a:rPr>
              <a:t>E-Biz</a:t>
            </a:r>
            <a:endParaRPr sz="950">
              <a:latin typeface="Arial"/>
              <a:cs typeface="Arial"/>
            </a:endParaRPr>
          </a:p>
        </p:txBody>
      </p:sp>
      <p:sp>
        <p:nvSpPr>
          <p:cNvPr id="24" name="object 24"/>
          <p:cNvSpPr/>
          <p:nvPr/>
        </p:nvSpPr>
        <p:spPr>
          <a:xfrm>
            <a:off x="598169" y="3723894"/>
            <a:ext cx="955675" cy="957580"/>
          </a:xfrm>
          <a:custGeom>
            <a:avLst/>
            <a:gdLst/>
            <a:ahLst/>
            <a:cxnLst/>
            <a:rect l="l" t="t" r="r" b="b"/>
            <a:pathLst>
              <a:path w="955675" h="957579">
                <a:moveTo>
                  <a:pt x="477773" y="0"/>
                </a:moveTo>
                <a:lnTo>
                  <a:pt x="428924" y="2470"/>
                </a:lnTo>
                <a:lnTo>
                  <a:pt x="381485" y="9722"/>
                </a:lnTo>
                <a:lnTo>
                  <a:pt x="335698" y="21514"/>
                </a:lnTo>
                <a:lnTo>
                  <a:pt x="291802" y="37605"/>
                </a:lnTo>
                <a:lnTo>
                  <a:pt x="250038" y="57756"/>
                </a:lnTo>
                <a:lnTo>
                  <a:pt x="210645" y="81726"/>
                </a:lnTo>
                <a:lnTo>
                  <a:pt x="173865" y="109274"/>
                </a:lnTo>
                <a:lnTo>
                  <a:pt x="139936" y="140160"/>
                </a:lnTo>
                <a:lnTo>
                  <a:pt x="109100" y="174143"/>
                </a:lnTo>
                <a:lnTo>
                  <a:pt x="81596" y="210982"/>
                </a:lnTo>
                <a:lnTo>
                  <a:pt x="57664" y="250437"/>
                </a:lnTo>
                <a:lnTo>
                  <a:pt x="37545" y="292268"/>
                </a:lnTo>
                <a:lnTo>
                  <a:pt x="21479" y="336234"/>
                </a:lnTo>
                <a:lnTo>
                  <a:pt x="9706" y="382094"/>
                </a:lnTo>
                <a:lnTo>
                  <a:pt x="2466" y="429608"/>
                </a:lnTo>
                <a:lnTo>
                  <a:pt x="0" y="478535"/>
                </a:lnTo>
                <a:lnTo>
                  <a:pt x="2466" y="527463"/>
                </a:lnTo>
                <a:lnTo>
                  <a:pt x="9706" y="574977"/>
                </a:lnTo>
                <a:lnTo>
                  <a:pt x="21479" y="620837"/>
                </a:lnTo>
                <a:lnTo>
                  <a:pt x="37545" y="664803"/>
                </a:lnTo>
                <a:lnTo>
                  <a:pt x="57664" y="706634"/>
                </a:lnTo>
                <a:lnTo>
                  <a:pt x="81596" y="746089"/>
                </a:lnTo>
                <a:lnTo>
                  <a:pt x="109100" y="782928"/>
                </a:lnTo>
                <a:lnTo>
                  <a:pt x="139936" y="816911"/>
                </a:lnTo>
                <a:lnTo>
                  <a:pt x="173865" y="847797"/>
                </a:lnTo>
                <a:lnTo>
                  <a:pt x="210645" y="875345"/>
                </a:lnTo>
                <a:lnTo>
                  <a:pt x="250038" y="899315"/>
                </a:lnTo>
                <a:lnTo>
                  <a:pt x="291802" y="919466"/>
                </a:lnTo>
                <a:lnTo>
                  <a:pt x="335698" y="935557"/>
                </a:lnTo>
                <a:lnTo>
                  <a:pt x="381485" y="947349"/>
                </a:lnTo>
                <a:lnTo>
                  <a:pt x="428924" y="954601"/>
                </a:lnTo>
                <a:lnTo>
                  <a:pt x="477773" y="957071"/>
                </a:lnTo>
                <a:lnTo>
                  <a:pt x="526623" y="954601"/>
                </a:lnTo>
                <a:lnTo>
                  <a:pt x="574062" y="947349"/>
                </a:lnTo>
                <a:lnTo>
                  <a:pt x="619849" y="935557"/>
                </a:lnTo>
                <a:lnTo>
                  <a:pt x="663745" y="919466"/>
                </a:lnTo>
                <a:lnTo>
                  <a:pt x="705509" y="899315"/>
                </a:lnTo>
                <a:lnTo>
                  <a:pt x="744902" y="875345"/>
                </a:lnTo>
                <a:lnTo>
                  <a:pt x="781682" y="847797"/>
                </a:lnTo>
                <a:lnTo>
                  <a:pt x="815611" y="816911"/>
                </a:lnTo>
                <a:lnTo>
                  <a:pt x="846447" y="782928"/>
                </a:lnTo>
                <a:lnTo>
                  <a:pt x="873951" y="746089"/>
                </a:lnTo>
                <a:lnTo>
                  <a:pt x="897883" y="706634"/>
                </a:lnTo>
                <a:lnTo>
                  <a:pt x="918002" y="664803"/>
                </a:lnTo>
                <a:lnTo>
                  <a:pt x="934068" y="620837"/>
                </a:lnTo>
                <a:lnTo>
                  <a:pt x="945841" y="574977"/>
                </a:lnTo>
                <a:lnTo>
                  <a:pt x="953081" y="527463"/>
                </a:lnTo>
                <a:lnTo>
                  <a:pt x="955547" y="478535"/>
                </a:lnTo>
                <a:lnTo>
                  <a:pt x="953081" y="429608"/>
                </a:lnTo>
                <a:lnTo>
                  <a:pt x="945841" y="382094"/>
                </a:lnTo>
                <a:lnTo>
                  <a:pt x="934068" y="336234"/>
                </a:lnTo>
                <a:lnTo>
                  <a:pt x="918002" y="292268"/>
                </a:lnTo>
                <a:lnTo>
                  <a:pt x="897883" y="250437"/>
                </a:lnTo>
                <a:lnTo>
                  <a:pt x="873951" y="210982"/>
                </a:lnTo>
                <a:lnTo>
                  <a:pt x="846447" y="174143"/>
                </a:lnTo>
                <a:lnTo>
                  <a:pt x="815611" y="140160"/>
                </a:lnTo>
                <a:lnTo>
                  <a:pt x="781682" y="109274"/>
                </a:lnTo>
                <a:lnTo>
                  <a:pt x="744902" y="81726"/>
                </a:lnTo>
                <a:lnTo>
                  <a:pt x="705509" y="57756"/>
                </a:lnTo>
                <a:lnTo>
                  <a:pt x="663745" y="37605"/>
                </a:lnTo>
                <a:lnTo>
                  <a:pt x="619849" y="21514"/>
                </a:lnTo>
                <a:lnTo>
                  <a:pt x="574062" y="9722"/>
                </a:lnTo>
                <a:lnTo>
                  <a:pt x="526623" y="2470"/>
                </a:lnTo>
                <a:lnTo>
                  <a:pt x="477773" y="0"/>
                </a:lnTo>
                <a:close/>
              </a:path>
            </a:pathLst>
          </a:custGeom>
          <a:solidFill>
            <a:srgbClr val="4F81BC"/>
          </a:solidFill>
        </p:spPr>
        <p:txBody>
          <a:bodyPr wrap="square" lIns="0" tIns="0" rIns="0" bIns="0" rtlCol="0"/>
          <a:lstStyle/>
          <a:p>
            <a:endParaRPr/>
          </a:p>
        </p:txBody>
      </p:sp>
      <p:sp>
        <p:nvSpPr>
          <p:cNvPr id="25" name="object 25"/>
          <p:cNvSpPr/>
          <p:nvPr/>
        </p:nvSpPr>
        <p:spPr>
          <a:xfrm>
            <a:off x="598169" y="3723894"/>
            <a:ext cx="955675" cy="957580"/>
          </a:xfrm>
          <a:custGeom>
            <a:avLst/>
            <a:gdLst/>
            <a:ahLst/>
            <a:cxnLst/>
            <a:rect l="l" t="t" r="r" b="b"/>
            <a:pathLst>
              <a:path w="955675" h="957579">
                <a:moveTo>
                  <a:pt x="0" y="478535"/>
                </a:moveTo>
                <a:lnTo>
                  <a:pt x="2466" y="429608"/>
                </a:lnTo>
                <a:lnTo>
                  <a:pt x="9706" y="382094"/>
                </a:lnTo>
                <a:lnTo>
                  <a:pt x="21479" y="336234"/>
                </a:lnTo>
                <a:lnTo>
                  <a:pt x="37545" y="292268"/>
                </a:lnTo>
                <a:lnTo>
                  <a:pt x="57664" y="250437"/>
                </a:lnTo>
                <a:lnTo>
                  <a:pt x="81596" y="210982"/>
                </a:lnTo>
                <a:lnTo>
                  <a:pt x="109100" y="174143"/>
                </a:lnTo>
                <a:lnTo>
                  <a:pt x="139936" y="140160"/>
                </a:lnTo>
                <a:lnTo>
                  <a:pt x="173865" y="109274"/>
                </a:lnTo>
                <a:lnTo>
                  <a:pt x="210645" y="81726"/>
                </a:lnTo>
                <a:lnTo>
                  <a:pt x="250038" y="57756"/>
                </a:lnTo>
                <a:lnTo>
                  <a:pt x="291802" y="37605"/>
                </a:lnTo>
                <a:lnTo>
                  <a:pt x="335698" y="21514"/>
                </a:lnTo>
                <a:lnTo>
                  <a:pt x="381485" y="9722"/>
                </a:lnTo>
                <a:lnTo>
                  <a:pt x="428924" y="2470"/>
                </a:lnTo>
                <a:lnTo>
                  <a:pt x="477773" y="0"/>
                </a:lnTo>
                <a:lnTo>
                  <a:pt x="526623" y="2470"/>
                </a:lnTo>
                <a:lnTo>
                  <a:pt x="574062" y="9722"/>
                </a:lnTo>
                <a:lnTo>
                  <a:pt x="619849" y="21514"/>
                </a:lnTo>
                <a:lnTo>
                  <a:pt x="663745" y="37605"/>
                </a:lnTo>
                <a:lnTo>
                  <a:pt x="705509" y="57756"/>
                </a:lnTo>
                <a:lnTo>
                  <a:pt x="744902" y="81726"/>
                </a:lnTo>
                <a:lnTo>
                  <a:pt x="781682" y="109274"/>
                </a:lnTo>
                <a:lnTo>
                  <a:pt x="815611" y="140160"/>
                </a:lnTo>
                <a:lnTo>
                  <a:pt x="846447" y="174143"/>
                </a:lnTo>
                <a:lnTo>
                  <a:pt x="873951" y="210982"/>
                </a:lnTo>
                <a:lnTo>
                  <a:pt x="897883" y="250437"/>
                </a:lnTo>
                <a:lnTo>
                  <a:pt x="918002" y="292268"/>
                </a:lnTo>
                <a:lnTo>
                  <a:pt x="934068" y="336234"/>
                </a:lnTo>
                <a:lnTo>
                  <a:pt x="945841" y="382094"/>
                </a:lnTo>
                <a:lnTo>
                  <a:pt x="953081" y="429608"/>
                </a:lnTo>
                <a:lnTo>
                  <a:pt x="955547" y="478535"/>
                </a:lnTo>
                <a:lnTo>
                  <a:pt x="953081" y="527463"/>
                </a:lnTo>
                <a:lnTo>
                  <a:pt x="945841" y="574977"/>
                </a:lnTo>
                <a:lnTo>
                  <a:pt x="934068" y="620837"/>
                </a:lnTo>
                <a:lnTo>
                  <a:pt x="918002" y="664803"/>
                </a:lnTo>
                <a:lnTo>
                  <a:pt x="897883" y="706634"/>
                </a:lnTo>
                <a:lnTo>
                  <a:pt x="873951" y="746089"/>
                </a:lnTo>
                <a:lnTo>
                  <a:pt x="846447" y="782928"/>
                </a:lnTo>
                <a:lnTo>
                  <a:pt x="815611" y="816911"/>
                </a:lnTo>
                <a:lnTo>
                  <a:pt x="781682" y="847797"/>
                </a:lnTo>
                <a:lnTo>
                  <a:pt x="744902" y="875345"/>
                </a:lnTo>
                <a:lnTo>
                  <a:pt x="705509" y="899315"/>
                </a:lnTo>
                <a:lnTo>
                  <a:pt x="663745" y="919466"/>
                </a:lnTo>
                <a:lnTo>
                  <a:pt x="619849" y="935557"/>
                </a:lnTo>
                <a:lnTo>
                  <a:pt x="574062" y="947349"/>
                </a:lnTo>
                <a:lnTo>
                  <a:pt x="526623" y="954601"/>
                </a:lnTo>
                <a:lnTo>
                  <a:pt x="477773" y="957071"/>
                </a:lnTo>
                <a:lnTo>
                  <a:pt x="428924" y="954601"/>
                </a:lnTo>
                <a:lnTo>
                  <a:pt x="381485" y="947349"/>
                </a:lnTo>
                <a:lnTo>
                  <a:pt x="335698" y="935557"/>
                </a:lnTo>
                <a:lnTo>
                  <a:pt x="291802" y="919466"/>
                </a:lnTo>
                <a:lnTo>
                  <a:pt x="250038" y="899315"/>
                </a:lnTo>
                <a:lnTo>
                  <a:pt x="210645" y="875345"/>
                </a:lnTo>
                <a:lnTo>
                  <a:pt x="173865" y="847797"/>
                </a:lnTo>
                <a:lnTo>
                  <a:pt x="139936" y="816911"/>
                </a:lnTo>
                <a:lnTo>
                  <a:pt x="109100" y="782928"/>
                </a:lnTo>
                <a:lnTo>
                  <a:pt x="81596" y="746089"/>
                </a:lnTo>
                <a:lnTo>
                  <a:pt x="57664" y="706634"/>
                </a:lnTo>
                <a:lnTo>
                  <a:pt x="37545" y="664803"/>
                </a:lnTo>
                <a:lnTo>
                  <a:pt x="21479" y="620837"/>
                </a:lnTo>
                <a:lnTo>
                  <a:pt x="9706" y="574977"/>
                </a:lnTo>
                <a:lnTo>
                  <a:pt x="2466" y="527463"/>
                </a:lnTo>
                <a:lnTo>
                  <a:pt x="0" y="478535"/>
                </a:lnTo>
                <a:close/>
              </a:path>
            </a:pathLst>
          </a:custGeom>
          <a:ln w="25908">
            <a:solidFill>
              <a:srgbClr val="8063A1"/>
            </a:solidFill>
          </a:ln>
        </p:spPr>
        <p:txBody>
          <a:bodyPr wrap="square" lIns="0" tIns="0" rIns="0" bIns="0" rtlCol="0"/>
          <a:lstStyle/>
          <a:p>
            <a:endParaRPr/>
          </a:p>
        </p:txBody>
      </p:sp>
      <p:sp>
        <p:nvSpPr>
          <p:cNvPr id="26" name="object 26"/>
          <p:cNvSpPr txBox="1"/>
          <p:nvPr/>
        </p:nvSpPr>
        <p:spPr>
          <a:xfrm>
            <a:off x="770887" y="4028386"/>
            <a:ext cx="650240" cy="325120"/>
          </a:xfrm>
          <a:prstGeom prst="rect">
            <a:avLst/>
          </a:prstGeom>
        </p:spPr>
        <p:txBody>
          <a:bodyPr vert="horz" wrap="square" lIns="0" tIns="20955" rIns="0" bIns="0" rtlCol="0">
            <a:spAutoFit/>
          </a:bodyPr>
          <a:lstStyle/>
          <a:p>
            <a:pPr marL="12700" marR="5080" indent="116205">
              <a:lnSpc>
                <a:spcPts val="1160"/>
              </a:lnSpc>
              <a:spcBef>
                <a:spcPts val="165"/>
              </a:spcBef>
            </a:pPr>
            <a:r>
              <a:rPr sz="1000" b="1" spc="-5" dirty="0">
                <a:solidFill>
                  <a:srgbClr val="FFFFFF"/>
                </a:solidFill>
                <a:latin typeface="Calibri"/>
                <a:cs typeface="Calibri"/>
              </a:rPr>
              <a:t>Award  Not</a:t>
            </a:r>
            <a:r>
              <a:rPr sz="1000" b="1" spc="-10" dirty="0">
                <a:solidFill>
                  <a:srgbClr val="FFFFFF"/>
                </a:solidFill>
                <a:latin typeface="Calibri"/>
                <a:cs typeface="Calibri"/>
              </a:rPr>
              <a:t>ifi</a:t>
            </a:r>
            <a:r>
              <a:rPr sz="1000" b="1" spc="-5" dirty="0">
                <a:solidFill>
                  <a:srgbClr val="FFFFFF"/>
                </a:solidFill>
                <a:latin typeface="Calibri"/>
                <a:cs typeface="Calibri"/>
              </a:rPr>
              <a:t>cat</a:t>
            </a:r>
            <a:r>
              <a:rPr sz="1000" b="1" spc="-10" dirty="0">
                <a:solidFill>
                  <a:srgbClr val="FFFFFF"/>
                </a:solidFill>
                <a:latin typeface="Calibri"/>
                <a:cs typeface="Calibri"/>
              </a:rPr>
              <a:t>i</a:t>
            </a:r>
            <a:r>
              <a:rPr sz="1000" b="1" spc="-5" dirty="0">
                <a:solidFill>
                  <a:srgbClr val="FFFFFF"/>
                </a:solidFill>
                <a:latin typeface="Calibri"/>
                <a:cs typeface="Calibri"/>
              </a:rPr>
              <a:t>on</a:t>
            </a:r>
            <a:endParaRPr sz="1000">
              <a:latin typeface="Calibri"/>
              <a:cs typeface="Calibri"/>
            </a:endParaRPr>
          </a:p>
        </p:txBody>
      </p:sp>
      <p:sp>
        <p:nvSpPr>
          <p:cNvPr id="27" name="object 27"/>
          <p:cNvSpPr/>
          <p:nvPr/>
        </p:nvSpPr>
        <p:spPr>
          <a:xfrm>
            <a:off x="3545585" y="3367276"/>
            <a:ext cx="2223770" cy="1671955"/>
          </a:xfrm>
          <a:custGeom>
            <a:avLst/>
            <a:gdLst/>
            <a:ahLst/>
            <a:cxnLst/>
            <a:rect l="l" t="t" r="r" b="b"/>
            <a:pathLst>
              <a:path w="2223770" h="1671954">
                <a:moveTo>
                  <a:pt x="1387602" y="0"/>
                </a:moveTo>
                <a:lnTo>
                  <a:pt x="1387602" y="250774"/>
                </a:lnTo>
                <a:lnTo>
                  <a:pt x="0" y="250774"/>
                </a:lnTo>
                <a:lnTo>
                  <a:pt x="0" y="1421053"/>
                </a:lnTo>
                <a:lnTo>
                  <a:pt x="1387602" y="1421053"/>
                </a:lnTo>
                <a:lnTo>
                  <a:pt x="1387602" y="1671827"/>
                </a:lnTo>
                <a:lnTo>
                  <a:pt x="2223516" y="835913"/>
                </a:lnTo>
                <a:lnTo>
                  <a:pt x="1387602" y="0"/>
                </a:lnTo>
                <a:close/>
              </a:path>
            </a:pathLst>
          </a:custGeom>
          <a:solidFill>
            <a:srgbClr val="D0D7E8">
              <a:alpha val="90194"/>
            </a:srgbClr>
          </a:solidFill>
        </p:spPr>
        <p:txBody>
          <a:bodyPr wrap="square" lIns="0" tIns="0" rIns="0" bIns="0" rtlCol="0"/>
          <a:lstStyle/>
          <a:p>
            <a:endParaRPr/>
          </a:p>
        </p:txBody>
      </p:sp>
      <p:sp>
        <p:nvSpPr>
          <p:cNvPr id="28" name="object 28"/>
          <p:cNvSpPr/>
          <p:nvPr/>
        </p:nvSpPr>
        <p:spPr>
          <a:xfrm>
            <a:off x="3545585" y="3367276"/>
            <a:ext cx="2223770" cy="1671955"/>
          </a:xfrm>
          <a:custGeom>
            <a:avLst/>
            <a:gdLst/>
            <a:ahLst/>
            <a:cxnLst/>
            <a:rect l="l" t="t" r="r" b="b"/>
            <a:pathLst>
              <a:path w="2223770" h="1671954">
                <a:moveTo>
                  <a:pt x="0" y="250774"/>
                </a:moveTo>
                <a:lnTo>
                  <a:pt x="1387602" y="250774"/>
                </a:lnTo>
                <a:lnTo>
                  <a:pt x="1387602" y="0"/>
                </a:lnTo>
                <a:lnTo>
                  <a:pt x="2223516" y="835913"/>
                </a:lnTo>
                <a:lnTo>
                  <a:pt x="1387602" y="1671827"/>
                </a:lnTo>
                <a:lnTo>
                  <a:pt x="1387602" y="1421053"/>
                </a:lnTo>
                <a:lnTo>
                  <a:pt x="0" y="1421053"/>
                </a:lnTo>
                <a:lnTo>
                  <a:pt x="0" y="250774"/>
                </a:lnTo>
                <a:close/>
              </a:path>
            </a:pathLst>
          </a:custGeom>
          <a:ln w="25907">
            <a:solidFill>
              <a:srgbClr val="8063A1"/>
            </a:solidFill>
          </a:ln>
        </p:spPr>
        <p:txBody>
          <a:bodyPr wrap="square" lIns="0" tIns="0" rIns="0" bIns="0" rtlCol="0"/>
          <a:lstStyle/>
          <a:p>
            <a:endParaRPr/>
          </a:p>
        </p:txBody>
      </p:sp>
      <p:sp>
        <p:nvSpPr>
          <p:cNvPr id="29" name="object 29"/>
          <p:cNvSpPr txBox="1"/>
          <p:nvPr/>
        </p:nvSpPr>
        <p:spPr>
          <a:xfrm>
            <a:off x="4110751" y="3629290"/>
            <a:ext cx="1023619" cy="1124585"/>
          </a:xfrm>
          <a:prstGeom prst="rect">
            <a:avLst/>
          </a:prstGeom>
        </p:spPr>
        <p:txBody>
          <a:bodyPr vert="horz" wrap="square" lIns="0" tIns="12700" rIns="0" bIns="0" rtlCol="0">
            <a:spAutoFit/>
          </a:bodyPr>
          <a:lstStyle/>
          <a:p>
            <a:pPr marL="70485" indent="-58419">
              <a:lnSpc>
                <a:spcPct val="100000"/>
              </a:lnSpc>
              <a:spcBef>
                <a:spcPts val="100"/>
              </a:spcBef>
              <a:buChar char="•"/>
              <a:tabLst>
                <a:tab pos="71120" algn="l"/>
              </a:tabLst>
            </a:pPr>
            <a:r>
              <a:rPr sz="850" spc="-5" dirty="0">
                <a:solidFill>
                  <a:srgbClr val="1D384B"/>
                </a:solidFill>
                <a:latin typeface="Arial"/>
                <a:cs typeface="Arial"/>
              </a:rPr>
              <a:t>Accept</a:t>
            </a:r>
            <a:r>
              <a:rPr sz="850" spc="-15" dirty="0">
                <a:solidFill>
                  <a:srgbClr val="1D384B"/>
                </a:solidFill>
                <a:latin typeface="Arial"/>
                <a:cs typeface="Arial"/>
              </a:rPr>
              <a:t> </a:t>
            </a:r>
            <a:r>
              <a:rPr sz="850" spc="-5" dirty="0">
                <a:solidFill>
                  <a:srgbClr val="1D384B"/>
                </a:solidFill>
                <a:latin typeface="Arial"/>
                <a:cs typeface="Arial"/>
              </a:rPr>
              <a:t>award</a:t>
            </a:r>
            <a:endParaRPr sz="850">
              <a:latin typeface="Arial"/>
              <a:cs typeface="Arial"/>
            </a:endParaRPr>
          </a:p>
          <a:p>
            <a:pPr marL="70485" marR="33020" indent="-58419">
              <a:lnSpc>
                <a:spcPts val="880"/>
              </a:lnSpc>
              <a:spcBef>
                <a:spcPts val="160"/>
              </a:spcBef>
              <a:buChar char="•"/>
              <a:tabLst>
                <a:tab pos="71120" algn="l"/>
              </a:tabLst>
            </a:pPr>
            <a:r>
              <a:rPr sz="850" spc="-5" dirty="0">
                <a:solidFill>
                  <a:srgbClr val="1D384B"/>
                </a:solidFill>
                <a:latin typeface="Arial"/>
                <a:cs typeface="Arial"/>
              </a:rPr>
              <a:t>Designate</a:t>
            </a:r>
            <a:r>
              <a:rPr sz="850" spc="-55" dirty="0">
                <a:solidFill>
                  <a:srgbClr val="1D384B"/>
                </a:solidFill>
                <a:latin typeface="Arial"/>
                <a:cs typeface="Arial"/>
              </a:rPr>
              <a:t> </a:t>
            </a:r>
            <a:r>
              <a:rPr sz="850" spc="-5" dirty="0">
                <a:solidFill>
                  <a:srgbClr val="1D384B"/>
                </a:solidFill>
                <a:latin typeface="Arial"/>
                <a:cs typeface="Arial"/>
              </a:rPr>
              <a:t>financial  POC</a:t>
            </a:r>
            <a:endParaRPr sz="850">
              <a:latin typeface="Arial"/>
              <a:cs typeface="Arial"/>
            </a:endParaRPr>
          </a:p>
          <a:p>
            <a:pPr marL="70485" marR="225425" indent="-58419">
              <a:lnSpc>
                <a:spcPts val="880"/>
              </a:lnSpc>
              <a:spcBef>
                <a:spcPts val="145"/>
              </a:spcBef>
              <a:buChar char="•"/>
              <a:tabLst>
                <a:tab pos="71120" algn="l"/>
              </a:tabLst>
            </a:pPr>
            <a:r>
              <a:rPr sz="850" spc="-5" dirty="0">
                <a:solidFill>
                  <a:srgbClr val="1D384B"/>
                </a:solidFill>
                <a:latin typeface="Arial"/>
                <a:cs typeface="Arial"/>
              </a:rPr>
              <a:t>Review</a:t>
            </a:r>
            <a:r>
              <a:rPr sz="850" spc="-65" dirty="0">
                <a:solidFill>
                  <a:srgbClr val="1D384B"/>
                </a:solidFill>
                <a:latin typeface="Arial"/>
                <a:cs typeface="Arial"/>
              </a:rPr>
              <a:t> </a:t>
            </a:r>
            <a:r>
              <a:rPr sz="850" spc="-5" dirty="0">
                <a:solidFill>
                  <a:srgbClr val="1D384B"/>
                </a:solidFill>
                <a:latin typeface="Arial"/>
                <a:cs typeface="Arial"/>
              </a:rPr>
              <a:t>special  conditions,  </a:t>
            </a:r>
            <a:r>
              <a:rPr sz="850" spc="-10" dirty="0">
                <a:solidFill>
                  <a:srgbClr val="1D384B"/>
                </a:solidFill>
                <a:latin typeface="Arial"/>
                <a:cs typeface="Arial"/>
              </a:rPr>
              <a:t>deliverables</a:t>
            </a:r>
            <a:endParaRPr sz="850">
              <a:latin typeface="Arial"/>
              <a:cs typeface="Arial"/>
            </a:endParaRPr>
          </a:p>
          <a:p>
            <a:pPr marL="70485" indent="-58419">
              <a:lnSpc>
                <a:spcPts val="1015"/>
              </a:lnSpc>
              <a:buChar char="•"/>
              <a:tabLst>
                <a:tab pos="71120" algn="l"/>
              </a:tabLst>
            </a:pPr>
            <a:r>
              <a:rPr sz="850" spc="-5" dirty="0">
                <a:solidFill>
                  <a:srgbClr val="1D384B"/>
                </a:solidFill>
                <a:latin typeface="Arial"/>
                <a:cs typeface="Arial"/>
              </a:rPr>
              <a:t>Grantee</a:t>
            </a:r>
            <a:r>
              <a:rPr sz="850" spc="-20" dirty="0">
                <a:solidFill>
                  <a:srgbClr val="1D384B"/>
                </a:solidFill>
                <a:latin typeface="Arial"/>
                <a:cs typeface="Arial"/>
              </a:rPr>
              <a:t> </a:t>
            </a:r>
            <a:r>
              <a:rPr sz="850" spc="-5" dirty="0">
                <a:solidFill>
                  <a:srgbClr val="1D384B"/>
                </a:solidFill>
                <a:latin typeface="Arial"/>
                <a:cs typeface="Arial"/>
              </a:rPr>
              <a:t>training</a:t>
            </a:r>
            <a:endParaRPr sz="850">
              <a:latin typeface="Arial"/>
              <a:cs typeface="Arial"/>
            </a:endParaRPr>
          </a:p>
          <a:p>
            <a:pPr marL="70485" marR="5080" indent="-58419">
              <a:lnSpc>
                <a:spcPts val="880"/>
              </a:lnSpc>
              <a:spcBef>
                <a:spcPts val="160"/>
              </a:spcBef>
              <a:buChar char="•"/>
              <a:tabLst>
                <a:tab pos="71120" algn="l"/>
              </a:tabLst>
            </a:pPr>
            <a:r>
              <a:rPr sz="850" spc="-10" dirty="0">
                <a:solidFill>
                  <a:srgbClr val="1D384B"/>
                </a:solidFill>
                <a:latin typeface="Arial"/>
                <a:cs typeface="Arial"/>
              </a:rPr>
              <a:t>Ongoing </a:t>
            </a:r>
            <a:r>
              <a:rPr sz="850" spc="-5" dirty="0">
                <a:solidFill>
                  <a:srgbClr val="1D384B"/>
                </a:solidFill>
                <a:latin typeface="Arial"/>
                <a:cs typeface="Arial"/>
              </a:rPr>
              <a:t>monitoring  </a:t>
            </a:r>
            <a:r>
              <a:rPr sz="850" spc="-10" dirty="0">
                <a:solidFill>
                  <a:srgbClr val="1D384B"/>
                </a:solidFill>
                <a:latin typeface="Arial"/>
                <a:cs typeface="Arial"/>
              </a:rPr>
              <a:t>and </a:t>
            </a:r>
            <a:r>
              <a:rPr sz="850" dirty="0">
                <a:solidFill>
                  <a:srgbClr val="1D384B"/>
                </a:solidFill>
                <a:latin typeface="Arial"/>
                <a:cs typeface="Arial"/>
              </a:rPr>
              <a:t>site</a:t>
            </a:r>
            <a:r>
              <a:rPr sz="850" spc="-10" dirty="0">
                <a:solidFill>
                  <a:srgbClr val="1D384B"/>
                </a:solidFill>
                <a:latin typeface="Arial"/>
                <a:cs typeface="Arial"/>
              </a:rPr>
              <a:t> </a:t>
            </a:r>
            <a:r>
              <a:rPr sz="850" spc="-5" dirty="0">
                <a:solidFill>
                  <a:srgbClr val="1D384B"/>
                </a:solidFill>
                <a:latin typeface="Arial"/>
                <a:cs typeface="Arial"/>
              </a:rPr>
              <a:t>visits</a:t>
            </a:r>
            <a:endParaRPr sz="850">
              <a:latin typeface="Arial"/>
              <a:cs typeface="Arial"/>
            </a:endParaRPr>
          </a:p>
        </p:txBody>
      </p:sp>
      <p:sp>
        <p:nvSpPr>
          <p:cNvPr id="30" name="object 30"/>
          <p:cNvSpPr/>
          <p:nvPr/>
        </p:nvSpPr>
        <p:spPr>
          <a:xfrm>
            <a:off x="3047238" y="3728465"/>
            <a:ext cx="957580" cy="955675"/>
          </a:xfrm>
          <a:custGeom>
            <a:avLst/>
            <a:gdLst/>
            <a:ahLst/>
            <a:cxnLst/>
            <a:rect l="l" t="t" r="r" b="b"/>
            <a:pathLst>
              <a:path w="957579" h="955675">
                <a:moveTo>
                  <a:pt x="478536" y="0"/>
                </a:moveTo>
                <a:lnTo>
                  <a:pt x="429608" y="2466"/>
                </a:lnTo>
                <a:lnTo>
                  <a:pt x="382094" y="9706"/>
                </a:lnTo>
                <a:lnTo>
                  <a:pt x="336234" y="21479"/>
                </a:lnTo>
                <a:lnTo>
                  <a:pt x="292268" y="37545"/>
                </a:lnTo>
                <a:lnTo>
                  <a:pt x="250437" y="57664"/>
                </a:lnTo>
                <a:lnTo>
                  <a:pt x="210982" y="81596"/>
                </a:lnTo>
                <a:lnTo>
                  <a:pt x="174143" y="109100"/>
                </a:lnTo>
                <a:lnTo>
                  <a:pt x="140160" y="139936"/>
                </a:lnTo>
                <a:lnTo>
                  <a:pt x="109274" y="173865"/>
                </a:lnTo>
                <a:lnTo>
                  <a:pt x="81726" y="210645"/>
                </a:lnTo>
                <a:lnTo>
                  <a:pt x="57756" y="250038"/>
                </a:lnTo>
                <a:lnTo>
                  <a:pt x="37605" y="291802"/>
                </a:lnTo>
                <a:lnTo>
                  <a:pt x="21514" y="335698"/>
                </a:lnTo>
                <a:lnTo>
                  <a:pt x="9722" y="381485"/>
                </a:lnTo>
                <a:lnTo>
                  <a:pt x="2470" y="428924"/>
                </a:lnTo>
                <a:lnTo>
                  <a:pt x="0" y="477773"/>
                </a:lnTo>
                <a:lnTo>
                  <a:pt x="2470" y="526623"/>
                </a:lnTo>
                <a:lnTo>
                  <a:pt x="9722" y="574062"/>
                </a:lnTo>
                <a:lnTo>
                  <a:pt x="21514" y="619849"/>
                </a:lnTo>
                <a:lnTo>
                  <a:pt x="37605" y="663745"/>
                </a:lnTo>
                <a:lnTo>
                  <a:pt x="57756" y="705509"/>
                </a:lnTo>
                <a:lnTo>
                  <a:pt x="81726" y="744902"/>
                </a:lnTo>
                <a:lnTo>
                  <a:pt x="109274" y="781682"/>
                </a:lnTo>
                <a:lnTo>
                  <a:pt x="140160" y="815611"/>
                </a:lnTo>
                <a:lnTo>
                  <a:pt x="174143" y="846447"/>
                </a:lnTo>
                <a:lnTo>
                  <a:pt x="210982" y="873951"/>
                </a:lnTo>
                <a:lnTo>
                  <a:pt x="250437" y="897883"/>
                </a:lnTo>
                <a:lnTo>
                  <a:pt x="292268" y="918002"/>
                </a:lnTo>
                <a:lnTo>
                  <a:pt x="336234" y="934068"/>
                </a:lnTo>
                <a:lnTo>
                  <a:pt x="382094" y="945841"/>
                </a:lnTo>
                <a:lnTo>
                  <a:pt x="429608" y="953081"/>
                </a:lnTo>
                <a:lnTo>
                  <a:pt x="478536" y="955547"/>
                </a:lnTo>
                <a:lnTo>
                  <a:pt x="527463" y="953081"/>
                </a:lnTo>
                <a:lnTo>
                  <a:pt x="574977" y="945841"/>
                </a:lnTo>
                <a:lnTo>
                  <a:pt x="620837" y="934068"/>
                </a:lnTo>
                <a:lnTo>
                  <a:pt x="664803" y="918002"/>
                </a:lnTo>
                <a:lnTo>
                  <a:pt x="706634" y="897883"/>
                </a:lnTo>
                <a:lnTo>
                  <a:pt x="746089" y="873951"/>
                </a:lnTo>
                <a:lnTo>
                  <a:pt x="782928" y="846447"/>
                </a:lnTo>
                <a:lnTo>
                  <a:pt x="816911" y="815611"/>
                </a:lnTo>
                <a:lnTo>
                  <a:pt x="847797" y="781682"/>
                </a:lnTo>
                <a:lnTo>
                  <a:pt x="875345" y="744902"/>
                </a:lnTo>
                <a:lnTo>
                  <a:pt x="899315" y="705509"/>
                </a:lnTo>
                <a:lnTo>
                  <a:pt x="919466" y="663745"/>
                </a:lnTo>
                <a:lnTo>
                  <a:pt x="935557" y="619849"/>
                </a:lnTo>
                <a:lnTo>
                  <a:pt x="947349" y="574062"/>
                </a:lnTo>
                <a:lnTo>
                  <a:pt x="954601" y="526623"/>
                </a:lnTo>
                <a:lnTo>
                  <a:pt x="957072" y="477773"/>
                </a:lnTo>
                <a:lnTo>
                  <a:pt x="954601" y="428924"/>
                </a:lnTo>
                <a:lnTo>
                  <a:pt x="947349" y="381485"/>
                </a:lnTo>
                <a:lnTo>
                  <a:pt x="935557" y="335698"/>
                </a:lnTo>
                <a:lnTo>
                  <a:pt x="919466" y="291802"/>
                </a:lnTo>
                <a:lnTo>
                  <a:pt x="899315" y="250038"/>
                </a:lnTo>
                <a:lnTo>
                  <a:pt x="875345" y="210645"/>
                </a:lnTo>
                <a:lnTo>
                  <a:pt x="847797" y="173865"/>
                </a:lnTo>
                <a:lnTo>
                  <a:pt x="816911" y="139936"/>
                </a:lnTo>
                <a:lnTo>
                  <a:pt x="782928" y="109100"/>
                </a:lnTo>
                <a:lnTo>
                  <a:pt x="746089" y="81596"/>
                </a:lnTo>
                <a:lnTo>
                  <a:pt x="706634" y="57664"/>
                </a:lnTo>
                <a:lnTo>
                  <a:pt x="664803" y="37545"/>
                </a:lnTo>
                <a:lnTo>
                  <a:pt x="620837" y="21479"/>
                </a:lnTo>
                <a:lnTo>
                  <a:pt x="574977" y="9706"/>
                </a:lnTo>
                <a:lnTo>
                  <a:pt x="527463" y="2466"/>
                </a:lnTo>
                <a:lnTo>
                  <a:pt x="478536" y="0"/>
                </a:lnTo>
                <a:close/>
              </a:path>
            </a:pathLst>
          </a:custGeom>
          <a:solidFill>
            <a:srgbClr val="4F81BC"/>
          </a:solidFill>
        </p:spPr>
        <p:txBody>
          <a:bodyPr wrap="square" lIns="0" tIns="0" rIns="0" bIns="0" rtlCol="0"/>
          <a:lstStyle/>
          <a:p>
            <a:endParaRPr/>
          </a:p>
        </p:txBody>
      </p:sp>
      <p:sp>
        <p:nvSpPr>
          <p:cNvPr id="31" name="object 31"/>
          <p:cNvSpPr/>
          <p:nvPr/>
        </p:nvSpPr>
        <p:spPr>
          <a:xfrm>
            <a:off x="3047238" y="3728465"/>
            <a:ext cx="957580" cy="955675"/>
          </a:xfrm>
          <a:custGeom>
            <a:avLst/>
            <a:gdLst/>
            <a:ahLst/>
            <a:cxnLst/>
            <a:rect l="l" t="t" r="r" b="b"/>
            <a:pathLst>
              <a:path w="957579" h="955675">
                <a:moveTo>
                  <a:pt x="0" y="477773"/>
                </a:moveTo>
                <a:lnTo>
                  <a:pt x="2470" y="428924"/>
                </a:lnTo>
                <a:lnTo>
                  <a:pt x="9722" y="381485"/>
                </a:lnTo>
                <a:lnTo>
                  <a:pt x="21514" y="335698"/>
                </a:lnTo>
                <a:lnTo>
                  <a:pt x="37605" y="291802"/>
                </a:lnTo>
                <a:lnTo>
                  <a:pt x="57756" y="250038"/>
                </a:lnTo>
                <a:lnTo>
                  <a:pt x="81726" y="210645"/>
                </a:lnTo>
                <a:lnTo>
                  <a:pt x="109274" y="173865"/>
                </a:lnTo>
                <a:lnTo>
                  <a:pt x="140160" y="139936"/>
                </a:lnTo>
                <a:lnTo>
                  <a:pt x="174143" y="109100"/>
                </a:lnTo>
                <a:lnTo>
                  <a:pt x="210982" y="81596"/>
                </a:lnTo>
                <a:lnTo>
                  <a:pt x="250437" y="57664"/>
                </a:lnTo>
                <a:lnTo>
                  <a:pt x="292268" y="37545"/>
                </a:lnTo>
                <a:lnTo>
                  <a:pt x="336234" y="21479"/>
                </a:lnTo>
                <a:lnTo>
                  <a:pt x="382094" y="9706"/>
                </a:lnTo>
                <a:lnTo>
                  <a:pt x="429608" y="2466"/>
                </a:lnTo>
                <a:lnTo>
                  <a:pt x="478536" y="0"/>
                </a:lnTo>
                <a:lnTo>
                  <a:pt x="527463" y="2466"/>
                </a:lnTo>
                <a:lnTo>
                  <a:pt x="574977" y="9706"/>
                </a:lnTo>
                <a:lnTo>
                  <a:pt x="620837" y="21479"/>
                </a:lnTo>
                <a:lnTo>
                  <a:pt x="664803" y="37545"/>
                </a:lnTo>
                <a:lnTo>
                  <a:pt x="706634" y="57664"/>
                </a:lnTo>
                <a:lnTo>
                  <a:pt x="746089" y="81596"/>
                </a:lnTo>
                <a:lnTo>
                  <a:pt x="782928" y="109100"/>
                </a:lnTo>
                <a:lnTo>
                  <a:pt x="816911" y="139936"/>
                </a:lnTo>
                <a:lnTo>
                  <a:pt x="847797" y="173865"/>
                </a:lnTo>
                <a:lnTo>
                  <a:pt x="875345" y="210645"/>
                </a:lnTo>
                <a:lnTo>
                  <a:pt x="899315" y="250038"/>
                </a:lnTo>
                <a:lnTo>
                  <a:pt x="919466" y="291802"/>
                </a:lnTo>
                <a:lnTo>
                  <a:pt x="935557" y="335698"/>
                </a:lnTo>
                <a:lnTo>
                  <a:pt x="947349" y="381485"/>
                </a:lnTo>
                <a:lnTo>
                  <a:pt x="954601" y="428924"/>
                </a:lnTo>
                <a:lnTo>
                  <a:pt x="957072" y="477773"/>
                </a:lnTo>
                <a:lnTo>
                  <a:pt x="954601" y="526623"/>
                </a:lnTo>
                <a:lnTo>
                  <a:pt x="947349" y="574062"/>
                </a:lnTo>
                <a:lnTo>
                  <a:pt x="935557" y="619849"/>
                </a:lnTo>
                <a:lnTo>
                  <a:pt x="919466" y="663745"/>
                </a:lnTo>
                <a:lnTo>
                  <a:pt x="899315" y="705509"/>
                </a:lnTo>
                <a:lnTo>
                  <a:pt x="875345" y="744902"/>
                </a:lnTo>
                <a:lnTo>
                  <a:pt x="847797" y="781682"/>
                </a:lnTo>
                <a:lnTo>
                  <a:pt x="816911" y="815611"/>
                </a:lnTo>
                <a:lnTo>
                  <a:pt x="782928" y="846447"/>
                </a:lnTo>
                <a:lnTo>
                  <a:pt x="746089" y="873951"/>
                </a:lnTo>
                <a:lnTo>
                  <a:pt x="706634" y="897883"/>
                </a:lnTo>
                <a:lnTo>
                  <a:pt x="664803" y="918002"/>
                </a:lnTo>
                <a:lnTo>
                  <a:pt x="620837" y="934068"/>
                </a:lnTo>
                <a:lnTo>
                  <a:pt x="574977" y="945841"/>
                </a:lnTo>
                <a:lnTo>
                  <a:pt x="527463" y="953081"/>
                </a:lnTo>
                <a:lnTo>
                  <a:pt x="478536" y="955547"/>
                </a:lnTo>
                <a:lnTo>
                  <a:pt x="429608" y="953081"/>
                </a:lnTo>
                <a:lnTo>
                  <a:pt x="382094" y="945841"/>
                </a:lnTo>
                <a:lnTo>
                  <a:pt x="336234" y="934068"/>
                </a:lnTo>
                <a:lnTo>
                  <a:pt x="292268" y="918002"/>
                </a:lnTo>
                <a:lnTo>
                  <a:pt x="250437" y="897883"/>
                </a:lnTo>
                <a:lnTo>
                  <a:pt x="210982" y="873951"/>
                </a:lnTo>
                <a:lnTo>
                  <a:pt x="174143" y="846447"/>
                </a:lnTo>
                <a:lnTo>
                  <a:pt x="140160" y="815611"/>
                </a:lnTo>
                <a:lnTo>
                  <a:pt x="109274" y="781682"/>
                </a:lnTo>
                <a:lnTo>
                  <a:pt x="81726" y="744902"/>
                </a:lnTo>
                <a:lnTo>
                  <a:pt x="57756" y="705509"/>
                </a:lnTo>
                <a:lnTo>
                  <a:pt x="37605" y="663745"/>
                </a:lnTo>
                <a:lnTo>
                  <a:pt x="21514" y="619849"/>
                </a:lnTo>
                <a:lnTo>
                  <a:pt x="9722" y="574062"/>
                </a:lnTo>
                <a:lnTo>
                  <a:pt x="2470" y="526623"/>
                </a:lnTo>
                <a:lnTo>
                  <a:pt x="0" y="477773"/>
                </a:lnTo>
                <a:close/>
              </a:path>
            </a:pathLst>
          </a:custGeom>
          <a:ln w="25908">
            <a:solidFill>
              <a:srgbClr val="8063A1"/>
            </a:solidFill>
          </a:ln>
        </p:spPr>
        <p:txBody>
          <a:bodyPr wrap="square" lIns="0" tIns="0" rIns="0" bIns="0" rtlCol="0"/>
          <a:lstStyle/>
          <a:p>
            <a:endParaRPr/>
          </a:p>
        </p:txBody>
      </p:sp>
      <p:sp>
        <p:nvSpPr>
          <p:cNvPr id="32" name="object 32"/>
          <p:cNvSpPr txBox="1"/>
          <p:nvPr/>
        </p:nvSpPr>
        <p:spPr>
          <a:xfrm>
            <a:off x="3303685" y="3999612"/>
            <a:ext cx="440055" cy="375920"/>
          </a:xfrm>
          <a:prstGeom prst="rect">
            <a:avLst/>
          </a:prstGeom>
        </p:spPr>
        <p:txBody>
          <a:bodyPr vert="horz" wrap="square" lIns="0" tIns="30480" rIns="0" bIns="0" rtlCol="0">
            <a:spAutoFit/>
          </a:bodyPr>
          <a:lstStyle/>
          <a:p>
            <a:pPr marL="12700" marR="5080" indent="48260">
              <a:lnSpc>
                <a:spcPts val="1320"/>
              </a:lnSpc>
              <a:spcBef>
                <a:spcPts val="240"/>
              </a:spcBef>
            </a:pPr>
            <a:r>
              <a:rPr sz="1200" b="1" spc="-15" dirty="0">
                <a:solidFill>
                  <a:srgbClr val="FFFFFF"/>
                </a:solidFill>
                <a:latin typeface="Calibri"/>
                <a:cs typeface="Calibri"/>
              </a:rPr>
              <a:t>Post  </a:t>
            </a:r>
            <a:r>
              <a:rPr sz="1200" b="1" dirty="0">
                <a:solidFill>
                  <a:srgbClr val="FFFFFF"/>
                </a:solidFill>
                <a:latin typeface="Calibri"/>
                <a:cs typeface="Calibri"/>
              </a:rPr>
              <a:t>A</a:t>
            </a:r>
            <a:r>
              <a:rPr sz="1200" b="1" spc="-10" dirty="0">
                <a:solidFill>
                  <a:srgbClr val="FFFFFF"/>
                </a:solidFill>
                <a:latin typeface="Calibri"/>
                <a:cs typeface="Calibri"/>
              </a:rPr>
              <a:t>w</a:t>
            </a:r>
            <a:r>
              <a:rPr sz="1200" b="1" spc="-5" dirty="0">
                <a:solidFill>
                  <a:srgbClr val="FFFFFF"/>
                </a:solidFill>
                <a:latin typeface="Calibri"/>
                <a:cs typeface="Calibri"/>
              </a:rPr>
              <a:t>a</a:t>
            </a:r>
            <a:r>
              <a:rPr sz="1200" b="1" spc="-10" dirty="0">
                <a:solidFill>
                  <a:srgbClr val="FFFFFF"/>
                </a:solidFill>
                <a:latin typeface="Calibri"/>
                <a:cs typeface="Calibri"/>
              </a:rPr>
              <a:t>rd</a:t>
            </a:r>
            <a:endParaRPr sz="1200">
              <a:latin typeface="Calibri"/>
              <a:cs typeface="Calibri"/>
            </a:endParaRPr>
          </a:p>
        </p:txBody>
      </p:sp>
      <p:sp>
        <p:nvSpPr>
          <p:cNvPr id="33" name="object 33"/>
          <p:cNvSpPr/>
          <p:nvPr/>
        </p:nvSpPr>
        <p:spPr>
          <a:xfrm>
            <a:off x="6547866" y="3367278"/>
            <a:ext cx="2200910" cy="1671955"/>
          </a:xfrm>
          <a:custGeom>
            <a:avLst/>
            <a:gdLst/>
            <a:ahLst/>
            <a:cxnLst/>
            <a:rect l="l" t="t" r="r" b="b"/>
            <a:pathLst>
              <a:path w="2200909" h="1671954">
                <a:moveTo>
                  <a:pt x="1364742" y="0"/>
                </a:moveTo>
                <a:lnTo>
                  <a:pt x="1364742" y="250774"/>
                </a:lnTo>
                <a:lnTo>
                  <a:pt x="0" y="250774"/>
                </a:lnTo>
                <a:lnTo>
                  <a:pt x="0" y="1421053"/>
                </a:lnTo>
                <a:lnTo>
                  <a:pt x="1364742" y="1421053"/>
                </a:lnTo>
                <a:lnTo>
                  <a:pt x="1364742" y="1671828"/>
                </a:lnTo>
                <a:lnTo>
                  <a:pt x="2200656" y="835914"/>
                </a:lnTo>
                <a:lnTo>
                  <a:pt x="1364742" y="0"/>
                </a:lnTo>
                <a:close/>
              </a:path>
            </a:pathLst>
          </a:custGeom>
          <a:solidFill>
            <a:srgbClr val="D0D7E8">
              <a:alpha val="90194"/>
            </a:srgbClr>
          </a:solidFill>
        </p:spPr>
        <p:txBody>
          <a:bodyPr wrap="square" lIns="0" tIns="0" rIns="0" bIns="0" rtlCol="0"/>
          <a:lstStyle/>
          <a:p>
            <a:endParaRPr/>
          </a:p>
        </p:txBody>
      </p:sp>
      <p:sp>
        <p:nvSpPr>
          <p:cNvPr id="34" name="object 34"/>
          <p:cNvSpPr/>
          <p:nvPr/>
        </p:nvSpPr>
        <p:spPr>
          <a:xfrm>
            <a:off x="6547866" y="3367278"/>
            <a:ext cx="2200910" cy="1671955"/>
          </a:xfrm>
          <a:custGeom>
            <a:avLst/>
            <a:gdLst/>
            <a:ahLst/>
            <a:cxnLst/>
            <a:rect l="l" t="t" r="r" b="b"/>
            <a:pathLst>
              <a:path w="2200909" h="1671954">
                <a:moveTo>
                  <a:pt x="0" y="250774"/>
                </a:moveTo>
                <a:lnTo>
                  <a:pt x="1364742" y="250774"/>
                </a:lnTo>
                <a:lnTo>
                  <a:pt x="1364742" y="0"/>
                </a:lnTo>
                <a:lnTo>
                  <a:pt x="2200656" y="835914"/>
                </a:lnTo>
                <a:lnTo>
                  <a:pt x="1364742" y="1671828"/>
                </a:lnTo>
                <a:lnTo>
                  <a:pt x="1364742" y="1421053"/>
                </a:lnTo>
                <a:lnTo>
                  <a:pt x="0" y="1421053"/>
                </a:lnTo>
                <a:lnTo>
                  <a:pt x="0" y="250774"/>
                </a:lnTo>
                <a:close/>
              </a:path>
            </a:pathLst>
          </a:custGeom>
          <a:ln w="25908">
            <a:solidFill>
              <a:srgbClr val="8063A1"/>
            </a:solidFill>
          </a:ln>
        </p:spPr>
        <p:txBody>
          <a:bodyPr wrap="square" lIns="0" tIns="0" rIns="0" bIns="0" rtlCol="0"/>
          <a:lstStyle/>
          <a:p>
            <a:endParaRPr/>
          </a:p>
        </p:txBody>
      </p:sp>
      <p:sp>
        <p:nvSpPr>
          <p:cNvPr id="35" name="object 35"/>
          <p:cNvSpPr txBox="1"/>
          <p:nvPr/>
        </p:nvSpPr>
        <p:spPr>
          <a:xfrm>
            <a:off x="7110245" y="3648530"/>
            <a:ext cx="983615" cy="1097915"/>
          </a:xfrm>
          <a:prstGeom prst="rect">
            <a:avLst/>
          </a:prstGeom>
        </p:spPr>
        <p:txBody>
          <a:bodyPr vert="horz" wrap="square" lIns="0" tIns="22225" rIns="0" bIns="0" rtlCol="0">
            <a:spAutoFit/>
          </a:bodyPr>
          <a:lstStyle/>
          <a:p>
            <a:pPr marL="70485" marR="5080" indent="-58419">
              <a:lnSpc>
                <a:spcPts val="1150"/>
              </a:lnSpc>
              <a:spcBef>
                <a:spcPts val="175"/>
              </a:spcBef>
              <a:buChar char="•"/>
              <a:tabLst>
                <a:tab pos="71120" algn="l"/>
              </a:tabLst>
            </a:pPr>
            <a:r>
              <a:rPr sz="1000" spc="-5" dirty="0">
                <a:solidFill>
                  <a:srgbClr val="1D384B"/>
                </a:solidFill>
                <a:latin typeface="Arial"/>
                <a:cs typeface="Arial"/>
              </a:rPr>
              <a:t>Submit</a:t>
            </a:r>
            <a:r>
              <a:rPr sz="1000" spc="-80" dirty="0">
                <a:solidFill>
                  <a:srgbClr val="1D384B"/>
                </a:solidFill>
                <a:latin typeface="Arial"/>
                <a:cs typeface="Arial"/>
              </a:rPr>
              <a:t> </a:t>
            </a:r>
            <a:r>
              <a:rPr sz="1000" spc="-5" dirty="0">
                <a:solidFill>
                  <a:srgbClr val="1D384B"/>
                </a:solidFill>
                <a:latin typeface="Arial"/>
                <a:cs typeface="Arial"/>
              </a:rPr>
              <a:t>closeout  documents</a:t>
            </a:r>
            <a:endParaRPr sz="1000">
              <a:latin typeface="Arial"/>
              <a:cs typeface="Arial"/>
            </a:endParaRPr>
          </a:p>
          <a:p>
            <a:pPr marL="70485" marR="165100" indent="-58419">
              <a:lnSpc>
                <a:spcPts val="1150"/>
              </a:lnSpc>
              <a:spcBef>
                <a:spcPts val="170"/>
              </a:spcBef>
              <a:buChar char="•"/>
              <a:tabLst>
                <a:tab pos="71120" algn="l"/>
              </a:tabLst>
            </a:pPr>
            <a:r>
              <a:rPr sz="1000" spc="-5" dirty="0">
                <a:solidFill>
                  <a:srgbClr val="1D384B"/>
                </a:solidFill>
                <a:latin typeface="Arial"/>
                <a:cs typeface="Arial"/>
              </a:rPr>
              <a:t>Complete  closeout  r</a:t>
            </a:r>
            <a:r>
              <a:rPr sz="1000" spc="-10" dirty="0">
                <a:solidFill>
                  <a:srgbClr val="1D384B"/>
                </a:solidFill>
                <a:latin typeface="Arial"/>
                <a:cs typeface="Arial"/>
              </a:rPr>
              <a:t>equ</a:t>
            </a:r>
            <a:r>
              <a:rPr sz="1000" spc="-15" dirty="0">
                <a:solidFill>
                  <a:srgbClr val="1D384B"/>
                </a:solidFill>
                <a:latin typeface="Arial"/>
                <a:cs typeface="Arial"/>
              </a:rPr>
              <a:t>i</a:t>
            </a:r>
            <a:r>
              <a:rPr sz="1000" spc="-5" dirty="0">
                <a:solidFill>
                  <a:srgbClr val="1D384B"/>
                </a:solidFill>
                <a:latin typeface="Arial"/>
                <a:cs typeface="Arial"/>
              </a:rPr>
              <a:t>r</a:t>
            </a:r>
            <a:r>
              <a:rPr sz="1000" spc="-10" dirty="0">
                <a:solidFill>
                  <a:srgbClr val="1D384B"/>
                </a:solidFill>
                <a:latin typeface="Arial"/>
                <a:cs typeface="Arial"/>
              </a:rPr>
              <a:t>e</a:t>
            </a:r>
            <a:r>
              <a:rPr sz="1000" spc="15" dirty="0">
                <a:solidFill>
                  <a:srgbClr val="1D384B"/>
                </a:solidFill>
                <a:latin typeface="Arial"/>
                <a:cs typeface="Arial"/>
              </a:rPr>
              <a:t>m</a:t>
            </a:r>
            <a:r>
              <a:rPr sz="1000" spc="-10" dirty="0">
                <a:solidFill>
                  <a:srgbClr val="1D384B"/>
                </a:solidFill>
                <a:latin typeface="Arial"/>
                <a:cs typeface="Arial"/>
              </a:rPr>
              <a:t>ent</a:t>
            </a:r>
            <a:r>
              <a:rPr sz="1000" spc="-5" dirty="0">
                <a:solidFill>
                  <a:srgbClr val="1D384B"/>
                </a:solidFill>
                <a:latin typeface="Arial"/>
                <a:cs typeface="Arial"/>
              </a:rPr>
              <a:t>s</a:t>
            </a:r>
            <a:endParaRPr sz="1000">
              <a:latin typeface="Arial"/>
              <a:cs typeface="Arial"/>
            </a:endParaRPr>
          </a:p>
          <a:p>
            <a:pPr marL="70485" marR="12065" indent="-58419">
              <a:lnSpc>
                <a:spcPts val="1150"/>
              </a:lnSpc>
              <a:spcBef>
                <a:spcPts val="175"/>
              </a:spcBef>
              <a:buChar char="•"/>
              <a:tabLst>
                <a:tab pos="71120" algn="l"/>
              </a:tabLst>
            </a:pPr>
            <a:r>
              <a:rPr sz="1000" spc="-5" dirty="0">
                <a:solidFill>
                  <a:srgbClr val="1D384B"/>
                </a:solidFill>
                <a:latin typeface="Arial"/>
                <a:cs typeface="Arial"/>
              </a:rPr>
              <a:t>Submit</a:t>
            </a:r>
            <a:r>
              <a:rPr sz="1000" spc="-55" dirty="0">
                <a:solidFill>
                  <a:srgbClr val="1D384B"/>
                </a:solidFill>
                <a:latin typeface="Arial"/>
                <a:cs typeface="Arial"/>
              </a:rPr>
              <a:t> </a:t>
            </a:r>
            <a:r>
              <a:rPr sz="1000" spc="-10" dirty="0">
                <a:solidFill>
                  <a:srgbClr val="1D384B"/>
                </a:solidFill>
                <a:latin typeface="Arial"/>
                <a:cs typeface="Arial"/>
              </a:rPr>
              <a:t>required  </a:t>
            </a:r>
            <a:r>
              <a:rPr sz="1000" spc="-5" dirty="0">
                <a:solidFill>
                  <a:srgbClr val="1D384B"/>
                </a:solidFill>
                <a:latin typeface="Arial"/>
                <a:cs typeface="Arial"/>
              </a:rPr>
              <a:t>reports</a:t>
            </a:r>
            <a:endParaRPr sz="1000">
              <a:latin typeface="Arial"/>
              <a:cs typeface="Arial"/>
            </a:endParaRPr>
          </a:p>
        </p:txBody>
      </p:sp>
      <p:sp>
        <p:nvSpPr>
          <p:cNvPr id="36" name="object 36"/>
          <p:cNvSpPr/>
          <p:nvPr/>
        </p:nvSpPr>
        <p:spPr>
          <a:xfrm>
            <a:off x="6075426" y="3713226"/>
            <a:ext cx="957580" cy="955675"/>
          </a:xfrm>
          <a:custGeom>
            <a:avLst/>
            <a:gdLst/>
            <a:ahLst/>
            <a:cxnLst/>
            <a:rect l="l" t="t" r="r" b="b"/>
            <a:pathLst>
              <a:path w="957579" h="955675">
                <a:moveTo>
                  <a:pt x="478536" y="0"/>
                </a:moveTo>
                <a:lnTo>
                  <a:pt x="429608" y="2466"/>
                </a:lnTo>
                <a:lnTo>
                  <a:pt x="382094" y="9706"/>
                </a:lnTo>
                <a:lnTo>
                  <a:pt x="336234" y="21479"/>
                </a:lnTo>
                <a:lnTo>
                  <a:pt x="292268" y="37545"/>
                </a:lnTo>
                <a:lnTo>
                  <a:pt x="250437" y="57664"/>
                </a:lnTo>
                <a:lnTo>
                  <a:pt x="210982" y="81596"/>
                </a:lnTo>
                <a:lnTo>
                  <a:pt x="174143" y="109100"/>
                </a:lnTo>
                <a:lnTo>
                  <a:pt x="140160" y="139936"/>
                </a:lnTo>
                <a:lnTo>
                  <a:pt x="109274" y="173865"/>
                </a:lnTo>
                <a:lnTo>
                  <a:pt x="81726" y="210645"/>
                </a:lnTo>
                <a:lnTo>
                  <a:pt x="57756" y="250038"/>
                </a:lnTo>
                <a:lnTo>
                  <a:pt x="37605" y="291802"/>
                </a:lnTo>
                <a:lnTo>
                  <a:pt x="21514" y="335698"/>
                </a:lnTo>
                <a:lnTo>
                  <a:pt x="9722" y="381485"/>
                </a:lnTo>
                <a:lnTo>
                  <a:pt x="2470" y="428924"/>
                </a:lnTo>
                <a:lnTo>
                  <a:pt x="0" y="477774"/>
                </a:lnTo>
                <a:lnTo>
                  <a:pt x="2470" y="526623"/>
                </a:lnTo>
                <a:lnTo>
                  <a:pt x="9722" y="574062"/>
                </a:lnTo>
                <a:lnTo>
                  <a:pt x="21514" y="619849"/>
                </a:lnTo>
                <a:lnTo>
                  <a:pt x="37605" y="663745"/>
                </a:lnTo>
                <a:lnTo>
                  <a:pt x="57756" y="705509"/>
                </a:lnTo>
                <a:lnTo>
                  <a:pt x="81726" y="744902"/>
                </a:lnTo>
                <a:lnTo>
                  <a:pt x="109274" y="781682"/>
                </a:lnTo>
                <a:lnTo>
                  <a:pt x="140160" y="815611"/>
                </a:lnTo>
                <a:lnTo>
                  <a:pt x="174143" y="846447"/>
                </a:lnTo>
                <a:lnTo>
                  <a:pt x="210982" y="873951"/>
                </a:lnTo>
                <a:lnTo>
                  <a:pt x="250437" y="897883"/>
                </a:lnTo>
                <a:lnTo>
                  <a:pt x="292268" y="918002"/>
                </a:lnTo>
                <a:lnTo>
                  <a:pt x="336234" y="934068"/>
                </a:lnTo>
                <a:lnTo>
                  <a:pt x="382094" y="945841"/>
                </a:lnTo>
                <a:lnTo>
                  <a:pt x="429608" y="953081"/>
                </a:lnTo>
                <a:lnTo>
                  <a:pt x="478536" y="955548"/>
                </a:lnTo>
                <a:lnTo>
                  <a:pt x="527463" y="953081"/>
                </a:lnTo>
                <a:lnTo>
                  <a:pt x="574977" y="945841"/>
                </a:lnTo>
                <a:lnTo>
                  <a:pt x="620837" y="934068"/>
                </a:lnTo>
                <a:lnTo>
                  <a:pt x="664803" y="918002"/>
                </a:lnTo>
                <a:lnTo>
                  <a:pt x="706634" y="897883"/>
                </a:lnTo>
                <a:lnTo>
                  <a:pt x="746089" y="873951"/>
                </a:lnTo>
                <a:lnTo>
                  <a:pt x="782928" y="846447"/>
                </a:lnTo>
                <a:lnTo>
                  <a:pt x="816911" y="815611"/>
                </a:lnTo>
                <a:lnTo>
                  <a:pt x="847797" y="781682"/>
                </a:lnTo>
                <a:lnTo>
                  <a:pt x="875345" y="744902"/>
                </a:lnTo>
                <a:lnTo>
                  <a:pt x="899315" y="705509"/>
                </a:lnTo>
                <a:lnTo>
                  <a:pt x="919466" y="663745"/>
                </a:lnTo>
                <a:lnTo>
                  <a:pt x="935557" y="619849"/>
                </a:lnTo>
                <a:lnTo>
                  <a:pt x="947349" y="574062"/>
                </a:lnTo>
                <a:lnTo>
                  <a:pt x="954601" y="526623"/>
                </a:lnTo>
                <a:lnTo>
                  <a:pt x="957072" y="477774"/>
                </a:lnTo>
                <a:lnTo>
                  <a:pt x="954601" y="428924"/>
                </a:lnTo>
                <a:lnTo>
                  <a:pt x="947349" y="381485"/>
                </a:lnTo>
                <a:lnTo>
                  <a:pt x="935557" y="335698"/>
                </a:lnTo>
                <a:lnTo>
                  <a:pt x="919466" y="291802"/>
                </a:lnTo>
                <a:lnTo>
                  <a:pt x="899315" y="250038"/>
                </a:lnTo>
                <a:lnTo>
                  <a:pt x="875345" y="210645"/>
                </a:lnTo>
                <a:lnTo>
                  <a:pt x="847797" y="173865"/>
                </a:lnTo>
                <a:lnTo>
                  <a:pt x="816911" y="139936"/>
                </a:lnTo>
                <a:lnTo>
                  <a:pt x="782928" y="109100"/>
                </a:lnTo>
                <a:lnTo>
                  <a:pt x="746089" y="81596"/>
                </a:lnTo>
                <a:lnTo>
                  <a:pt x="706634" y="57664"/>
                </a:lnTo>
                <a:lnTo>
                  <a:pt x="664803" y="37545"/>
                </a:lnTo>
                <a:lnTo>
                  <a:pt x="620837" y="21479"/>
                </a:lnTo>
                <a:lnTo>
                  <a:pt x="574977" y="9706"/>
                </a:lnTo>
                <a:lnTo>
                  <a:pt x="527463" y="2466"/>
                </a:lnTo>
                <a:lnTo>
                  <a:pt x="478536" y="0"/>
                </a:lnTo>
                <a:close/>
              </a:path>
            </a:pathLst>
          </a:custGeom>
          <a:solidFill>
            <a:srgbClr val="4F81BC"/>
          </a:solidFill>
        </p:spPr>
        <p:txBody>
          <a:bodyPr wrap="square" lIns="0" tIns="0" rIns="0" bIns="0" rtlCol="0"/>
          <a:lstStyle/>
          <a:p>
            <a:endParaRPr/>
          </a:p>
        </p:txBody>
      </p:sp>
      <p:sp>
        <p:nvSpPr>
          <p:cNvPr id="37" name="object 37"/>
          <p:cNvSpPr/>
          <p:nvPr/>
        </p:nvSpPr>
        <p:spPr>
          <a:xfrm>
            <a:off x="6075426" y="3713226"/>
            <a:ext cx="957580" cy="955675"/>
          </a:xfrm>
          <a:custGeom>
            <a:avLst/>
            <a:gdLst/>
            <a:ahLst/>
            <a:cxnLst/>
            <a:rect l="l" t="t" r="r" b="b"/>
            <a:pathLst>
              <a:path w="957579" h="955675">
                <a:moveTo>
                  <a:pt x="0" y="477774"/>
                </a:moveTo>
                <a:lnTo>
                  <a:pt x="2470" y="428924"/>
                </a:lnTo>
                <a:lnTo>
                  <a:pt x="9722" y="381485"/>
                </a:lnTo>
                <a:lnTo>
                  <a:pt x="21514" y="335698"/>
                </a:lnTo>
                <a:lnTo>
                  <a:pt x="37605" y="291802"/>
                </a:lnTo>
                <a:lnTo>
                  <a:pt x="57756" y="250038"/>
                </a:lnTo>
                <a:lnTo>
                  <a:pt x="81726" y="210645"/>
                </a:lnTo>
                <a:lnTo>
                  <a:pt x="109274" y="173865"/>
                </a:lnTo>
                <a:lnTo>
                  <a:pt x="140160" y="139936"/>
                </a:lnTo>
                <a:lnTo>
                  <a:pt x="174143" y="109100"/>
                </a:lnTo>
                <a:lnTo>
                  <a:pt x="210982" y="81596"/>
                </a:lnTo>
                <a:lnTo>
                  <a:pt x="250437" y="57664"/>
                </a:lnTo>
                <a:lnTo>
                  <a:pt x="292268" y="37545"/>
                </a:lnTo>
                <a:lnTo>
                  <a:pt x="336234" y="21479"/>
                </a:lnTo>
                <a:lnTo>
                  <a:pt x="382094" y="9706"/>
                </a:lnTo>
                <a:lnTo>
                  <a:pt x="429608" y="2466"/>
                </a:lnTo>
                <a:lnTo>
                  <a:pt x="478536" y="0"/>
                </a:lnTo>
                <a:lnTo>
                  <a:pt x="527463" y="2466"/>
                </a:lnTo>
                <a:lnTo>
                  <a:pt x="574977" y="9706"/>
                </a:lnTo>
                <a:lnTo>
                  <a:pt x="620837" y="21479"/>
                </a:lnTo>
                <a:lnTo>
                  <a:pt x="664803" y="37545"/>
                </a:lnTo>
                <a:lnTo>
                  <a:pt x="706634" y="57664"/>
                </a:lnTo>
                <a:lnTo>
                  <a:pt x="746089" y="81596"/>
                </a:lnTo>
                <a:lnTo>
                  <a:pt x="782928" y="109100"/>
                </a:lnTo>
                <a:lnTo>
                  <a:pt x="816911" y="139936"/>
                </a:lnTo>
                <a:lnTo>
                  <a:pt x="847797" y="173865"/>
                </a:lnTo>
                <a:lnTo>
                  <a:pt x="875345" y="210645"/>
                </a:lnTo>
                <a:lnTo>
                  <a:pt x="899315" y="250038"/>
                </a:lnTo>
                <a:lnTo>
                  <a:pt x="919466" y="291802"/>
                </a:lnTo>
                <a:lnTo>
                  <a:pt x="935557" y="335698"/>
                </a:lnTo>
                <a:lnTo>
                  <a:pt x="947349" y="381485"/>
                </a:lnTo>
                <a:lnTo>
                  <a:pt x="954601" y="428924"/>
                </a:lnTo>
                <a:lnTo>
                  <a:pt x="957072" y="477774"/>
                </a:lnTo>
                <a:lnTo>
                  <a:pt x="954601" y="526623"/>
                </a:lnTo>
                <a:lnTo>
                  <a:pt x="947349" y="574062"/>
                </a:lnTo>
                <a:lnTo>
                  <a:pt x="935557" y="619849"/>
                </a:lnTo>
                <a:lnTo>
                  <a:pt x="919466" y="663745"/>
                </a:lnTo>
                <a:lnTo>
                  <a:pt x="899315" y="705509"/>
                </a:lnTo>
                <a:lnTo>
                  <a:pt x="875345" y="744902"/>
                </a:lnTo>
                <a:lnTo>
                  <a:pt x="847797" y="781682"/>
                </a:lnTo>
                <a:lnTo>
                  <a:pt x="816911" y="815611"/>
                </a:lnTo>
                <a:lnTo>
                  <a:pt x="782928" y="846447"/>
                </a:lnTo>
                <a:lnTo>
                  <a:pt x="746089" y="873951"/>
                </a:lnTo>
                <a:lnTo>
                  <a:pt x="706634" y="897883"/>
                </a:lnTo>
                <a:lnTo>
                  <a:pt x="664803" y="918002"/>
                </a:lnTo>
                <a:lnTo>
                  <a:pt x="620837" y="934068"/>
                </a:lnTo>
                <a:lnTo>
                  <a:pt x="574977" y="945841"/>
                </a:lnTo>
                <a:lnTo>
                  <a:pt x="527463" y="953081"/>
                </a:lnTo>
                <a:lnTo>
                  <a:pt x="478536" y="955548"/>
                </a:lnTo>
                <a:lnTo>
                  <a:pt x="429608" y="953081"/>
                </a:lnTo>
                <a:lnTo>
                  <a:pt x="382094" y="945841"/>
                </a:lnTo>
                <a:lnTo>
                  <a:pt x="336234" y="934068"/>
                </a:lnTo>
                <a:lnTo>
                  <a:pt x="292268" y="918002"/>
                </a:lnTo>
                <a:lnTo>
                  <a:pt x="250437" y="897883"/>
                </a:lnTo>
                <a:lnTo>
                  <a:pt x="210982" y="873951"/>
                </a:lnTo>
                <a:lnTo>
                  <a:pt x="174143" y="846447"/>
                </a:lnTo>
                <a:lnTo>
                  <a:pt x="140160" y="815611"/>
                </a:lnTo>
                <a:lnTo>
                  <a:pt x="109274" y="781682"/>
                </a:lnTo>
                <a:lnTo>
                  <a:pt x="81726" y="744902"/>
                </a:lnTo>
                <a:lnTo>
                  <a:pt x="57756" y="705509"/>
                </a:lnTo>
                <a:lnTo>
                  <a:pt x="37605" y="663745"/>
                </a:lnTo>
                <a:lnTo>
                  <a:pt x="21514" y="619849"/>
                </a:lnTo>
                <a:lnTo>
                  <a:pt x="9722" y="574062"/>
                </a:lnTo>
                <a:lnTo>
                  <a:pt x="2470" y="526623"/>
                </a:lnTo>
                <a:lnTo>
                  <a:pt x="0" y="477774"/>
                </a:lnTo>
                <a:close/>
              </a:path>
            </a:pathLst>
          </a:custGeom>
          <a:ln w="25908">
            <a:solidFill>
              <a:srgbClr val="8063A1"/>
            </a:solidFill>
          </a:ln>
        </p:spPr>
        <p:txBody>
          <a:bodyPr wrap="square" lIns="0" tIns="0" rIns="0" bIns="0" rtlCol="0"/>
          <a:lstStyle/>
          <a:p>
            <a:endParaRPr/>
          </a:p>
        </p:txBody>
      </p:sp>
      <p:sp>
        <p:nvSpPr>
          <p:cNvPr id="38" name="object 38"/>
          <p:cNvSpPr txBox="1"/>
          <p:nvPr/>
        </p:nvSpPr>
        <p:spPr>
          <a:xfrm>
            <a:off x="6262049" y="3983827"/>
            <a:ext cx="581660" cy="375920"/>
          </a:xfrm>
          <a:prstGeom prst="rect">
            <a:avLst/>
          </a:prstGeom>
        </p:spPr>
        <p:txBody>
          <a:bodyPr vert="horz" wrap="square" lIns="0" tIns="30480" rIns="0" bIns="0" rtlCol="0">
            <a:spAutoFit/>
          </a:bodyPr>
          <a:lstStyle/>
          <a:p>
            <a:pPr marL="12700" marR="5080" indent="69850">
              <a:lnSpc>
                <a:spcPts val="1320"/>
              </a:lnSpc>
              <a:spcBef>
                <a:spcPts val="240"/>
              </a:spcBef>
            </a:pPr>
            <a:r>
              <a:rPr sz="1200" b="1" spc="-10" dirty="0">
                <a:solidFill>
                  <a:srgbClr val="FFFFFF"/>
                </a:solidFill>
                <a:latin typeface="Calibri"/>
                <a:cs typeface="Calibri"/>
              </a:rPr>
              <a:t>Award  </a:t>
            </a:r>
            <a:r>
              <a:rPr sz="1200" b="1" dirty="0">
                <a:solidFill>
                  <a:srgbClr val="FFFFFF"/>
                </a:solidFill>
                <a:latin typeface="Calibri"/>
                <a:cs typeface="Calibri"/>
              </a:rPr>
              <a:t>Clos</a:t>
            </a:r>
            <a:r>
              <a:rPr sz="1200" b="1" spc="-5" dirty="0">
                <a:solidFill>
                  <a:srgbClr val="FFFFFF"/>
                </a:solidFill>
                <a:latin typeface="Calibri"/>
                <a:cs typeface="Calibri"/>
              </a:rPr>
              <a:t>e</a:t>
            </a:r>
            <a:r>
              <a:rPr sz="1200" b="1" dirty="0">
                <a:solidFill>
                  <a:srgbClr val="FFFFFF"/>
                </a:solidFill>
                <a:latin typeface="Calibri"/>
                <a:cs typeface="Calibri"/>
              </a:rPr>
              <a:t>out</a:t>
            </a:r>
            <a:endParaRPr sz="1200">
              <a:latin typeface="Calibri"/>
              <a:cs typeface="Calibri"/>
            </a:endParaRPr>
          </a:p>
        </p:txBody>
      </p:sp>
      <p:sp>
        <p:nvSpPr>
          <p:cNvPr id="39" name="object 39"/>
          <p:cNvSpPr/>
          <p:nvPr/>
        </p:nvSpPr>
        <p:spPr>
          <a:xfrm>
            <a:off x="204215" y="1200911"/>
            <a:ext cx="2944367" cy="2122931"/>
          </a:xfrm>
          <a:prstGeom prst="rect">
            <a:avLst/>
          </a:prstGeom>
          <a:blipFill>
            <a:blip r:embed="rId3" cstate="print"/>
            <a:stretch>
              <a:fillRect/>
            </a:stretch>
          </a:blipFill>
        </p:spPr>
        <p:txBody>
          <a:bodyPr wrap="square" lIns="0" tIns="0" rIns="0" bIns="0" rtlCol="0"/>
          <a:lstStyle/>
          <a:p>
            <a:endParaRPr/>
          </a:p>
        </p:txBody>
      </p:sp>
      <p:sp>
        <p:nvSpPr>
          <p:cNvPr id="40" name="object 40"/>
          <p:cNvSpPr/>
          <p:nvPr/>
        </p:nvSpPr>
        <p:spPr>
          <a:xfrm>
            <a:off x="251459" y="1225296"/>
            <a:ext cx="2849880" cy="2028825"/>
          </a:xfrm>
          <a:custGeom>
            <a:avLst/>
            <a:gdLst/>
            <a:ahLst/>
            <a:cxnLst/>
            <a:rect l="l" t="t" r="r" b="b"/>
            <a:pathLst>
              <a:path w="2849880" h="2028825">
                <a:moveTo>
                  <a:pt x="0" y="0"/>
                </a:moveTo>
                <a:lnTo>
                  <a:pt x="2849880" y="0"/>
                </a:lnTo>
                <a:lnTo>
                  <a:pt x="2849880" y="2028444"/>
                </a:lnTo>
                <a:lnTo>
                  <a:pt x="0" y="2028444"/>
                </a:lnTo>
                <a:lnTo>
                  <a:pt x="0" y="0"/>
                </a:lnTo>
                <a:close/>
              </a:path>
            </a:pathLst>
          </a:custGeom>
          <a:ln w="9144">
            <a:solidFill>
              <a:srgbClr val="FF0000"/>
            </a:solidFill>
          </a:ln>
        </p:spPr>
        <p:txBody>
          <a:bodyPr wrap="square" lIns="0" tIns="0" rIns="0" bIns="0" rtlCol="0"/>
          <a:lstStyle/>
          <a:p>
            <a:endParaRPr/>
          </a:p>
        </p:txBody>
      </p:sp>
    </p:spTree>
    <p:extLst>
      <p:ext uri="{BB962C8B-B14F-4D97-AF65-F5344CB8AC3E}">
        <p14:creationId xmlns:p14="http://schemas.microsoft.com/office/powerpoint/2010/main" val="2259314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702435" y="862695"/>
            <a:ext cx="5739765" cy="574040"/>
          </a:xfrm>
          <a:prstGeom prst="rect">
            <a:avLst/>
          </a:prstGeom>
        </p:spPr>
        <p:txBody>
          <a:bodyPr vert="horz" wrap="square" lIns="0" tIns="12700" rIns="0" bIns="0" rtlCol="0">
            <a:spAutoFit/>
          </a:bodyPr>
          <a:lstStyle/>
          <a:p>
            <a:pPr marL="12700">
              <a:lnSpc>
                <a:spcPct val="100000"/>
              </a:lnSpc>
              <a:spcBef>
                <a:spcPts val="100"/>
              </a:spcBef>
            </a:pPr>
            <a:r>
              <a:rPr spc="-5" dirty="0"/>
              <a:t>Applicant Resource</a:t>
            </a:r>
            <a:r>
              <a:rPr spc="-50" dirty="0"/>
              <a:t> </a:t>
            </a:r>
            <a:r>
              <a:rPr spc="-5" dirty="0"/>
              <a:t>Guide</a:t>
            </a:r>
          </a:p>
        </p:txBody>
      </p:sp>
      <p:sp>
        <p:nvSpPr>
          <p:cNvPr id="3" name="object 3"/>
          <p:cNvSpPr txBox="1"/>
          <p:nvPr/>
        </p:nvSpPr>
        <p:spPr>
          <a:xfrm>
            <a:off x="535940" y="1692094"/>
            <a:ext cx="7345680" cy="574040"/>
          </a:xfrm>
          <a:prstGeom prst="rect">
            <a:avLst/>
          </a:prstGeom>
        </p:spPr>
        <p:txBody>
          <a:bodyPr vert="horz" wrap="square" lIns="0" tIns="12700" rIns="0" bIns="0" rtlCol="0">
            <a:spAutoFit/>
          </a:bodyPr>
          <a:lstStyle/>
          <a:p>
            <a:pPr marL="12700">
              <a:lnSpc>
                <a:spcPct val="100000"/>
              </a:lnSpc>
              <a:spcBef>
                <a:spcPts val="100"/>
              </a:spcBef>
            </a:pPr>
            <a:r>
              <a:rPr sz="1800" b="1" spc="-10" dirty="0">
                <a:solidFill>
                  <a:srgbClr val="1D384B"/>
                </a:solidFill>
                <a:latin typeface="Arial"/>
                <a:cs typeface="Arial"/>
              </a:rPr>
              <a:t>2019 </a:t>
            </a:r>
            <a:r>
              <a:rPr sz="1800" b="1" spc="-5" dirty="0">
                <a:solidFill>
                  <a:srgbClr val="1D384B"/>
                </a:solidFill>
                <a:latin typeface="Arial"/>
                <a:cs typeface="Arial"/>
              </a:rPr>
              <a:t>OJP Grant </a:t>
            </a:r>
            <a:r>
              <a:rPr sz="1800" b="1" spc="-10" dirty="0">
                <a:solidFill>
                  <a:srgbClr val="1D384B"/>
                </a:solidFill>
                <a:latin typeface="Arial"/>
                <a:cs typeface="Arial"/>
              </a:rPr>
              <a:t>Application </a:t>
            </a:r>
            <a:r>
              <a:rPr sz="1800" b="1" spc="-5" dirty="0">
                <a:solidFill>
                  <a:srgbClr val="1D384B"/>
                </a:solidFill>
                <a:latin typeface="Arial"/>
                <a:cs typeface="Arial"/>
              </a:rPr>
              <a:t>Resource</a:t>
            </a:r>
            <a:r>
              <a:rPr sz="1800" b="1" spc="-30" dirty="0">
                <a:solidFill>
                  <a:srgbClr val="1D384B"/>
                </a:solidFill>
                <a:latin typeface="Arial"/>
                <a:cs typeface="Arial"/>
              </a:rPr>
              <a:t> </a:t>
            </a:r>
            <a:r>
              <a:rPr sz="1800" b="1" dirty="0">
                <a:solidFill>
                  <a:srgbClr val="1D384B"/>
                </a:solidFill>
                <a:latin typeface="Arial"/>
                <a:cs typeface="Arial"/>
              </a:rPr>
              <a:t>Guide</a:t>
            </a:r>
            <a:endParaRPr sz="1800" dirty="0">
              <a:latin typeface="Arial"/>
              <a:cs typeface="Arial"/>
            </a:endParaRPr>
          </a:p>
          <a:p>
            <a:pPr marL="12700">
              <a:lnSpc>
                <a:spcPct val="100000"/>
              </a:lnSpc>
            </a:pPr>
            <a:r>
              <a:rPr sz="1800" u="heavy" spc="-5" dirty="0">
                <a:solidFill>
                  <a:srgbClr val="0000FF"/>
                </a:solidFill>
                <a:uFill>
                  <a:solidFill>
                    <a:srgbClr val="0000FF"/>
                  </a:solidFill>
                </a:uFill>
                <a:latin typeface="Arial"/>
                <a:cs typeface="Arial"/>
                <a:hlinkClick r:id="rId3"/>
              </a:rPr>
              <a:t>https://ojp.gov/funding/Apply/Resources/Grant-App-Resource-Guide.htm</a:t>
            </a:r>
            <a:endParaRPr sz="1800" dirty="0">
              <a:latin typeface="Arial"/>
              <a:cs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813206" y="840930"/>
            <a:ext cx="1517015" cy="513715"/>
          </a:xfrm>
          <a:prstGeom prst="rect">
            <a:avLst/>
          </a:prstGeom>
        </p:spPr>
        <p:txBody>
          <a:bodyPr vert="horz" wrap="square" lIns="0" tIns="13335" rIns="0" bIns="0" rtlCol="0">
            <a:spAutoFit/>
          </a:bodyPr>
          <a:lstStyle/>
          <a:p>
            <a:pPr marL="12700">
              <a:lnSpc>
                <a:spcPct val="100000"/>
              </a:lnSpc>
              <a:spcBef>
                <a:spcPts val="105"/>
              </a:spcBef>
            </a:pPr>
            <a:r>
              <a:rPr sz="3200" spc="-5" dirty="0"/>
              <a:t>Agenda</a:t>
            </a:r>
            <a:endParaRPr sz="3200"/>
          </a:p>
        </p:txBody>
      </p:sp>
      <p:sp>
        <p:nvSpPr>
          <p:cNvPr id="3" name="object 3"/>
          <p:cNvSpPr txBox="1">
            <a:spLocks noGrp="1"/>
          </p:cNvSpPr>
          <p:nvPr>
            <p:ph type="body" idx="1"/>
          </p:nvPr>
        </p:nvSpPr>
        <p:spPr>
          <a:prstGeom prst="rect">
            <a:avLst/>
          </a:prstGeom>
        </p:spPr>
        <p:txBody>
          <a:bodyPr vert="horz" wrap="square" lIns="0" tIns="114935" rIns="0" bIns="0" rtlCol="0">
            <a:spAutoFit/>
          </a:bodyPr>
          <a:lstStyle/>
          <a:p>
            <a:pPr marL="355600" indent="-343535">
              <a:lnSpc>
                <a:spcPct val="100000"/>
              </a:lnSpc>
              <a:spcBef>
                <a:spcPts val="905"/>
              </a:spcBef>
              <a:buChar char="•"/>
              <a:tabLst>
                <a:tab pos="354965" algn="l"/>
                <a:tab pos="356235" algn="l"/>
              </a:tabLst>
            </a:pPr>
            <a:r>
              <a:rPr spc="-5" dirty="0"/>
              <a:t>Overview of </a:t>
            </a:r>
            <a:r>
              <a:rPr spc="-5" dirty="0" smtClean="0"/>
              <a:t>OJP</a:t>
            </a:r>
            <a:endParaRPr lang="en-US" spc="-5" dirty="0" smtClean="0"/>
          </a:p>
          <a:p>
            <a:pPr marL="355600" indent="-343535">
              <a:lnSpc>
                <a:spcPct val="100000"/>
              </a:lnSpc>
              <a:spcBef>
                <a:spcPts val="905"/>
              </a:spcBef>
              <a:buChar char="•"/>
              <a:tabLst>
                <a:tab pos="354965" algn="l"/>
                <a:tab pos="356235" algn="l"/>
              </a:tabLst>
            </a:pPr>
            <a:r>
              <a:rPr spc="-5" dirty="0" smtClean="0"/>
              <a:t>Registering </a:t>
            </a:r>
            <a:r>
              <a:rPr dirty="0"/>
              <a:t>in </a:t>
            </a:r>
            <a:r>
              <a:rPr spc="-5" dirty="0">
                <a:hlinkClick r:id="rId3"/>
              </a:rPr>
              <a:t>Grants.gov </a:t>
            </a:r>
            <a:r>
              <a:rPr spc="-10" dirty="0"/>
              <a:t>and</a:t>
            </a:r>
            <a:r>
              <a:rPr spc="10" dirty="0"/>
              <a:t> </a:t>
            </a:r>
            <a:r>
              <a:rPr spc="-10" dirty="0"/>
              <a:t>GMS</a:t>
            </a:r>
          </a:p>
          <a:p>
            <a:pPr marL="355600" indent="-343535">
              <a:lnSpc>
                <a:spcPct val="100000"/>
              </a:lnSpc>
              <a:spcBef>
                <a:spcPts val="800"/>
              </a:spcBef>
              <a:buChar char="•"/>
              <a:tabLst>
                <a:tab pos="354965" algn="l"/>
                <a:tab pos="356235" algn="l"/>
              </a:tabLst>
            </a:pPr>
            <a:r>
              <a:rPr spc="-5" dirty="0"/>
              <a:t>Using Workspace </a:t>
            </a:r>
            <a:r>
              <a:rPr dirty="0"/>
              <a:t>in</a:t>
            </a:r>
            <a:r>
              <a:rPr spc="-40" dirty="0"/>
              <a:t> </a:t>
            </a:r>
            <a:r>
              <a:rPr spc="-5" dirty="0">
                <a:hlinkClick r:id="rId3"/>
              </a:rPr>
              <a:t>Grants.gov</a:t>
            </a:r>
          </a:p>
          <a:p>
            <a:pPr marL="355600" indent="-343535">
              <a:lnSpc>
                <a:spcPct val="100000"/>
              </a:lnSpc>
              <a:spcBef>
                <a:spcPts val="820"/>
              </a:spcBef>
              <a:buChar char="•"/>
              <a:tabLst>
                <a:tab pos="354965" algn="l"/>
                <a:tab pos="356235" algn="l"/>
              </a:tabLst>
            </a:pPr>
            <a:r>
              <a:rPr spc="-5" dirty="0"/>
              <a:t>Understanding the funding</a:t>
            </a:r>
            <a:r>
              <a:rPr dirty="0"/>
              <a:t> </a:t>
            </a:r>
            <a:r>
              <a:rPr spc="-5" dirty="0"/>
              <a:t>process</a:t>
            </a:r>
          </a:p>
          <a:p>
            <a:pPr marL="355600" indent="-343535">
              <a:lnSpc>
                <a:spcPct val="100000"/>
              </a:lnSpc>
              <a:spcBef>
                <a:spcPts val="800"/>
              </a:spcBef>
              <a:buChar char="•"/>
              <a:tabLst>
                <a:tab pos="354965" algn="l"/>
                <a:tab pos="356235" algn="l"/>
              </a:tabLst>
            </a:pPr>
            <a:r>
              <a:rPr spc="-10" dirty="0"/>
              <a:t>How </a:t>
            </a:r>
            <a:r>
              <a:rPr spc="-5" dirty="0"/>
              <a:t>to </a:t>
            </a:r>
            <a:r>
              <a:rPr spc="-10" dirty="0"/>
              <a:t>read </a:t>
            </a:r>
            <a:r>
              <a:rPr spc="-5" dirty="0"/>
              <a:t>a </a:t>
            </a:r>
            <a:r>
              <a:rPr spc="-5" dirty="0" smtClean="0"/>
              <a:t>solicitation</a:t>
            </a:r>
            <a:endParaRPr spc="-5" dirty="0"/>
          </a:p>
          <a:p>
            <a:pPr marL="355600" indent="-343535">
              <a:lnSpc>
                <a:spcPct val="100000"/>
              </a:lnSpc>
              <a:spcBef>
                <a:spcPts val="805"/>
              </a:spcBef>
              <a:buChar char="•"/>
              <a:tabLst>
                <a:tab pos="354965" algn="l"/>
                <a:tab pos="356235" algn="l"/>
              </a:tabLst>
            </a:pPr>
            <a:r>
              <a:rPr spc="-5" dirty="0"/>
              <a:t>Key steps to completing </a:t>
            </a:r>
            <a:r>
              <a:rPr spc="-10" dirty="0"/>
              <a:t>your</a:t>
            </a:r>
            <a:r>
              <a:rPr spc="25" dirty="0"/>
              <a:t> </a:t>
            </a:r>
            <a:r>
              <a:rPr spc="-5" dirty="0"/>
              <a:t>application</a:t>
            </a:r>
          </a:p>
          <a:p>
            <a:pPr marL="355600" indent="-343535">
              <a:lnSpc>
                <a:spcPct val="100000"/>
              </a:lnSpc>
              <a:spcBef>
                <a:spcPts val="815"/>
              </a:spcBef>
              <a:buChar char="•"/>
              <a:tabLst>
                <a:tab pos="354965" algn="l"/>
                <a:tab pos="356235" algn="l"/>
              </a:tabLst>
            </a:pPr>
            <a:r>
              <a:rPr spc="-10" dirty="0"/>
              <a:t>The peer </a:t>
            </a:r>
            <a:r>
              <a:rPr spc="-5" dirty="0"/>
              <a:t>review</a:t>
            </a:r>
            <a:r>
              <a:rPr spc="25" dirty="0"/>
              <a:t> </a:t>
            </a:r>
            <a:r>
              <a:rPr spc="-5" dirty="0"/>
              <a:t>process</a:t>
            </a:r>
          </a:p>
          <a:p>
            <a:pPr marL="355600" indent="-343535">
              <a:lnSpc>
                <a:spcPct val="100000"/>
              </a:lnSpc>
              <a:spcBef>
                <a:spcPts val="805"/>
              </a:spcBef>
              <a:buChar char="•"/>
              <a:tabLst>
                <a:tab pos="354965" algn="l"/>
                <a:tab pos="356235" algn="l"/>
              </a:tabLst>
            </a:pPr>
            <a:r>
              <a:rPr spc="-5" dirty="0"/>
              <a:t>Question </a:t>
            </a:r>
            <a:r>
              <a:rPr spc="-10" dirty="0"/>
              <a:t>and answer</a:t>
            </a:r>
            <a:r>
              <a:rPr spc="35" dirty="0"/>
              <a:t> </a:t>
            </a:r>
            <a:r>
              <a:rPr dirty="0"/>
              <a:t>session</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010030" y="687001"/>
            <a:ext cx="5231130" cy="574040"/>
          </a:xfrm>
          <a:prstGeom prst="rect">
            <a:avLst/>
          </a:prstGeom>
        </p:spPr>
        <p:txBody>
          <a:bodyPr vert="horz" wrap="square" lIns="0" tIns="12700" rIns="0" bIns="0" rtlCol="0">
            <a:spAutoFit/>
          </a:bodyPr>
          <a:lstStyle/>
          <a:p>
            <a:pPr marL="12700">
              <a:lnSpc>
                <a:spcPct val="100000"/>
              </a:lnSpc>
              <a:spcBef>
                <a:spcPts val="100"/>
              </a:spcBef>
            </a:pPr>
            <a:r>
              <a:rPr spc="-5" dirty="0"/>
              <a:t>Reading the</a:t>
            </a:r>
            <a:r>
              <a:rPr spc="-50" dirty="0"/>
              <a:t> </a:t>
            </a:r>
            <a:r>
              <a:rPr spc="-5" dirty="0"/>
              <a:t>Solicitation</a:t>
            </a:r>
          </a:p>
        </p:txBody>
      </p:sp>
      <p:sp>
        <p:nvSpPr>
          <p:cNvPr id="3" name="object 3"/>
          <p:cNvSpPr txBox="1"/>
          <p:nvPr/>
        </p:nvSpPr>
        <p:spPr>
          <a:xfrm>
            <a:off x="592277" y="1507182"/>
            <a:ext cx="3983990" cy="3044825"/>
          </a:xfrm>
          <a:prstGeom prst="rect">
            <a:avLst/>
          </a:prstGeom>
        </p:spPr>
        <p:txBody>
          <a:bodyPr vert="horz" wrap="square" lIns="0" tIns="12700" rIns="0" bIns="0" rtlCol="0">
            <a:spAutoFit/>
          </a:bodyPr>
          <a:lstStyle/>
          <a:p>
            <a:pPr marL="12700" marR="5080">
              <a:lnSpc>
                <a:spcPct val="110000"/>
              </a:lnSpc>
              <a:spcBef>
                <a:spcPts val="100"/>
              </a:spcBef>
            </a:pPr>
            <a:r>
              <a:rPr sz="1500" b="1" dirty="0">
                <a:solidFill>
                  <a:srgbClr val="1D384B"/>
                </a:solidFill>
                <a:latin typeface="Arial"/>
                <a:cs typeface="Arial"/>
              </a:rPr>
              <a:t>Step 1: </a:t>
            </a:r>
            <a:r>
              <a:rPr sz="1500" dirty="0">
                <a:solidFill>
                  <a:srgbClr val="1D384B"/>
                </a:solidFill>
                <a:latin typeface="Arial"/>
                <a:cs typeface="Arial"/>
              </a:rPr>
              <a:t>Ensure that </a:t>
            </a:r>
            <a:r>
              <a:rPr sz="1500" spc="-5" dirty="0">
                <a:solidFill>
                  <a:srgbClr val="1D384B"/>
                </a:solidFill>
                <a:latin typeface="Arial"/>
                <a:cs typeface="Arial"/>
              </a:rPr>
              <a:t>your </a:t>
            </a:r>
            <a:r>
              <a:rPr sz="1500" dirty="0">
                <a:solidFill>
                  <a:srgbClr val="1D384B"/>
                </a:solidFill>
                <a:latin typeface="Arial"/>
                <a:cs typeface="Arial"/>
              </a:rPr>
              <a:t>agency is eligible to  apply or that </a:t>
            </a:r>
            <a:r>
              <a:rPr sz="1500" spc="-5" dirty="0">
                <a:solidFill>
                  <a:srgbClr val="1D384B"/>
                </a:solidFill>
                <a:latin typeface="Arial"/>
                <a:cs typeface="Arial"/>
              </a:rPr>
              <a:t>you have </a:t>
            </a:r>
            <a:r>
              <a:rPr sz="1500" dirty="0">
                <a:solidFill>
                  <a:srgbClr val="1D384B"/>
                </a:solidFill>
                <a:latin typeface="Arial"/>
                <a:cs typeface="Arial"/>
              </a:rPr>
              <a:t>a partner agency </a:t>
            </a:r>
            <a:r>
              <a:rPr sz="1500" spc="-5" dirty="0">
                <a:solidFill>
                  <a:srgbClr val="1D384B"/>
                </a:solidFill>
                <a:latin typeface="Arial"/>
                <a:cs typeface="Arial"/>
              </a:rPr>
              <a:t>you  </a:t>
            </a:r>
            <a:r>
              <a:rPr sz="1500" dirty="0">
                <a:solidFill>
                  <a:srgbClr val="1D384B"/>
                </a:solidFill>
                <a:latin typeface="Arial"/>
                <a:cs typeface="Arial"/>
              </a:rPr>
              <a:t>can apply </a:t>
            </a:r>
            <a:r>
              <a:rPr sz="1500" spc="-5" dirty="0">
                <a:solidFill>
                  <a:srgbClr val="1D384B"/>
                </a:solidFill>
                <a:latin typeface="Arial"/>
                <a:cs typeface="Arial"/>
              </a:rPr>
              <a:t>with </a:t>
            </a:r>
            <a:r>
              <a:rPr sz="1500" dirty="0">
                <a:solidFill>
                  <a:srgbClr val="1D384B"/>
                </a:solidFill>
                <a:latin typeface="Arial"/>
                <a:cs typeface="Arial"/>
              </a:rPr>
              <a:t>that is eligible. Eligibility is</a:t>
            </a:r>
            <a:r>
              <a:rPr sz="1500" spc="-95" dirty="0">
                <a:solidFill>
                  <a:srgbClr val="1D384B"/>
                </a:solidFill>
                <a:latin typeface="Arial"/>
                <a:cs typeface="Arial"/>
              </a:rPr>
              <a:t> </a:t>
            </a:r>
            <a:r>
              <a:rPr sz="1500" dirty="0">
                <a:solidFill>
                  <a:srgbClr val="1D384B"/>
                </a:solidFill>
                <a:latin typeface="Arial"/>
                <a:cs typeface="Arial"/>
              </a:rPr>
              <a:t>listed  on the first page of </a:t>
            </a:r>
            <a:r>
              <a:rPr sz="1500" dirty="0">
                <a:solidFill>
                  <a:srgbClr val="10243E"/>
                </a:solidFill>
                <a:latin typeface="Arial"/>
                <a:cs typeface="Arial"/>
              </a:rPr>
              <a:t>a</a:t>
            </a:r>
            <a:r>
              <a:rPr sz="1500" spc="-85" dirty="0">
                <a:solidFill>
                  <a:srgbClr val="10243E"/>
                </a:solidFill>
                <a:latin typeface="Arial"/>
                <a:cs typeface="Arial"/>
              </a:rPr>
              <a:t> </a:t>
            </a:r>
            <a:r>
              <a:rPr sz="1500" dirty="0">
                <a:solidFill>
                  <a:srgbClr val="1D384B"/>
                </a:solidFill>
                <a:latin typeface="Arial"/>
                <a:cs typeface="Arial"/>
              </a:rPr>
              <a:t>solicitation.</a:t>
            </a:r>
            <a:endParaRPr sz="1500">
              <a:latin typeface="Arial"/>
              <a:cs typeface="Arial"/>
            </a:endParaRPr>
          </a:p>
          <a:p>
            <a:pPr>
              <a:lnSpc>
                <a:spcPct val="100000"/>
              </a:lnSpc>
              <a:spcBef>
                <a:spcPts val="35"/>
              </a:spcBef>
            </a:pPr>
            <a:endParaRPr sz="1700">
              <a:latin typeface="Arial"/>
              <a:cs typeface="Arial"/>
            </a:endParaRPr>
          </a:p>
          <a:p>
            <a:pPr marL="12700" marR="83185">
              <a:lnSpc>
                <a:spcPct val="110000"/>
              </a:lnSpc>
            </a:pPr>
            <a:r>
              <a:rPr sz="1500" b="1" dirty="0">
                <a:solidFill>
                  <a:srgbClr val="1D384B"/>
                </a:solidFill>
                <a:latin typeface="Arial"/>
                <a:cs typeface="Arial"/>
              </a:rPr>
              <a:t>Step 2: </a:t>
            </a:r>
            <a:r>
              <a:rPr sz="1500" dirty="0">
                <a:solidFill>
                  <a:srgbClr val="1D384B"/>
                </a:solidFill>
                <a:latin typeface="Arial"/>
                <a:cs typeface="Arial"/>
              </a:rPr>
              <a:t>Ensure that </a:t>
            </a:r>
            <a:r>
              <a:rPr sz="1500" spc="-5" dirty="0">
                <a:solidFill>
                  <a:srgbClr val="1D384B"/>
                </a:solidFill>
                <a:latin typeface="Arial"/>
                <a:cs typeface="Arial"/>
              </a:rPr>
              <a:t>you have </a:t>
            </a:r>
            <a:r>
              <a:rPr sz="1500" dirty="0">
                <a:solidFill>
                  <a:srgbClr val="1D384B"/>
                </a:solidFill>
                <a:latin typeface="Arial"/>
                <a:cs typeface="Arial"/>
              </a:rPr>
              <a:t>enough </a:t>
            </a:r>
            <a:r>
              <a:rPr sz="1500" spc="-5" dirty="0">
                <a:solidFill>
                  <a:srgbClr val="1D384B"/>
                </a:solidFill>
                <a:latin typeface="Arial"/>
                <a:cs typeface="Arial"/>
              </a:rPr>
              <a:t>time </a:t>
            </a:r>
            <a:r>
              <a:rPr sz="1500" dirty="0">
                <a:solidFill>
                  <a:srgbClr val="10243E"/>
                </a:solidFill>
                <a:latin typeface="Arial"/>
                <a:cs typeface="Arial"/>
              </a:rPr>
              <a:t>to  develop </a:t>
            </a:r>
            <a:r>
              <a:rPr sz="1500" spc="-5" dirty="0">
                <a:solidFill>
                  <a:srgbClr val="10243E"/>
                </a:solidFill>
                <a:latin typeface="Arial"/>
                <a:cs typeface="Arial"/>
              </a:rPr>
              <a:t>your </a:t>
            </a:r>
            <a:r>
              <a:rPr sz="1500" dirty="0">
                <a:solidFill>
                  <a:srgbClr val="10243E"/>
                </a:solidFill>
                <a:latin typeface="Arial"/>
                <a:cs typeface="Arial"/>
              </a:rPr>
              <a:t>application. </a:t>
            </a:r>
            <a:r>
              <a:rPr sz="1500" dirty="0">
                <a:solidFill>
                  <a:srgbClr val="1D384B"/>
                </a:solidFill>
                <a:latin typeface="Arial"/>
                <a:cs typeface="Arial"/>
              </a:rPr>
              <a:t>The due date is</a:t>
            </a:r>
            <a:r>
              <a:rPr sz="1500" spc="-110" dirty="0">
                <a:solidFill>
                  <a:srgbClr val="1D384B"/>
                </a:solidFill>
                <a:latin typeface="Arial"/>
                <a:cs typeface="Arial"/>
              </a:rPr>
              <a:t> </a:t>
            </a:r>
            <a:r>
              <a:rPr sz="1500" dirty="0">
                <a:solidFill>
                  <a:srgbClr val="1D384B"/>
                </a:solidFill>
                <a:latin typeface="Arial"/>
                <a:cs typeface="Arial"/>
              </a:rPr>
              <a:t>also  listed on the first page. </a:t>
            </a:r>
            <a:r>
              <a:rPr sz="1500" spc="-45" dirty="0">
                <a:solidFill>
                  <a:srgbClr val="1D384B"/>
                </a:solidFill>
                <a:latin typeface="Arial"/>
                <a:cs typeface="Arial"/>
              </a:rPr>
              <a:t>Take </a:t>
            </a:r>
            <a:r>
              <a:rPr sz="1500" dirty="0">
                <a:solidFill>
                  <a:srgbClr val="1D384B"/>
                </a:solidFill>
                <a:latin typeface="Arial"/>
                <a:cs typeface="Arial"/>
              </a:rPr>
              <a:t>into account the  </a:t>
            </a:r>
            <a:r>
              <a:rPr sz="1500" spc="-5" dirty="0">
                <a:solidFill>
                  <a:srgbClr val="1D384B"/>
                </a:solidFill>
                <a:latin typeface="Arial"/>
                <a:cs typeface="Arial"/>
              </a:rPr>
              <a:t>time </a:t>
            </a:r>
            <a:r>
              <a:rPr sz="1500" dirty="0">
                <a:solidFill>
                  <a:srgbClr val="1D384B"/>
                </a:solidFill>
                <a:latin typeface="Arial"/>
                <a:cs typeface="Arial"/>
              </a:rPr>
              <a:t>required to register to </a:t>
            </a:r>
            <a:r>
              <a:rPr sz="1500" spc="-20" dirty="0">
                <a:solidFill>
                  <a:srgbClr val="1D384B"/>
                </a:solidFill>
                <a:latin typeface="Arial"/>
                <a:cs typeface="Arial"/>
              </a:rPr>
              <a:t>apply, </a:t>
            </a:r>
            <a:r>
              <a:rPr sz="1500" dirty="0">
                <a:solidFill>
                  <a:srgbClr val="1D384B"/>
                </a:solidFill>
                <a:latin typeface="Arial"/>
                <a:cs typeface="Arial"/>
              </a:rPr>
              <a:t>prepare the  application, gather the required attachments,  and complete any local, state, or tribal </a:t>
            </a:r>
            <a:r>
              <a:rPr sz="1500" spc="-5" dirty="0">
                <a:solidFill>
                  <a:srgbClr val="1D384B"/>
                </a:solidFill>
                <a:latin typeface="Arial"/>
                <a:cs typeface="Arial"/>
              </a:rPr>
              <a:t>review  </a:t>
            </a:r>
            <a:r>
              <a:rPr sz="1500" dirty="0">
                <a:solidFill>
                  <a:srgbClr val="1D384B"/>
                </a:solidFill>
                <a:latin typeface="Arial"/>
                <a:cs typeface="Arial"/>
              </a:rPr>
              <a:t>processes.</a:t>
            </a:r>
            <a:endParaRPr sz="1500">
              <a:latin typeface="Arial"/>
              <a:cs typeface="Arial"/>
            </a:endParaRPr>
          </a:p>
        </p:txBody>
      </p:sp>
      <p:sp>
        <p:nvSpPr>
          <p:cNvPr id="4" name="object 4"/>
          <p:cNvSpPr/>
          <p:nvPr/>
        </p:nvSpPr>
        <p:spPr>
          <a:xfrm>
            <a:off x="5174840" y="1593915"/>
            <a:ext cx="3417705" cy="3298155"/>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010030" y="726761"/>
            <a:ext cx="5231130" cy="574040"/>
          </a:xfrm>
          <a:prstGeom prst="rect">
            <a:avLst/>
          </a:prstGeom>
        </p:spPr>
        <p:txBody>
          <a:bodyPr vert="horz" wrap="square" lIns="0" tIns="12700" rIns="0" bIns="0" rtlCol="0">
            <a:spAutoFit/>
          </a:bodyPr>
          <a:lstStyle/>
          <a:p>
            <a:pPr marL="12700">
              <a:lnSpc>
                <a:spcPct val="100000"/>
              </a:lnSpc>
              <a:spcBef>
                <a:spcPts val="100"/>
              </a:spcBef>
            </a:pPr>
            <a:r>
              <a:rPr spc="-5" dirty="0"/>
              <a:t>Reading the</a:t>
            </a:r>
            <a:r>
              <a:rPr spc="-50" dirty="0"/>
              <a:t> </a:t>
            </a:r>
            <a:r>
              <a:rPr spc="-5" dirty="0"/>
              <a:t>Solicitation</a:t>
            </a:r>
          </a:p>
        </p:txBody>
      </p:sp>
      <p:sp>
        <p:nvSpPr>
          <p:cNvPr id="3" name="object 3"/>
          <p:cNvSpPr txBox="1"/>
          <p:nvPr/>
        </p:nvSpPr>
        <p:spPr>
          <a:xfrm>
            <a:off x="683284" y="1607971"/>
            <a:ext cx="3611879" cy="1536065"/>
          </a:xfrm>
          <a:prstGeom prst="rect">
            <a:avLst/>
          </a:prstGeom>
        </p:spPr>
        <p:txBody>
          <a:bodyPr vert="horz" wrap="square" lIns="0" tIns="12700" rIns="0" bIns="0" rtlCol="0">
            <a:spAutoFit/>
          </a:bodyPr>
          <a:lstStyle/>
          <a:p>
            <a:pPr marL="12700" marR="5080" algn="just">
              <a:lnSpc>
                <a:spcPct val="110000"/>
              </a:lnSpc>
              <a:spcBef>
                <a:spcPts val="100"/>
              </a:spcBef>
            </a:pPr>
            <a:r>
              <a:rPr sz="1500" b="1" dirty="0">
                <a:solidFill>
                  <a:srgbClr val="1D384B"/>
                </a:solidFill>
                <a:latin typeface="Arial"/>
                <a:cs typeface="Arial"/>
              </a:rPr>
              <a:t>Step 3: </a:t>
            </a:r>
            <a:r>
              <a:rPr sz="1500" dirty="0">
                <a:solidFill>
                  <a:srgbClr val="1D384B"/>
                </a:solidFill>
                <a:latin typeface="Arial"/>
                <a:cs typeface="Arial"/>
              </a:rPr>
              <a:t>Read the program-specific</a:t>
            </a:r>
            <a:r>
              <a:rPr sz="1500" spc="-100" dirty="0">
                <a:solidFill>
                  <a:srgbClr val="1D384B"/>
                </a:solidFill>
                <a:latin typeface="Arial"/>
                <a:cs typeface="Arial"/>
              </a:rPr>
              <a:t> </a:t>
            </a:r>
            <a:r>
              <a:rPr sz="1500" dirty="0">
                <a:solidFill>
                  <a:srgbClr val="1D384B"/>
                </a:solidFill>
                <a:latin typeface="Arial"/>
                <a:cs typeface="Arial"/>
              </a:rPr>
              <a:t>section  to understand how funds can be used </a:t>
            </a:r>
            <a:r>
              <a:rPr sz="1500" spc="5" dirty="0">
                <a:solidFill>
                  <a:srgbClr val="1D384B"/>
                </a:solidFill>
                <a:latin typeface="Arial"/>
                <a:cs typeface="Arial"/>
              </a:rPr>
              <a:t>and  </a:t>
            </a:r>
            <a:r>
              <a:rPr sz="1500" dirty="0">
                <a:solidFill>
                  <a:srgbClr val="1D384B"/>
                </a:solidFill>
                <a:latin typeface="Arial"/>
                <a:cs typeface="Arial"/>
              </a:rPr>
              <a:t>the intent of the funding</a:t>
            </a:r>
            <a:r>
              <a:rPr sz="1500" spc="-100" dirty="0">
                <a:solidFill>
                  <a:srgbClr val="1D384B"/>
                </a:solidFill>
                <a:latin typeface="Arial"/>
                <a:cs typeface="Arial"/>
              </a:rPr>
              <a:t> </a:t>
            </a:r>
            <a:r>
              <a:rPr sz="1500" spc="-15" dirty="0">
                <a:solidFill>
                  <a:srgbClr val="1D384B"/>
                </a:solidFill>
                <a:latin typeface="Arial"/>
                <a:cs typeface="Arial"/>
              </a:rPr>
              <a:t>agency.</a:t>
            </a:r>
            <a:endParaRPr sz="1500">
              <a:latin typeface="Arial"/>
              <a:cs typeface="Arial"/>
            </a:endParaRPr>
          </a:p>
          <a:p>
            <a:pPr>
              <a:lnSpc>
                <a:spcPct val="100000"/>
              </a:lnSpc>
              <a:spcBef>
                <a:spcPts val="35"/>
              </a:spcBef>
            </a:pPr>
            <a:endParaRPr sz="1700">
              <a:latin typeface="Arial"/>
              <a:cs typeface="Arial"/>
            </a:endParaRPr>
          </a:p>
          <a:p>
            <a:pPr marL="12700" marR="62230" algn="just">
              <a:lnSpc>
                <a:spcPct val="110000"/>
              </a:lnSpc>
            </a:pPr>
            <a:r>
              <a:rPr sz="1500" b="1" dirty="0">
                <a:solidFill>
                  <a:srgbClr val="1D384B"/>
                </a:solidFill>
                <a:latin typeface="Arial"/>
                <a:cs typeface="Arial"/>
              </a:rPr>
              <a:t>Step 4: </a:t>
            </a:r>
            <a:r>
              <a:rPr sz="1500" dirty="0">
                <a:solidFill>
                  <a:srgbClr val="1D384B"/>
                </a:solidFill>
                <a:latin typeface="Arial"/>
                <a:cs typeface="Arial"/>
              </a:rPr>
              <a:t>Read the rest of the application</a:t>
            </a:r>
            <a:r>
              <a:rPr sz="1500" spc="-150" dirty="0">
                <a:solidFill>
                  <a:srgbClr val="1D384B"/>
                </a:solidFill>
                <a:latin typeface="Arial"/>
                <a:cs typeface="Arial"/>
              </a:rPr>
              <a:t> </a:t>
            </a:r>
            <a:r>
              <a:rPr sz="1500" dirty="0">
                <a:solidFill>
                  <a:srgbClr val="1D384B"/>
                </a:solidFill>
                <a:latin typeface="Arial"/>
                <a:cs typeface="Arial"/>
              </a:rPr>
              <a:t>in  its</a:t>
            </a:r>
            <a:r>
              <a:rPr sz="1500" spc="-20" dirty="0">
                <a:solidFill>
                  <a:srgbClr val="1D384B"/>
                </a:solidFill>
                <a:latin typeface="Arial"/>
                <a:cs typeface="Arial"/>
              </a:rPr>
              <a:t> </a:t>
            </a:r>
            <a:r>
              <a:rPr sz="1500" spc="-15" dirty="0">
                <a:solidFill>
                  <a:srgbClr val="1D384B"/>
                </a:solidFill>
                <a:latin typeface="Arial"/>
                <a:cs typeface="Arial"/>
              </a:rPr>
              <a:t>entirety.</a:t>
            </a:r>
            <a:endParaRPr sz="1500">
              <a:latin typeface="Arial"/>
              <a:cs typeface="Arial"/>
            </a:endParaRPr>
          </a:p>
        </p:txBody>
      </p:sp>
      <p:sp>
        <p:nvSpPr>
          <p:cNvPr id="4" name="object 4"/>
          <p:cNvSpPr/>
          <p:nvPr/>
        </p:nvSpPr>
        <p:spPr>
          <a:xfrm>
            <a:off x="4271772" y="1598675"/>
            <a:ext cx="4710683" cy="3116579"/>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010030" y="710858"/>
            <a:ext cx="5231130" cy="574040"/>
          </a:xfrm>
          <a:prstGeom prst="rect">
            <a:avLst/>
          </a:prstGeom>
        </p:spPr>
        <p:txBody>
          <a:bodyPr vert="horz" wrap="square" lIns="0" tIns="12700" rIns="0" bIns="0" rtlCol="0">
            <a:spAutoFit/>
          </a:bodyPr>
          <a:lstStyle/>
          <a:p>
            <a:pPr marL="12700">
              <a:lnSpc>
                <a:spcPct val="100000"/>
              </a:lnSpc>
              <a:spcBef>
                <a:spcPts val="100"/>
              </a:spcBef>
            </a:pPr>
            <a:r>
              <a:rPr spc="-5" dirty="0"/>
              <a:t>Reading the</a:t>
            </a:r>
            <a:r>
              <a:rPr spc="-50" dirty="0"/>
              <a:t> </a:t>
            </a:r>
            <a:r>
              <a:rPr spc="-5" dirty="0"/>
              <a:t>Solicitation</a:t>
            </a:r>
          </a:p>
        </p:txBody>
      </p:sp>
      <p:sp>
        <p:nvSpPr>
          <p:cNvPr id="3" name="object 3"/>
          <p:cNvSpPr txBox="1"/>
          <p:nvPr/>
        </p:nvSpPr>
        <p:spPr>
          <a:xfrm>
            <a:off x="683285" y="1647719"/>
            <a:ext cx="3430270" cy="2290445"/>
          </a:xfrm>
          <a:prstGeom prst="rect">
            <a:avLst/>
          </a:prstGeom>
        </p:spPr>
        <p:txBody>
          <a:bodyPr vert="horz" wrap="square" lIns="0" tIns="12700" rIns="0" bIns="0" rtlCol="0">
            <a:spAutoFit/>
          </a:bodyPr>
          <a:lstStyle/>
          <a:p>
            <a:pPr marL="12700" marR="139065">
              <a:lnSpc>
                <a:spcPct val="110000"/>
              </a:lnSpc>
              <a:spcBef>
                <a:spcPts val="100"/>
              </a:spcBef>
            </a:pPr>
            <a:r>
              <a:rPr sz="1500" b="1" dirty="0">
                <a:solidFill>
                  <a:srgbClr val="1D384B"/>
                </a:solidFill>
                <a:latin typeface="Arial"/>
                <a:cs typeface="Arial"/>
              </a:rPr>
              <a:t>Step 5: </a:t>
            </a:r>
            <a:r>
              <a:rPr sz="1500" dirty="0">
                <a:solidFill>
                  <a:srgbClr val="1D384B"/>
                </a:solidFill>
                <a:latin typeface="Arial"/>
                <a:cs typeface="Arial"/>
              </a:rPr>
              <a:t>Determine if </a:t>
            </a:r>
            <a:r>
              <a:rPr sz="1500" spc="-5" dirty="0">
                <a:solidFill>
                  <a:srgbClr val="1D384B"/>
                </a:solidFill>
                <a:latin typeface="Arial"/>
                <a:cs typeface="Arial"/>
              </a:rPr>
              <a:t>your </a:t>
            </a:r>
            <a:r>
              <a:rPr sz="1500" dirty="0">
                <a:solidFill>
                  <a:srgbClr val="1D384B"/>
                </a:solidFill>
                <a:latin typeface="Arial"/>
                <a:cs typeface="Arial"/>
              </a:rPr>
              <a:t>agency </a:t>
            </a:r>
            <a:r>
              <a:rPr sz="1500" spc="5" dirty="0">
                <a:solidFill>
                  <a:srgbClr val="1D384B"/>
                </a:solidFill>
                <a:latin typeface="Arial"/>
                <a:cs typeface="Arial"/>
              </a:rPr>
              <a:t>has  </a:t>
            </a:r>
            <a:r>
              <a:rPr sz="1500" dirty="0">
                <a:solidFill>
                  <a:srgbClr val="1D384B"/>
                </a:solidFill>
                <a:latin typeface="Arial"/>
                <a:cs typeface="Arial"/>
              </a:rPr>
              <a:t>the capacity to do the </a:t>
            </a:r>
            <a:r>
              <a:rPr sz="1500" spc="-5" dirty="0">
                <a:solidFill>
                  <a:srgbClr val="1D384B"/>
                </a:solidFill>
                <a:latin typeface="Arial"/>
                <a:cs typeface="Arial"/>
              </a:rPr>
              <a:t>work </a:t>
            </a:r>
            <a:r>
              <a:rPr sz="1500" dirty="0">
                <a:solidFill>
                  <a:srgbClr val="1D384B"/>
                </a:solidFill>
                <a:latin typeface="Arial"/>
                <a:cs typeface="Arial"/>
              </a:rPr>
              <a:t>or if </a:t>
            </a:r>
            <a:r>
              <a:rPr sz="1500" spc="-5" dirty="0">
                <a:solidFill>
                  <a:srgbClr val="1D384B"/>
                </a:solidFill>
                <a:latin typeface="Arial"/>
                <a:cs typeface="Arial"/>
              </a:rPr>
              <a:t>you  </a:t>
            </a:r>
            <a:r>
              <a:rPr sz="1500" dirty="0">
                <a:solidFill>
                  <a:srgbClr val="1D384B"/>
                </a:solidFill>
                <a:latin typeface="Arial"/>
                <a:cs typeface="Arial"/>
              </a:rPr>
              <a:t>need additional resources built into</a:t>
            </a:r>
            <a:r>
              <a:rPr sz="1500" spc="-90" dirty="0">
                <a:solidFill>
                  <a:srgbClr val="1D384B"/>
                </a:solidFill>
                <a:latin typeface="Arial"/>
                <a:cs typeface="Arial"/>
              </a:rPr>
              <a:t> </a:t>
            </a:r>
            <a:r>
              <a:rPr sz="1500" dirty="0">
                <a:solidFill>
                  <a:srgbClr val="1D384B"/>
                </a:solidFill>
                <a:latin typeface="Arial"/>
                <a:cs typeface="Arial"/>
              </a:rPr>
              <a:t>the  project to successfully</a:t>
            </a:r>
            <a:r>
              <a:rPr sz="1500" spc="-85" dirty="0">
                <a:solidFill>
                  <a:srgbClr val="1D384B"/>
                </a:solidFill>
                <a:latin typeface="Arial"/>
                <a:cs typeface="Arial"/>
              </a:rPr>
              <a:t> </a:t>
            </a:r>
            <a:r>
              <a:rPr sz="1500" dirty="0">
                <a:solidFill>
                  <a:srgbClr val="1D384B"/>
                </a:solidFill>
                <a:latin typeface="Arial"/>
                <a:cs typeface="Arial"/>
              </a:rPr>
              <a:t>manage</a:t>
            </a:r>
            <a:endParaRPr sz="1500" dirty="0">
              <a:latin typeface="Arial"/>
              <a:cs typeface="Arial"/>
            </a:endParaRPr>
          </a:p>
          <a:p>
            <a:pPr marL="12700">
              <a:lnSpc>
                <a:spcPct val="100000"/>
              </a:lnSpc>
              <a:spcBef>
                <a:spcPts val="180"/>
              </a:spcBef>
            </a:pPr>
            <a:r>
              <a:rPr sz="1500" dirty="0">
                <a:solidFill>
                  <a:srgbClr val="1D384B"/>
                </a:solidFill>
                <a:latin typeface="Arial"/>
                <a:cs typeface="Arial"/>
              </a:rPr>
              <a:t>the</a:t>
            </a:r>
            <a:r>
              <a:rPr sz="1500" spc="-25" dirty="0">
                <a:solidFill>
                  <a:srgbClr val="1D384B"/>
                </a:solidFill>
                <a:latin typeface="Arial"/>
                <a:cs typeface="Arial"/>
              </a:rPr>
              <a:t> </a:t>
            </a:r>
            <a:r>
              <a:rPr sz="1500" dirty="0">
                <a:solidFill>
                  <a:srgbClr val="1D384B"/>
                </a:solidFill>
                <a:latin typeface="Arial"/>
                <a:cs typeface="Arial"/>
              </a:rPr>
              <a:t>project.</a:t>
            </a:r>
            <a:endParaRPr sz="1500" dirty="0">
              <a:latin typeface="Arial"/>
              <a:cs typeface="Arial"/>
            </a:endParaRPr>
          </a:p>
          <a:p>
            <a:pPr>
              <a:lnSpc>
                <a:spcPct val="100000"/>
              </a:lnSpc>
              <a:spcBef>
                <a:spcPts val="35"/>
              </a:spcBef>
            </a:pPr>
            <a:endParaRPr sz="1700" dirty="0">
              <a:latin typeface="Arial"/>
              <a:cs typeface="Arial"/>
            </a:endParaRPr>
          </a:p>
          <a:p>
            <a:pPr marL="12700" marR="5080">
              <a:lnSpc>
                <a:spcPct val="110000"/>
              </a:lnSpc>
            </a:pPr>
            <a:r>
              <a:rPr sz="1500" dirty="0">
                <a:solidFill>
                  <a:srgbClr val="1D384B"/>
                </a:solidFill>
                <a:latin typeface="Arial"/>
                <a:cs typeface="Arial"/>
              </a:rPr>
              <a:t>Identify if </a:t>
            </a:r>
            <a:r>
              <a:rPr sz="1500" spc="-5" dirty="0">
                <a:solidFill>
                  <a:srgbClr val="1D384B"/>
                </a:solidFill>
                <a:latin typeface="Arial"/>
                <a:cs typeface="Arial"/>
              </a:rPr>
              <a:t>you </a:t>
            </a:r>
            <a:r>
              <a:rPr sz="1500" dirty="0">
                <a:solidFill>
                  <a:srgbClr val="1D384B"/>
                </a:solidFill>
                <a:latin typeface="Arial"/>
                <a:cs typeface="Arial"/>
              </a:rPr>
              <a:t>need project partners</a:t>
            </a:r>
            <a:r>
              <a:rPr sz="1500" spc="-130" dirty="0">
                <a:solidFill>
                  <a:srgbClr val="1D384B"/>
                </a:solidFill>
                <a:latin typeface="Arial"/>
                <a:cs typeface="Arial"/>
              </a:rPr>
              <a:t> </a:t>
            </a:r>
            <a:r>
              <a:rPr sz="1500" spc="5" dirty="0">
                <a:solidFill>
                  <a:srgbClr val="1D384B"/>
                </a:solidFill>
                <a:latin typeface="Arial"/>
                <a:cs typeface="Arial"/>
              </a:rPr>
              <a:t>and,  </a:t>
            </a:r>
            <a:r>
              <a:rPr sz="1500" dirty="0">
                <a:solidFill>
                  <a:srgbClr val="1D384B"/>
                </a:solidFill>
                <a:latin typeface="Arial"/>
                <a:cs typeface="Arial"/>
              </a:rPr>
              <a:t>if so, reach out to them as soon </a:t>
            </a:r>
            <a:r>
              <a:rPr sz="1500" spc="5" dirty="0">
                <a:solidFill>
                  <a:srgbClr val="1D384B"/>
                </a:solidFill>
                <a:latin typeface="Arial"/>
                <a:cs typeface="Arial"/>
              </a:rPr>
              <a:t>as  </a:t>
            </a:r>
            <a:r>
              <a:rPr sz="1500" dirty="0">
                <a:solidFill>
                  <a:srgbClr val="1D384B"/>
                </a:solidFill>
                <a:latin typeface="Arial"/>
                <a:cs typeface="Arial"/>
              </a:rPr>
              <a:t>possible.</a:t>
            </a:r>
            <a:endParaRPr sz="1500" dirty="0">
              <a:latin typeface="Arial"/>
              <a:cs typeface="Arial"/>
            </a:endParaRPr>
          </a:p>
        </p:txBody>
      </p:sp>
      <p:sp>
        <p:nvSpPr>
          <p:cNvPr id="4" name="object 4"/>
          <p:cNvSpPr/>
          <p:nvPr/>
        </p:nvSpPr>
        <p:spPr>
          <a:xfrm>
            <a:off x="4508748" y="1742901"/>
            <a:ext cx="4074712" cy="3005881"/>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10412" y="692885"/>
            <a:ext cx="8232140" cy="574040"/>
          </a:xfrm>
          <a:prstGeom prst="rect">
            <a:avLst/>
          </a:prstGeom>
        </p:spPr>
        <p:txBody>
          <a:bodyPr vert="horz" wrap="square" lIns="0" tIns="12700" rIns="0" bIns="0" rtlCol="0">
            <a:spAutoFit/>
          </a:bodyPr>
          <a:lstStyle/>
          <a:p>
            <a:pPr marL="12700">
              <a:lnSpc>
                <a:spcPct val="100000"/>
              </a:lnSpc>
              <a:spcBef>
                <a:spcPts val="100"/>
              </a:spcBef>
            </a:pPr>
            <a:r>
              <a:rPr spc="-5" dirty="0"/>
              <a:t>Planning and Organizing </a:t>
            </a:r>
            <a:r>
              <a:rPr spc="-70" dirty="0"/>
              <a:t>Your</a:t>
            </a:r>
            <a:r>
              <a:rPr spc="-45" dirty="0"/>
              <a:t> </a:t>
            </a:r>
            <a:r>
              <a:rPr spc="-15" dirty="0"/>
              <a:t>Writing</a:t>
            </a:r>
          </a:p>
        </p:txBody>
      </p:sp>
      <p:sp>
        <p:nvSpPr>
          <p:cNvPr id="3" name="object 3"/>
          <p:cNvSpPr txBox="1"/>
          <p:nvPr/>
        </p:nvSpPr>
        <p:spPr>
          <a:xfrm>
            <a:off x="600694" y="1533584"/>
            <a:ext cx="3605529" cy="3244850"/>
          </a:xfrm>
          <a:prstGeom prst="rect">
            <a:avLst/>
          </a:prstGeom>
        </p:spPr>
        <p:txBody>
          <a:bodyPr vert="horz" wrap="square" lIns="0" tIns="12700" rIns="0" bIns="0" rtlCol="0">
            <a:spAutoFit/>
          </a:bodyPr>
          <a:lstStyle/>
          <a:p>
            <a:pPr marL="12700" marR="116205">
              <a:lnSpc>
                <a:spcPct val="110000"/>
              </a:lnSpc>
              <a:spcBef>
                <a:spcPts val="100"/>
              </a:spcBef>
            </a:pPr>
            <a:r>
              <a:rPr sz="1600" b="1" spc="-5" dirty="0">
                <a:solidFill>
                  <a:srgbClr val="1D384B"/>
                </a:solidFill>
                <a:latin typeface="Arial"/>
                <a:cs typeface="Arial"/>
              </a:rPr>
              <a:t>Step 1: </a:t>
            </a:r>
            <a:r>
              <a:rPr sz="1600" spc="-10" dirty="0">
                <a:solidFill>
                  <a:srgbClr val="1D384B"/>
                </a:solidFill>
                <a:latin typeface="Arial"/>
                <a:cs typeface="Arial"/>
              </a:rPr>
              <a:t>Read </a:t>
            </a:r>
            <a:r>
              <a:rPr sz="1600" spc="-5" dirty="0">
                <a:solidFill>
                  <a:srgbClr val="1D384B"/>
                </a:solidFill>
                <a:latin typeface="Arial"/>
                <a:cs typeface="Arial"/>
              </a:rPr>
              <a:t>the application a second  time </a:t>
            </a:r>
            <a:r>
              <a:rPr sz="1600" spc="-10" dirty="0">
                <a:solidFill>
                  <a:srgbClr val="1D384B"/>
                </a:solidFill>
                <a:latin typeface="Arial"/>
                <a:cs typeface="Arial"/>
              </a:rPr>
              <a:t>and </a:t>
            </a:r>
            <a:r>
              <a:rPr sz="1600" spc="-5" dirty="0">
                <a:solidFill>
                  <a:srgbClr val="1D384B"/>
                </a:solidFill>
                <a:latin typeface="Arial"/>
                <a:cs typeface="Arial"/>
              </a:rPr>
              <a:t>develop a timeline </a:t>
            </a:r>
            <a:r>
              <a:rPr sz="1600" spc="-10" dirty="0">
                <a:solidFill>
                  <a:srgbClr val="1D384B"/>
                </a:solidFill>
                <a:latin typeface="Arial"/>
                <a:cs typeface="Arial"/>
              </a:rPr>
              <a:t>and </a:t>
            </a:r>
            <a:r>
              <a:rPr sz="1600" spc="-5" dirty="0">
                <a:solidFill>
                  <a:srgbClr val="1D384B"/>
                </a:solidFill>
                <a:latin typeface="Arial"/>
                <a:cs typeface="Arial"/>
              </a:rPr>
              <a:t>a  </a:t>
            </a:r>
            <a:r>
              <a:rPr sz="1600" dirty="0">
                <a:solidFill>
                  <a:srgbClr val="1D384B"/>
                </a:solidFill>
                <a:latin typeface="Arial"/>
                <a:cs typeface="Arial"/>
              </a:rPr>
              <a:t>checklist </a:t>
            </a:r>
            <a:r>
              <a:rPr sz="1600" spc="-5" dirty="0">
                <a:solidFill>
                  <a:srgbClr val="1D384B"/>
                </a:solidFill>
                <a:latin typeface="Arial"/>
                <a:cs typeface="Arial"/>
              </a:rPr>
              <a:t>for yourself. </a:t>
            </a:r>
            <a:r>
              <a:rPr sz="1600" spc="-10" dirty="0">
                <a:solidFill>
                  <a:srgbClr val="1D384B"/>
                </a:solidFill>
                <a:latin typeface="Arial"/>
                <a:cs typeface="Arial"/>
              </a:rPr>
              <a:t>The </a:t>
            </a:r>
            <a:r>
              <a:rPr sz="1600" spc="-5" dirty="0">
                <a:solidFill>
                  <a:srgbClr val="1D384B"/>
                </a:solidFill>
                <a:latin typeface="Arial"/>
                <a:cs typeface="Arial"/>
              </a:rPr>
              <a:t>application  </a:t>
            </a:r>
            <a:r>
              <a:rPr sz="1600" dirty="0">
                <a:solidFill>
                  <a:srgbClr val="1D384B"/>
                </a:solidFill>
                <a:latin typeface="Arial"/>
                <a:cs typeface="Arial"/>
              </a:rPr>
              <a:t>checklist is </a:t>
            </a:r>
            <a:r>
              <a:rPr sz="1600" spc="-5" dirty="0">
                <a:solidFill>
                  <a:srgbClr val="1D384B"/>
                </a:solidFill>
                <a:latin typeface="Arial"/>
                <a:cs typeface="Arial"/>
              </a:rPr>
              <a:t>a </a:t>
            </a:r>
            <a:r>
              <a:rPr sz="1600" spc="-10" dirty="0">
                <a:solidFill>
                  <a:srgbClr val="1D384B"/>
                </a:solidFill>
                <a:latin typeface="Arial"/>
                <a:cs typeface="Arial"/>
              </a:rPr>
              <a:t>good </a:t>
            </a:r>
            <a:r>
              <a:rPr sz="1600" spc="-5" dirty="0">
                <a:solidFill>
                  <a:srgbClr val="1D384B"/>
                </a:solidFill>
                <a:latin typeface="Arial"/>
                <a:cs typeface="Arial"/>
              </a:rPr>
              <a:t>resource for </a:t>
            </a:r>
            <a:r>
              <a:rPr sz="1600" spc="-10" dirty="0">
                <a:solidFill>
                  <a:srgbClr val="1D384B"/>
                </a:solidFill>
                <a:latin typeface="Arial"/>
                <a:cs typeface="Arial"/>
              </a:rPr>
              <a:t>getting  </a:t>
            </a:r>
            <a:r>
              <a:rPr sz="1600" spc="-5" dirty="0">
                <a:solidFill>
                  <a:srgbClr val="1D384B"/>
                </a:solidFill>
                <a:latin typeface="Arial"/>
                <a:cs typeface="Arial"/>
              </a:rPr>
              <a:t>organized.</a:t>
            </a:r>
            <a:endParaRPr sz="1600" dirty="0">
              <a:latin typeface="Arial"/>
              <a:cs typeface="Arial"/>
            </a:endParaRPr>
          </a:p>
          <a:p>
            <a:pPr>
              <a:lnSpc>
                <a:spcPct val="100000"/>
              </a:lnSpc>
              <a:spcBef>
                <a:spcPts val="15"/>
              </a:spcBef>
            </a:pPr>
            <a:endParaRPr sz="1550" dirty="0">
              <a:latin typeface="Arial"/>
              <a:cs typeface="Arial"/>
            </a:endParaRPr>
          </a:p>
          <a:p>
            <a:pPr marL="12700" marR="20320">
              <a:lnSpc>
                <a:spcPct val="110000"/>
              </a:lnSpc>
            </a:pPr>
            <a:r>
              <a:rPr sz="1600" spc="-5" dirty="0">
                <a:solidFill>
                  <a:srgbClr val="1D384B"/>
                </a:solidFill>
                <a:latin typeface="Arial"/>
                <a:cs typeface="Arial"/>
              </a:rPr>
              <a:t>Think </a:t>
            </a:r>
            <a:r>
              <a:rPr sz="1600" spc="-10" dirty="0">
                <a:solidFill>
                  <a:srgbClr val="1D384B"/>
                </a:solidFill>
                <a:latin typeface="Arial"/>
                <a:cs typeface="Arial"/>
              </a:rPr>
              <a:t>about </a:t>
            </a:r>
            <a:r>
              <a:rPr sz="1600" spc="-5" dirty="0">
                <a:solidFill>
                  <a:srgbClr val="1D384B"/>
                </a:solidFill>
                <a:latin typeface="Arial"/>
                <a:cs typeface="Arial"/>
              </a:rPr>
              <a:t>the steps </a:t>
            </a:r>
            <a:r>
              <a:rPr sz="1600" spc="-15" dirty="0">
                <a:solidFill>
                  <a:srgbClr val="1D384B"/>
                </a:solidFill>
                <a:latin typeface="Arial"/>
                <a:cs typeface="Arial"/>
              </a:rPr>
              <a:t>you </a:t>
            </a:r>
            <a:r>
              <a:rPr sz="1600" spc="-10" dirty="0">
                <a:solidFill>
                  <a:srgbClr val="1D384B"/>
                </a:solidFill>
                <a:latin typeface="Arial"/>
                <a:cs typeface="Arial"/>
              </a:rPr>
              <a:t>need </a:t>
            </a:r>
            <a:r>
              <a:rPr sz="1600" spc="-5" dirty="0">
                <a:solidFill>
                  <a:srgbClr val="1D384B"/>
                </a:solidFill>
                <a:latin typeface="Arial"/>
                <a:cs typeface="Arial"/>
              </a:rPr>
              <a:t>to </a:t>
            </a:r>
            <a:r>
              <a:rPr sz="1600" spc="-10" dirty="0">
                <a:solidFill>
                  <a:srgbClr val="1D384B"/>
                </a:solidFill>
                <a:latin typeface="Arial"/>
                <a:cs typeface="Arial"/>
              </a:rPr>
              <a:t>do  </a:t>
            </a:r>
            <a:r>
              <a:rPr sz="1600" spc="-5" dirty="0">
                <a:solidFill>
                  <a:srgbClr val="1D384B"/>
                </a:solidFill>
                <a:latin typeface="Arial"/>
                <a:cs typeface="Arial"/>
              </a:rPr>
              <a:t>first or steps that will take the most time  </a:t>
            </a:r>
            <a:r>
              <a:rPr sz="1600" spc="-10" dirty="0">
                <a:solidFill>
                  <a:srgbClr val="1D384B"/>
                </a:solidFill>
                <a:latin typeface="Arial"/>
                <a:cs typeface="Arial"/>
              </a:rPr>
              <a:t>and </a:t>
            </a:r>
            <a:r>
              <a:rPr sz="1600" spc="-5" dirty="0">
                <a:solidFill>
                  <a:srgbClr val="1D384B"/>
                </a:solidFill>
                <a:latin typeface="Arial"/>
                <a:cs typeface="Arial"/>
              </a:rPr>
              <a:t>do those</a:t>
            </a:r>
            <a:r>
              <a:rPr sz="1600" spc="5" dirty="0">
                <a:solidFill>
                  <a:srgbClr val="1D384B"/>
                </a:solidFill>
                <a:latin typeface="Arial"/>
                <a:cs typeface="Arial"/>
              </a:rPr>
              <a:t> </a:t>
            </a:r>
            <a:r>
              <a:rPr sz="1600" dirty="0">
                <a:solidFill>
                  <a:srgbClr val="1D384B"/>
                </a:solidFill>
                <a:latin typeface="Arial"/>
                <a:cs typeface="Arial"/>
              </a:rPr>
              <a:t>first.</a:t>
            </a:r>
            <a:endParaRPr sz="1600" dirty="0">
              <a:latin typeface="Arial"/>
              <a:cs typeface="Arial"/>
            </a:endParaRPr>
          </a:p>
          <a:p>
            <a:pPr marL="355600" indent="-342900">
              <a:lnSpc>
                <a:spcPct val="100000"/>
              </a:lnSpc>
              <a:spcBef>
                <a:spcPts val="535"/>
              </a:spcBef>
              <a:buChar char="•"/>
              <a:tabLst>
                <a:tab pos="354965" algn="l"/>
                <a:tab pos="355600" algn="l"/>
              </a:tabLst>
            </a:pPr>
            <a:r>
              <a:rPr sz="1500" dirty="0">
                <a:solidFill>
                  <a:srgbClr val="10243E"/>
                </a:solidFill>
                <a:latin typeface="Arial"/>
                <a:cs typeface="Arial"/>
              </a:rPr>
              <a:t>Registrations</a:t>
            </a:r>
            <a:endParaRPr sz="1500" dirty="0">
              <a:latin typeface="Arial"/>
              <a:cs typeface="Arial"/>
            </a:endParaRPr>
          </a:p>
          <a:p>
            <a:pPr marL="355600" indent="-342900">
              <a:lnSpc>
                <a:spcPct val="100000"/>
              </a:lnSpc>
              <a:spcBef>
                <a:spcPts val="360"/>
              </a:spcBef>
              <a:buChar char="•"/>
              <a:tabLst>
                <a:tab pos="354965" algn="l"/>
                <a:tab pos="355600" algn="l"/>
              </a:tabLst>
            </a:pPr>
            <a:r>
              <a:rPr sz="1500" dirty="0">
                <a:solidFill>
                  <a:srgbClr val="1D384B"/>
                </a:solidFill>
                <a:latin typeface="Arial"/>
                <a:cs typeface="Arial"/>
              </a:rPr>
              <a:t>Letters of</a:t>
            </a:r>
            <a:r>
              <a:rPr sz="1500" spc="-60" dirty="0">
                <a:solidFill>
                  <a:srgbClr val="1D384B"/>
                </a:solidFill>
                <a:latin typeface="Arial"/>
                <a:cs typeface="Arial"/>
              </a:rPr>
              <a:t> </a:t>
            </a:r>
            <a:r>
              <a:rPr sz="1500" dirty="0">
                <a:solidFill>
                  <a:srgbClr val="1D384B"/>
                </a:solidFill>
                <a:latin typeface="Arial"/>
                <a:cs typeface="Arial"/>
              </a:rPr>
              <a:t>support/MOUs</a:t>
            </a:r>
            <a:endParaRPr sz="1500" dirty="0">
              <a:latin typeface="Arial"/>
              <a:cs typeface="Arial"/>
            </a:endParaRPr>
          </a:p>
          <a:p>
            <a:pPr marL="355600" indent="-342900">
              <a:lnSpc>
                <a:spcPct val="100000"/>
              </a:lnSpc>
              <a:spcBef>
                <a:spcPts val="360"/>
              </a:spcBef>
              <a:buChar char="•"/>
              <a:tabLst>
                <a:tab pos="354965" algn="l"/>
                <a:tab pos="355600" algn="l"/>
              </a:tabLst>
            </a:pPr>
            <a:r>
              <a:rPr sz="1500" spc="-5" dirty="0">
                <a:solidFill>
                  <a:srgbClr val="1D384B"/>
                </a:solidFill>
                <a:latin typeface="Arial"/>
                <a:cs typeface="Arial"/>
              </a:rPr>
              <a:t>Inviting </a:t>
            </a:r>
            <a:r>
              <a:rPr sz="1500" dirty="0">
                <a:solidFill>
                  <a:srgbClr val="1D384B"/>
                </a:solidFill>
                <a:latin typeface="Arial"/>
                <a:cs typeface="Arial"/>
              </a:rPr>
              <a:t>partners to a planning</a:t>
            </a:r>
            <a:r>
              <a:rPr sz="1500" spc="-70" dirty="0">
                <a:solidFill>
                  <a:srgbClr val="1D384B"/>
                </a:solidFill>
                <a:latin typeface="Arial"/>
                <a:cs typeface="Arial"/>
              </a:rPr>
              <a:t> </a:t>
            </a:r>
            <a:r>
              <a:rPr sz="1500" dirty="0">
                <a:solidFill>
                  <a:srgbClr val="1D384B"/>
                </a:solidFill>
                <a:latin typeface="Arial"/>
                <a:cs typeface="Arial"/>
              </a:rPr>
              <a:t>meeting</a:t>
            </a:r>
            <a:endParaRPr sz="1500" dirty="0">
              <a:latin typeface="Arial"/>
              <a:cs typeface="Arial"/>
            </a:endParaRPr>
          </a:p>
        </p:txBody>
      </p:sp>
      <p:sp>
        <p:nvSpPr>
          <p:cNvPr id="4" name="object 4"/>
          <p:cNvSpPr/>
          <p:nvPr/>
        </p:nvSpPr>
        <p:spPr>
          <a:xfrm>
            <a:off x="4927378" y="1568861"/>
            <a:ext cx="3404524" cy="3332686"/>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10412" y="692885"/>
            <a:ext cx="8232140" cy="574040"/>
          </a:xfrm>
          <a:prstGeom prst="rect">
            <a:avLst/>
          </a:prstGeom>
        </p:spPr>
        <p:txBody>
          <a:bodyPr vert="horz" wrap="square" lIns="0" tIns="12700" rIns="0" bIns="0" rtlCol="0">
            <a:spAutoFit/>
          </a:bodyPr>
          <a:lstStyle/>
          <a:p>
            <a:pPr marL="12700">
              <a:lnSpc>
                <a:spcPct val="100000"/>
              </a:lnSpc>
              <a:spcBef>
                <a:spcPts val="100"/>
              </a:spcBef>
            </a:pPr>
            <a:r>
              <a:rPr spc="-5" dirty="0"/>
              <a:t>Planning and Organizing </a:t>
            </a:r>
            <a:r>
              <a:rPr spc="-70" dirty="0"/>
              <a:t>Your</a:t>
            </a:r>
            <a:r>
              <a:rPr spc="-45" dirty="0"/>
              <a:t> </a:t>
            </a:r>
            <a:r>
              <a:rPr spc="-15" dirty="0"/>
              <a:t>Writing</a:t>
            </a:r>
          </a:p>
        </p:txBody>
      </p:sp>
      <p:sp>
        <p:nvSpPr>
          <p:cNvPr id="3" name="object 3"/>
          <p:cNvSpPr txBox="1"/>
          <p:nvPr/>
        </p:nvSpPr>
        <p:spPr>
          <a:xfrm>
            <a:off x="600694" y="1556281"/>
            <a:ext cx="3596004" cy="2896235"/>
          </a:xfrm>
          <a:prstGeom prst="rect">
            <a:avLst/>
          </a:prstGeom>
        </p:spPr>
        <p:txBody>
          <a:bodyPr vert="horz" wrap="square" lIns="0" tIns="12700" rIns="0" bIns="0" rtlCol="0">
            <a:spAutoFit/>
          </a:bodyPr>
          <a:lstStyle/>
          <a:p>
            <a:pPr marL="12700" marR="5080">
              <a:lnSpc>
                <a:spcPct val="110000"/>
              </a:lnSpc>
              <a:spcBef>
                <a:spcPts val="100"/>
              </a:spcBef>
            </a:pPr>
            <a:r>
              <a:rPr sz="1600" b="1" spc="-5" dirty="0">
                <a:solidFill>
                  <a:srgbClr val="1D384B"/>
                </a:solidFill>
                <a:latin typeface="Arial"/>
                <a:cs typeface="Arial"/>
              </a:rPr>
              <a:t>Step 2: </a:t>
            </a:r>
            <a:r>
              <a:rPr sz="1600" spc="-10" dirty="0">
                <a:solidFill>
                  <a:srgbClr val="1D384B"/>
                </a:solidFill>
                <a:latin typeface="Arial"/>
                <a:cs typeface="Arial"/>
              </a:rPr>
              <a:t>Read </a:t>
            </a:r>
            <a:r>
              <a:rPr sz="1600" spc="-5" dirty="0">
                <a:solidFill>
                  <a:srgbClr val="1D384B"/>
                </a:solidFill>
                <a:latin typeface="Arial"/>
                <a:cs typeface="Arial"/>
              </a:rPr>
              <a:t>the review criteria section  </a:t>
            </a:r>
            <a:r>
              <a:rPr sz="1600" spc="-20" dirty="0">
                <a:solidFill>
                  <a:srgbClr val="1D384B"/>
                </a:solidFill>
                <a:latin typeface="Arial"/>
                <a:cs typeface="Arial"/>
              </a:rPr>
              <a:t>carefully. </a:t>
            </a:r>
            <a:r>
              <a:rPr sz="1600" spc="-5" dirty="0">
                <a:solidFill>
                  <a:srgbClr val="1D384B"/>
                </a:solidFill>
                <a:latin typeface="Arial"/>
                <a:cs typeface="Arial"/>
              </a:rPr>
              <a:t>Develop an outline for the  </a:t>
            </a:r>
            <a:r>
              <a:rPr sz="1600" spc="-10" dirty="0">
                <a:solidFill>
                  <a:srgbClr val="1D384B"/>
                </a:solidFill>
                <a:latin typeface="Arial"/>
                <a:cs typeface="Arial"/>
              </a:rPr>
              <a:t>program </a:t>
            </a:r>
            <a:r>
              <a:rPr sz="1600" spc="-5" dirty="0">
                <a:solidFill>
                  <a:srgbClr val="1D384B"/>
                </a:solidFill>
                <a:latin typeface="Arial"/>
                <a:cs typeface="Arial"/>
              </a:rPr>
              <a:t>narrative based on the  questions </a:t>
            </a:r>
            <a:r>
              <a:rPr sz="1600" spc="-15" dirty="0">
                <a:solidFill>
                  <a:srgbClr val="1D384B"/>
                </a:solidFill>
                <a:latin typeface="Arial"/>
                <a:cs typeface="Arial"/>
              </a:rPr>
              <a:t>you </a:t>
            </a:r>
            <a:r>
              <a:rPr sz="1600" spc="-5" dirty="0">
                <a:solidFill>
                  <a:srgbClr val="1D384B"/>
                </a:solidFill>
                <a:latin typeface="Arial"/>
                <a:cs typeface="Arial"/>
              </a:rPr>
              <a:t>have to</a:t>
            </a:r>
            <a:r>
              <a:rPr sz="1600" spc="25" dirty="0">
                <a:solidFill>
                  <a:srgbClr val="1D384B"/>
                </a:solidFill>
                <a:latin typeface="Arial"/>
                <a:cs typeface="Arial"/>
              </a:rPr>
              <a:t> </a:t>
            </a:r>
            <a:r>
              <a:rPr sz="1600" spc="-20" dirty="0">
                <a:solidFill>
                  <a:srgbClr val="1D384B"/>
                </a:solidFill>
                <a:latin typeface="Arial"/>
                <a:cs typeface="Arial"/>
              </a:rPr>
              <a:t>answer.</a:t>
            </a:r>
            <a:endParaRPr sz="1600">
              <a:latin typeface="Arial"/>
              <a:cs typeface="Arial"/>
            </a:endParaRPr>
          </a:p>
          <a:p>
            <a:pPr>
              <a:lnSpc>
                <a:spcPct val="100000"/>
              </a:lnSpc>
              <a:spcBef>
                <a:spcPts val="15"/>
              </a:spcBef>
            </a:pPr>
            <a:endParaRPr sz="1550">
              <a:latin typeface="Arial"/>
              <a:cs typeface="Arial"/>
            </a:endParaRPr>
          </a:p>
          <a:p>
            <a:pPr marL="12700" marR="29209" indent="-635">
              <a:lnSpc>
                <a:spcPct val="110000"/>
              </a:lnSpc>
            </a:pPr>
            <a:r>
              <a:rPr sz="1600" spc="-10" dirty="0">
                <a:solidFill>
                  <a:srgbClr val="10243E"/>
                </a:solidFill>
                <a:latin typeface="Arial"/>
                <a:cs typeface="Arial"/>
              </a:rPr>
              <a:t>The </a:t>
            </a:r>
            <a:r>
              <a:rPr sz="1600" spc="-5" dirty="0">
                <a:solidFill>
                  <a:srgbClr val="10243E"/>
                </a:solidFill>
                <a:latin typeface="Arial"/>
                <a:cs typeface="Arial"/>
              </a:rPr>
              <a:t>biggest </a:t>
            </a:r>
            <a:r>
              <a:rPr sz="1600" dirty="0">
                <a:solidFill>
                  <a:srgbClr val="10243E"/>
                </a:solidFill>
                <a:latin typeface="Arial"/>
                <a:cs typeface="Arial"/>
              </a:rPr>
              <a:t>mistake </a:t>
            </a:r>
            <a:r>
              <a:rPr sz="1600" spc="-5" dirty="0">
                <a:solidFill>
                  <a:srgbClr val="10243E"/>
                </a:solidFill>
                <a:latin typeface="Arial"/>
                <a:cs typeface="Arial"/>
              </a:rPr>
              <a:t>applicants make </a:t>
            </a:r>
            <a:r>
              <a:rPr sz="1600" dirty="0">
                <a:solidFill>
                  <a:srgbClr val="10243E"/>
                </a:solidFill>
                <a:latin typeface="Arial"/>
                <a:cs typeface="Arial"/>
              </a:rPr>
              <a:t>is  </a:t>
            </a:r>
            <a:r>
              <a:rPr sz="1600" spc="-10" dirty="0">
                <a:solidFill>
                  <a:srgbClr val="10243E"/>
                </a:solidFill>
                <a:latin typeface="Arial"/>
                <a:cs typeface="Arial"/>
              </a:rPr>
              <a:t>not answering </a:t>
            </a:r>
            <a:r>
              <a:rPr sz="1600" spc="-5" dirty="0">
                <a:solidFill>
                  <a:srgbClr val="10243E"/>
                </a:solidFill>
                <a:latin typeface="Arial"/>
                <a:cs typeface="Arial"/>
              </a:rPr>
              <a:t>every</a:t>
            </a:r>
            <a:r>
              <a:rPr sz="1600" spc="40" dirty="0">
                <a:solidFill>
                  <a:srgbClr val="10243E"/>
                </a:solidFill>
                <a:latin typeface="Arial"/>
                <a:cs typeface="Arial"/>
              </a:rPr>
              <a:t> </a:t>
            </a:r>
            <a:r>
              <a:rPr sz="1600" spc="-5" dirty="0">
                <a:solidFill>
                  <a:srgbClr val="10243E"/>
                </a:solidFill>
                <a:latin typeface="Arial"/>
                <a:cs typeface="Arial"/>
              </a:rPr>
              <a:t>question.</a:t>
            </a:r>
            <a:endParaRPr sz="1600">
              <a:latin typeface="Arial"/>
              <a:cs typeface="Arial"/>
            </a:endParaRPr>
          </a:p>
          <a:p>
            <a:pPr>
              <a:lnSpc>
                <a:spcPct val="100000"/>
              </a:lnSpc>
              <a:spcBef>
                <a:spcPts val="20"/>
              </a:spcBef>
            </a:pPr>
            <a:endParaRPr sz="1550">
              <a:latin typeface="Arial"/>
              <a:cs typeface="Arial"/>
            </a:endParaRPr>
          </a:p>
          <a:p>
            <a:pPr marL="12700" marR="25400">
              <a:lnSpc>
                <a:spcPct val="110000"/>
              </a:lnSpc>
            </a:pPr>
            <a:r>
              <a:rPr sz="1600" spc="-10" dirty="0">
                <a:solidFill>
                  <a:srgbClr val="1D384B"/>
                </a:solidFill>
                <a:latin typeface="Arial"/>
                <a:cs typeface="Arial"/>
              </a:rPr>
              <a:t>DO NOT </a:t>
            </a:r>
            <a:r>
              <a:rPr sz="1600" spc="-5" dirty="0">
                <a:solidFill>
                  <a:srgbClr val="1D384B"/>
                </a:solidFill>
                <a:latin typeface="Arial"/>
                <a:cs typeface="Arial"/>
              </a:rPr>
              <a:t>change the </a:t>
            </a:r>
            <a:r>
              <a:rPr sz="1600" spc="-10" dirty="0">
                <a:solidFill>
                  <a:srgbClr val="1D384B"/>
                </a:solidFill>
                <a:latin typeface="Arial"/>
                <a:cs typeface="Arial"/>
              </a:rPr>
              <a:t>order </a:t>
            </a:r>
            <a:r>
              <a:rPr sz="1600" dirty="0">
                <a:solidFill>
                  <a:srgbClr val="1D384B"/>
                </a:solidFill>
                <a:latin typeface="Arial"/>
                <a:cs typeface="Arial"/>
              </a:rPr>
              <a:t>in </a:t>
            </a:r>
            <a:r>
              <a:rPr sz="1600" spc="-5" dirty="0">
                <a:solidFill>
                  <a:srgbClr val="1D384B"/>
                </a:solidFill>
                <a:latin typeface="Arial"/>
                <a:cs typeface="Arial"/>
              </a:rPr>
              <a:t>which </a:t>
            </a:r>
            <a:r>
              <a:rPr sz="1600" spc="-15" dirty="0">
                <a:solidFill>
                  <a:srgbClr val="1D384B"/>
                </a:solidFill>
                <a:latin typeface="Arial"/>
                <a:cs typeface="Arial"/>
              </a:rPr>
              <a:t>you  </a:t>
            </a:r>
            <a:r>
              <a:rPr sz="1600" spc="-10" dirty="0">
                <a:solidFill>
                  <a:srgbClr val="1D384B"/>
                </a:solidFill>
                <a:latin typeface="Arial"/>
                <a:cs typeface="Arial"/>
              </a:rPr>
              <a:t>answer </a:t>
            </a:r>
            <a:r>
              <a:rPr sz="1600" spc="-5" dirty="0">
                <a:solidFill>
                  <a:srgbClr val="1D384B"/>
                </a:solidFill>
                <a:latin typeface="Arial"/>
                <a:cs typeface="Arial"/>
              </a:rPr>
              <a:t>the questions! Follow the </a:t>
            </a:r>
            <a:r>
              <a:rPr sz="1600" spc="-10" dirty="0">
                <a:solidFill>
                  <a:srgbClr val="1D384B"/>
                </a:solidFill>
                <a:latin typeface="Arial"/>
                <a:cs typeface="Arial"/>
              </a:rPr>
              <a:t>order  </a:t>
            </a:r>
            <a:r>
              <a:rPr sz="1600" spc="-5" dirty="0">
                <a:solidFill>
                  <a:srgbClr val="1D384B"/>
                </a:solidFill>
                <a:latin typeface="Arial"/>
                <a:cs typeface="Arial"/>
              </a:rPr>
              <a:t>of the review</a:t>
            </a:r>
            <a:r>
              <a:rPr sz="1600" spc="20" dirty="0">
                <a:solidFill>
                  <a:srgbClr val="1D384B"/>
                </a:solidFill>
                <a:latin typeface="Arial"/>
                <a:cs typeface="Arial"/>
              </a:rPr>
              <a:t> </a:t>
            </a:r>
            <a:r>
              <a:rPr sz="1600" spc="-5" dirty="0">
                <a:solidFill>
                  <a:srgbClr val="1D384B"/>
                </a:solidFill>
                <a:latin typeface="Arial"/>
                <a:cs typeface="Arial"/>
              </a:rPr>
              <a:t>criteria.</a:t>
            </a:r>
            <a:endParaRPr sz="1600">
              <a:latin typeface="Arial"/>
              <a:cs typeface="Arial"/>
            </a:endParaRPr>
          </a:p>
        </p:txBody>
      </p:sp>
      <p:sp>
        <p:nvSpPr>
          <p:cNvPr id="4" name="object 4"/>
          <p:cNvSpPr/>
          <p:nvPr/>
        </p:nvSpPr>
        <p:spPr>
          <a:xfrm>
            <a:off x="4586206" y="1661155"/>
            <a:ext cx="4150359" cy="2626797"/>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94266" y="694823"/>
            <a:ext cx="8058150" cy="497840"/>
          </a:xfrm>
          <a:prstGeom prst="rect">
            <a:avLst/>
          </a:prstGeom>
        </p:spPr>
        <p:txBody>
          <a:bodyPr vert="horz" wrap="square" lIns="0" tIns="12065" rIns="0" bIns="0" rtlCol="0">
            <a:spAutoFit/>
          </a:bodyPr>
          <a:lstStyle/>
          <a:p>
            <a:pPr marL="12700">
              <a:lnSpc>
                <a:spcPct val="100000"/>
              </a:lnSpc>
              <a:spcBef>
                <a:spcPts val="95"/>
              </a:spcBef>
            </a:pPr>
            <a:r>
              <a:rPr sz="3100" spc="-5" dirty="0"/>
              <a:t>A </a:t>
            </a:r>
            <a:r>
              <a:rPr sz="3100" spc="-10" dirty="0"/>
              <a:t>Sample </a:t>
            </a:r>
            <a:r>
              <a:rPr sz="3100" spc="-5" dirty="0"/>
              <a:t>Outline From the </a:t>
            </a:r>
            <a:r>
              <a:rPr sz="3100" spc="-10" dirty="0"/>
              <a:t>Review</a:t>
            </a:r>
            <a:r>
              <a:rPr sz="3100" spc="-50" dirty="0"/>
              <a:t> </a:t>
            </a:r>
            <a:r>
              <a:rPr sz="3100" spc="-10" dirty="0"/>
              <a:t>Section</a:t>
            </a:r>
            <a:endParaRPr sz="3100"/>
          </a:p>
        </p:txBody>
      </p:sp>
      <p:sp>
        <p:nvSpPr>
          <p:cNvPr id="3" name="object 3"/>
          <p:cNvSpPr txBox="1"/>
          <p:nvPr/>
        </p:nvSpPr>
        <p:spPr>
          <a:xfrm>
            <a:off x="475268" y="1331972"/>
            <a:ext cx="8092440" cy="3552896"/>
          </a:xfrm>
          <a:prstGeom prst="rect">
            <a:avLst/>
          </a:prstGeom>
        </p:spPr>
        <p:txBody>
          <a:bodyPr vert="horz" wrap="square" lIns="0" tIns="12065" rIns="0" bIns="0" rtlCol="0">
            <a:spAutoFit/>
          </a:bodyPr>
          <a:lstStyle/>
          <a:p>
            <a:pPr marL="12700">
              <a:lnSpc>
                <a:spcPct val="100000"/>
              </a:lnSpc>
              <a:spcBef>
                <a:spcPts val="95"/>
              </a:spcBef>
            </a:pPr>
            <a:r>
              <a:rPr sz="1600" b="1" u="heavy" spc="-5" dirty="0">
                <a:solidFill>
                  <a:srgbClr val="1D384B"/>
                </a:solidFill>
                <a:uFill>
                  <a:solidFill>
                    <a:srgbClr val="1D384B"/>
                  </a:solidFill>
                </a:uFill>
                <a:latin typeface="Arial"/>
                <a:cs typeface="Arial"/>
              </a:rPr>
              <a:t>Statement of </a:t>
            </a:r>
            <a:r>
              <a:rPr sz="1600" b="1" u="heavy" spc="-10" dirty="0">
                <a:solidFill>
                  <a:srgbClr val="1D384B"/>
                </a:solidFill>
                <a:uFill>
                  <a:solidFill>
                    <a:srgbClr val="1D384B"/>
                  </a:solidFill>
                </a:uFill>
                <a:latin typeface="Arial"/>
                <a:cs typeface="Arial"/>
              </a:rPr>
              <a:t>the</a:t>
            </a:r>
            <a:r>
              <a:rPr sz="1600" b="1" u="heavy" spc="65" dirty="0">
                <a:solidFill>
                  <a:srgbClr val="1D384B"/>
                </a:solidFill>
                <a:uFill>
                  <a:solidFill>
                    <a:srgbClr val="1D384B"/>
                  </a:solidFill>
                </a:uFill>
                <a:latin typeface="Arial"/>
                <a:cs typeface="Arial"/>
              </a:rPr>
              <a:t> </a:t>
            </a:r>
            <a:r>
              <a:rPr sz="1600" b="1" u="heavy" spc="-5" dirty="0">
                <a:solidFill>
                  <a:srgbClr val="1D384B"/>
                </a:solidFill>
                <a:uFill>
                  <a:solidFill>
                    <a:srgbClr val="1D384B"/>
                  </a:solidFill>
                </a:uFill>
                <a:latin typeface="Arial"/>
                <a:cs typeface="Arial"/>
              </a:rPr>
              <a:t>Problem</a:t>
            </a:r>
            <a:endParaRPr sz="1600" dirty="0">
              <a:latin typeface="Arial"/>
              <a:cs typeface="Arial"/>
            </a:endParaRPr>
          </a:p>
          <a:p>
            <a:pPr marL="12700" marR="2157730">
              <a:lnSpc>
                <a:spcPct val="120800"/>
              </a:lnSpc>
              <a:spcBef>
                <a:spcPts val="605"/>
              </a:spcBef>
            </a:pPr>
            <a:r>
              <a:rPr sz="1200" spc="-5" dirty="0">
                <a:solidFill>
                  <a:srgbClr val="FF0000"/>
                </a:solidFill>
                <a:latin typeface="Arial"/>
                <a:cs typeface="Arial"/>
              </a:rPr>
              <a:t>Clearly </a:t>
            </a:r>
            <a:r>
              <a:rPr sz="1200" dirty="0">
                <a:solidFill>
                  <a:srgbClr val="FF0000"/>
                </a:solidFill>
                <a:latin typeface="Arial"/>
                <a:cs typeface="Arial"/>
              </a:rPr>
              <a:t>identify the </a:t>
            </a:r>
            <a:r>
              <a:rPr sz="1200" spc="-15" dirty="0">
                <a:solidFill>
                  <a:srgbClr val="FF0000"/>
                </a:solidFill>
                <a:latin typeface="Arial"/>
                <a:cs typeface="Arial"/>
              </a:rPr>
              <a:t>community, </a:t>
            </a:r>
            <a:r>
              <a:rPr sz="1200" dirty="0">
                <a:solidFill>
                  <a:srgbClr val="FF0000"/>
                </a:solidFill>
                <a:latin typeface="Arial"/>
                <a:cs typeface="Arial"/>
              </a:rPr>
              <a:t>state, or </a:t>
            </a:r>
            <a:r>
              <a:rPr sz="1200" spc="-5" dirty="0">
                <a:solidFill>
                  <a:srgbClr val="FF0000"/>
                </a:solidFill>
                <a:latin typeface="Arial"/>
                <a:cs typeface="Arial"/>
              </a:rPr>
              <a:t>region </a:t>
            </a:r>
            <a:r>
              <a:rPr sz="1200" dirty="0">
                <a:solidFill>
                  <a:srgbClr val="FF0000"/>
                </a:solidFill>
                <a:latin typeface="Arial"/>
                <a:cs typeface="Arial"/>
              </a:rPr>
              <a:t>that </a:t>
            </a:r>
            <a:r>
              <a:rPr sz="1200" spc="-5" dirty="0">
                <a:solidFill>
                  <a:srgbClr val="FF0000"/>
                </a:solidFill>
                <a:latin typeface="Arial"/>
                <a:cs typeface="Arial"/>
              </a:rPr>
              <a:t>is included in </a:t>
            </a:r>
            <a:r>
              <a:rPr sz="1200" dirty="0">
                <a:solidFill>
                  <a:srgbClr val="FF0000"/>
                </a:solidFill>
                <a:latin typeface="Arial"/>
                <a:cs typeface="Arial"/>
              </a:rPr>
              <a:t>the </a:t>
            </a:r>
            <a:r>
              <a:rPr sz="1200" spc="-5" dirty="0">
                <a:solidFill>
                  <a:srgbClr val="FF0000"/>
                </a:solidFill>
                <a:latin typeface="Arial"/>
                <a:cs typeface="Arial"/>
              </a:rPr>
              <a:t>proposed program.  </a:t>
            </a:r>
            <a:r>
              <a:rPr sz="1200" spc="-5" dirty="0">
                <a:solidFill>
                  <a:srgbClr val="1D384B"/>
                </a:solidFill>
                <a:latin typeface="Arial"/>
                <a:cs typeface="Arial"/>
              </a:rPr>
              <a:t>[Insert text </a:t>
            </a:r>
            <a:r>
              <a:rPr sz="1200" dirty="0">
                <a:solidFill>
                  <a:srgbClr val="1D384B"/>
                </a:solidFill>
                <a:latin typeface="Arial"/>
                <a:cs typeface="Arial"/>
              </a:rPr>
              <a:t>to </a:t>
            </a:r>
            <a:r>
              <a:rPr sz="1200" spc="-5" dirty="0">
                <a:solidFill>
                  <a:srgbClr val="1D384B"/>
                </a:solidFill>
                <a:latin typeface="Arial"/>
                <a:cs typeface="Arial"/>
              </a:rPr>
              <a:t>answer this question]</a:t>
            </a:r>
            <a:endParaRPr sz="1200" dirty="0">
              <a:latin typeface="Arial"/>
              <a:cs typeface="Arial"/>
            </a:endParaRPr>
          </a:p>
          <a:p>
            <a:pPr marL="12700" marR="650240">
              <a:lnSpc>
                <a:spcPct val="120800"/>
              </a:lnSpc>
              <a:spcBef>
                <a:spcPts val="1140"/>
              </a:spcBef>
            </a:pPr>
            <a:r>
              <a:rPr sz="1200" spc="-5" dirty="0">
                <a:solidFill>
                  <a:srgbClr val="FF0000"/>
                </a:solidFill>
                <a:latin typeface="Arial"/>
                <a:cs typeface="Arial"/>
              </a:rPr>
              <a:t>Describe </a:t>
            </a:r>
            <a:r>
              <a:rPr sz="1200" dirty="0">
                <a:solidFill>
                  <a:srgbClr val="FF0000"/>
                </a:solidFill>
                <a:latin typeface="Arial"/>
                <a:cs typeface="Arial"/>
              </a:rPr>
              <a:t>the </a:t>
            </a:r>
            <a:r>
              <a:rPr sz="1200" spc="-5" dirty="0">
                <a:solidFill>
                  <a:srgbClr val="FF0000"/>
                </a:solidFill>
                <a:latin typeface="Arial"/>
                <a:cs typeface="Arial"/>
              </a:rPr>
              <a:t>nature </a:t>
            </a:r>
            <a:r>
              <a:rPr sz="1200" dirty="0">
                <a:solidFill>
                  <a:srgbClr val="FF0000"/>
                </a:solidFill>
                <a:latin typeface="Arial"/>
                <a:cs typeface="Arial"/>
              </a:rPr>
              <a:t>and scope of the </a:t>
            </a:r>
            <a:r>
              <a:rPr sz="1200" spc="-5" dirty="0">
                <a:solidFill>
                  <a:srgbClr val="FF0000"/>
                </a:solidFill>
                <a:latin typeface="Arial"/>
                <a:cs typeface="Arial"/>
              </a:rPr>
              <a:t>problem providing local, </a:t>
            </a:r>
            <a:r>
              <a:rPr sz="1200" dirty="0">
                <a:solidFill>
                  <a:srgbClr val="FF0000"/>
                </a:solidFill>
                <a:latin typeface="Arial"/>
                <a:cs typeface="Arial"/>
              </a:rPr>
              <a:t>state, </a:t>
            </a:r>
            <a:r>
              <a:rPr lang="en-US" sz="1200" dirty="0" smtClean="0">
                <a:solidFill>
                  <a:srgbClr val="FF0000"/>
                </a:solidFill>
                <a:latin typeface="Arial"/>
                <a:cs typeface="Arial"/>
              </a:rPr>
              <a:t>tribal </a:t>
            </a:r>
            <a:r>
              <a:rPr sz="1200" dirty="0" smtClean="0">
                <a:solidFill>
                  <a:srgbClr val="FF0000"/>
                </a:solidFill>
                <a:latin typeface="Arial"/>
                <a:cs typeface="Arial"/>
              </a:rPr>
              <a:t>or </a:t>
            </a:r>
            <a:r>
              <a:rPr sz="1200" spc="-5" dirty="0">
                <a:solidFill>
                  <a:srgbClr val="FF0000"/>
                </a:solidFill>
                <a:latin typeface="Arial"/>
                <a:cs typeface="Arial"/>
              </a:rPr>
              <a:t>regional </a:t>
            </a:r>
            <a:r>
              <a:rPr sz="1200" dirty="0">
                <a:solidFill>
                  <a:srgbClr val="FF0000"/>
                </a:solidFill>
                <a:latin typeface="Arial"/>
                <a:cs typeface="Arial"/>
              </a:rPr>
              <a:t>data to </a:t>
            </a:r>
            <a:r>
              <a:rPr sz="1200" spc="-5" dirty="0">
                <a:solidFill>
                  <a:srgbClr val="FF0000"/>
                </a:solidFill>
                <a:latin typeface="Arial"/>
                <a:cs typeface="Arial"/>
              </a:rPr>
              <a:t>support </a:t>
            </a:r>
            <a:r>
              <a:rPr sz="1200" dirty="0">
                <a:solidFill>
                  <a:srgbClr val="FF0000"/>
                </a:solidFill>
                <a:latin typeface="Arial"/>
                <a:cs typeface="Arial"/>
              </a:rPr>
              <a:t>the </a:t>
            </a:r>
            <a:r>
              <a:rPr sz="1200" spc="-5" dirty="0">
                <a:solidFill>
                  <a:srgbClr val="FF0000"/>
                </a:solidFill>
                <a:latin typeface="Arial"/>
                <a:cs typeface="Arial"/>
              </a:rPr>
              <a:t>discussion.  </a:t>
            </a:r>
            <a:r>
              <a:rPr sz="1200" spc="-5" dirty="0">
                <a:solidFill>
                  <a:srgbClr val="1D384B"/>
                </a:solidFill>
                <a:latin typeface="Arial"/>
                <a:cs typeface="Arial"/>
              </a:rPr>
              <a:t>[Insert text </a:t>
            </a:r>
            <a:r>
              <a:rPr sz="1200" dirty="0">
                <a:solidFill>
                  <a:srgbClr val="1D384B"/>
                </a:solidFill>
                <a:latin typeface="Arial"/>
                <a:cs typeface="Arial"/>
              </a:rPr>
              <a:t>to </a:t>
            </a:r>
            <a:r>
              <a:rPr sz="1200" spc="-5" dirty="0">
                <a:solidFill>
                  <a:srgbClr val="1D384B"/>
                </a:solidFill>
                <a:latin typeface="Arial"/>
                <a:cs typeface="Arial"/>
              </a:rPr>
              <a:t>answer this question]</a:t>
            </a:r>
            <a:endParaRPr sz="1200" dirty="0">
              <a:latin typeface="Arial"/>
              <a:cs typeface="Arial"/>
            </a:endParaRPr>
          </a:p>
          <a:p>
            <a:pPr>
              <a:lnSpc>
                <a:spcPct val="100000"/>
              </a:lnSpc>
            </a:pPr>
            <a:endParaRPr sz="1250" dirty="0">
              <a:latin typeface="Arial"/>
              <a:cs typeface="Arial"/>
            </a:endParaRPr>
          </a:p>
          <a:p>
            <a:pPr marL="12700" marR="116839">
              <a:lnSpc>
                <a:spcPct val="100000"/>
              </a:lnSpc>
            </a:pPr>
            <a:r>
              <a:rPr sz="1200" dirty="0">
                <a:solidFill>
                  <a:srgbClr val="FF0000"/>
                </a:solidFill>
                <a:latin typeface="Arial"/>
                <a:cs typeface="Arial"/>
              </a:rPr>
              <a:t>Identify </a:t>
            </a:r>
            <a:r>
              <a:rPr sz="1200" spc="-5" dirty="0">
                <a:solidFill>
                  <a:srgbClr val="FF0000"/>
                </a:solidFill>
                <a:latin typeface="Arial"/>
                <a:cs typeface="Arial"/>
              </a:rPr>
              <a:t>each partner agency </a:t>
            </a:r>
            <a:r>
              <a:rPr sz="1200" dirty="0">
                <a:solidFill>
                  <a:srgbClr val="FF0000"/>
                </a:solidFill>
                <a:latin typeface="Arial"/>
                <a:cs typeface="Arial"/>
              </a:rPr>
              <a:t>that has </a:t>
            </a:r>
            <a:r>
              <a:rPr sz="1200" spc="-5" dirty="0">
                <a:solidFill>
                  <a:srgbClr val="FF0000"/>
                </a:solidFill>
                <a:latin typeface="Arial"/>
                <a:cs typeface="Arial"/>
              </a:rPr>
              <a:t>demonstrated </a:t>
            </a:r>
            <a:r>
              <a:rPr sz="1200" dirty="0">
                <a:solidFill>
                  <a:srgbClr val="FF0000"/>
                </a:solidFill>
                <a:latin typeface="Arial"/>
                <a:cs typeface="Arial"/>
              </a:rPr>
              <a:t>commitment to </a:t>
            </a:r>
            <a:r>
              <a:rPr sz="1200" spc="-5" dirty="0">
                <a:solidFill>
                  <a:srgbClr val="FF0000"/>
                </a:solidFill>
                <a:latin typeface="Arial"/>
                <a:cs typeface="Arial"/>
              </a:rPr>
              <a:t>this effort </a:t>
            </a:r>
            <a:r>
              <a:rPr sz="1200" spc="-10" dirty="0">
                <a:solidFill>
                  <a:srgbClr val="FF0000"/>
                </a:solidFill>
                <a:latin typeface="Arial"/>
                <a:cs typeface="Arial"/>
              </a:rPr>
              <a:t>via </a:t>
            </a:r>
            <a:r>
              <a:rPr sz="1200" dirty="0">
                <a:solidFill>
                  <a:srgbClr val="FF0000"/>
                </a:solidFill>
                <a:latin typeface="Arial"/>
                <a:cs typeface="Arial"/>
              </a:rPr>
              <a:t>an </a:t>
            </a:r>
            <a:r>
              <a:rPr sz="1200" spc="-5" dirty="0">
                <a:solidFill>
                  <a:srgbClr val="FF0000"/>
                </a:solidFill>
                <a:latin typeface="Arial"/>
                <a:cs typeface="Arial"/>
              </a:rPr>
              <a:t>interagency agreement </a:t>
            </a:r>
            <a:r>
              <a:rPr sz="1200" dirty="0">
                <a:solidFill>
                  <a:srgbClr val="FF0000"/>
                </a:solidFill>
                <a:latin typeface="Arial"/>
                <a:cs typeface="Arial"/>
              </a:rPr>
              <a:t>or </a:t>
            </a:r>
            <a:r>
              <a:rPr sz="1200" spc="-5" dirty="0">
                <a:solidFill>
                  <a:srgbClr val="FF0000"/>
                </a:solidFill>
                <a:latin typeface="Arial"/>
                <a:cs typeface="Arial"/>
              </a:rPr>
              <a:t>letter </a:t>
            </a:r>
            <a:r>
              <a:rPr sz="1200" dirty="0">
                <a:solidFill>
                  <a:srgbClr val="FF0000"/>
                </a:solidFill>
                <a:latin typeface="Arial"/>
                <a:cs typeface="Arial"/>
              </a:rPr>
              <a:t>of  </a:t>
            </a:r>
            <a:r>
              <a:rPr sz="1200" spc="-5" dirty="0">
                <a:solidFill>
                  <a:srgbClr val="FF0000"/>
                </a:solidFill>
                <a:latin typeface="Arial"/>
                <a:cs typeface="Arial"/>
              </a:rPr>
              <a:t>support.</a:t>
            </a:r>
            <a:endParaRPr sz="1200" dirty="0">
              <a:latin typeface="Arial"/>
              <a:cs typeface="Arial"/>
            </a:endParaRPr>
          </a:p>
          <a:p>
            <a:pPr marL="12700">
              <a:lnSpc>
                <a:spcPct val="100000"/>
              </a:lnSpc>
              <a:spcBef>
                <a:spcPts val="300"/>
              </a:spcBef>
            </a:pPr>
            <a:r>
              <a:rPr sz="1200" spc="-5" dirty="0">
                <a:solidFill>
                  <a:srgbClr val="1D384B"/>
                </a:solidFill>
                <a:latin typeface="Arial"/>
                <a:cs typeface="Arial"/>
              </a:rPr>
              <a:t>[Insert text </a:t>
            </a:r>
            <a:r>
              <a:rPr sz="1200" dirty="0">
                <a:solidFill>
                  <a:srgbClr val="1D384B"/>
                </a:solidFill>
                <a:latin typeface="Arial"/>
                <a:cs typeface="Arial"/>
              </a:rPr>
              <a:t>to </a:t>
            </a:r>
            <a:r>
              <a:rPr sz="1200" spc="-5" dirty="0">
                <a:solidFill>
                  <a:srgbClr val="1D384B"/>
                </a:solidFill>
                <a:latin typeface="Arial"/>
                <a:cs typeface="Arial"/>
              </a:rPr>
              <a:t>answer this question]</a:t>
            </a:r>
            <a:endParaRPr sz="1200" dirty="0">
              <a:latin typeface="Arial"/>
              <a:cs typeface="Arial"/>
            </a:endParaRPr>
          </a:p>
          <a:p>
            <a:pPr>
              <a:lnSpc>
                <a:spcPct val="100000"/>
              </a:lnSpc>
              <a:spcBef>
                <a:spcPts val="55"/>
              </a:spcBef>
            </a:pPr>
            <a:endParaRPr sz="1450" dirty="0">
              <a:latin typeface="Arial"/>
              <a:cs typeface="Arial"/>
            </a:endParaRPr>
          </a:p>
          <a:p>
            <a:pPr marL="12700" marR="73025">
              <a:lnSpc>
                <a:spcPts val="1150"/>
              </a:lnSpc>
            </a:pPr>
            <a:r>
              <a:rPr sz="1200" dirty="0">
                <a:solidFill>
                  <a:srgbClr val="FF0000"/>
                </a:solidFill>
                <a:latin typeface="Arial"/>
                <a:cs typeface="Arial"/>
              </a:rPr>
              <a:t>Identify </a:t>
            </a:r>
            <a:r>
              <a:rPr sz="1200" spc="-5" dirty="0">
                <a:solidFill>
                  <a:srgbClr val="FF0000"/>
                </a:solidFill>
                <a:latin typeface="Arial"/>
                <a:cs typeface="Arial"/>
              </a:rPr>
              <a:t>existing strategic plans relevant </a:t>
            </a:r>
            <a:r>
              <a:rPr sz="1200" dirty="0">
                <a:solidFill>
                  <a:srgbClr val="FF0000"/>
                </a:solidFill>
                <a:latin typeface="Arial"/>
                <a:cs typeface="Arial"/>
              </a:rPr>
              <a:t>to the </a:t>
            </a:r>
            <a:r>
              <a:rPr sz="1200" spc="-5" dirty="0">
                <a:solidFill>
                  <a:srgbClr val="FF0000"/>
                </a:solidFill>
                <a:latin typeface="Arial"/>
                <a:cs typeface="Arial"/>
              </a:rPr>
              <a:t>program </a:t>
            </a:r>
            <a:r>
              <a:rPr sz="1200" dirty="0">
                <a:solidFill>
                  <a:srgbClr val="FF0000"/>
                </a:solidFill>
                <a:latin typeface="Arial"/>
                <a:cs typeface="Arial"/>
              </a:rPr>
              <a:t>and </a:t>
            </a:r>
            <a:r>
              <a:rPr sz="1200" spc="-5" dirty="0">
                <a:solidFill>
                  <a:srgbClr val="FF0000"/>
                </a:solidFill>
                <a:latin typeface="Arial"/>
                <a:cs typeface="Arial"/>
              </a:rPr>
              <a:t>describe </a:t>
            </a:r>
            <a:r>
              <a:rPr sz="1200" dirty="0">
                <a:solidFill>
                  <a:srgbClr val="FF0000"/>
                </a:solidFill>
                <a:latin typeface="Arial"/>
                <a:cs typeface="Arial"/>
              </a:rPr>
              <a:t>how the </a:t>
            </a:r>
            <a:r>
              <a:rPr sz="1200" spc="-5" dirty="0">
                <a:solidFill>
                  <a:srgbClr val="FF0000"/>
                </a:solidFill>
                <a:latin typeface="Arial"/>
                <a:cs typeface="Arial"/>
              </a:rPr>
              <a:t>proposed initiative aligns with </a:t>
            </a:r>
            <a:r>
              <a:rPr sz="1200" dirty="0">
                <a:solidFill>
                  <a:srgbClr val="FF0000"/>
                </a:solidFill>
                <a:latin typeface="Arial"/>
                <a:cs typeface="Arial"/>
              </a:rPr>
              <a:t>the </a:t>
            </a:r>
            <a:r>
              <a:rPr sz="1200" spc="-5" dirty="0">
                <a:solidFill>
                  <a:srgbClr val="FF0000"/>
                </a:solidFill>
                <a:latin typeface="Arial"/>
                <a:cs typeface="Arial"/>
              </a:rPr>
              <a:t>existing  plan.</a:t>
            </a:r>
            <a:endParaRPr sz="1200" dirty="0">
              <a:latin typeface="Arial"/>
              <a:cs typeface="Arial"/>
            </a:endParaRPr>
          </a:p>
          <a:p>
            <a:pPr marL="12700">
              <a:lnSpc>
                <a:spcPct val="100000"/>
              </a:lnSpc>
              <a:spcBef>
                <a:spcPts val="310"/>
              </a:spcBef>
            </a:pPr>
            <a:r>
              <a:rPr sz="1200" spc="-5" dirty="0">
                <a:solidFill>
                  <a:srgbClr val="1D384B"/>
                </a:solidFill>
                <a:latin typeface="Arial"/>
                <a:cs typeface="Arial"/>
              </a:rPr>
              <a:t>[Insert text </a:t>
            </a:r>
            <a:r>
              <a:rPr sz="1200" dirty="0">
                <a:solidFill>
                  <a:srgbClr val="1D384B"/>
                </a:solidFill>
                <a:latin typeface="Arial"/>
                <a:cs typeface="Arial"/>
              </a:rPr>
              <a:t>to </a:t>
            </a:r>
            <a:r>
              <a:rPr sz="1200" spc="-5" dirty="0">
                <a:solidFill>
                  <a:srgbClr val="1D384B"/>
                </a:solidFill>
                <a:latin typeface="Arial"/>
                <a:cs typeface="Arial"/>
              </a:rPr>
              <a:t>answer this question]</a:t>
            </a:r>
            <a:endParaRPr sz="1200" dirty="0">
              <a:latin typeface="Arial"/>
              <a:cs typeface="Arial"/>
            </a:endParaRPr>
          </a:p>
          <a:p>
            <a:pPr>
              <a:lnSpc>
                <a:spcPct val="100000"/>
              </a:lnSpc>
              <a:spcBef>
                <a:spcPts val="10"/>
              </a:spcBef>
            </a:pPr>
            <a:endParaRPr sz="1100" dirty="0">
              <a:latin typeface="Arial"/>
              <a:cs typeface="Arial"/>
            </a:endParaRPr>
          </a:p>
          <a:p>
            <a:pPr marL="12700" marR="5080">
              <a:lnSpc>
                <a:spcPct val="100000"/>
              </a:lnSpc>
            </a:pPr>
            <a:r>
              <a:rPr sz="1500" i="1" spc="-5" dirty="0">
                <a:solidFill>
                  <a:srgbClr val="1F487C"/>
                </a:solidFill>
                <a:latin typeface="Calibri"/>
                <a:cs typeface="Calibri"/>
              </a:rPr>
              <a:t>Tip: </a:t>
            </a:r>
            <a:r>
              <a:rPr sz="1500" i="1" dirty="0">
                <a:solidFill>
                  <a:srgbClr val="1F487C"/>
                </a:solidFill>
                <a:latin typeface="Calibri"/>
                <a:cs typeface="Calibri"/>
              </a:rPr>
              <a:t>Leave </a:t>
            </a:r>
            <a:r>
              <a:rPr sz="1500" i="1" spc="-5" dirty="0">
                <a:solidFill>
                  <a:srgbClr val="1F487C"/>
                </a:solidFill>
                <a:latin typeface="Calibri"/>
                <a:cs typeface="Calibri"/>
              </a:rPr>
              <a:t>the questions </a:t>
            </a:r>
            <a:r>
              <a:rPr sz="1500" i="1" dirty="0">
                <a:solidFill>
                  <a:srgbClr val="1F487C"/>
                </a:solidFill>
                <a:latin typeface="Calibri"/>
                <a:cs typeface="Calibri"/>
              </a:rPr>
              <a:t>in red </a:t>
            </a:r>
            <a:r>
              <a:rPr sz="1500" i="1" spc="-5" dirty="0">
                <a:solidFill>
                  <a:srgbClr val="1F487C"/>
                </a:solidFill>
                <a:latin typeface="Calibri"/>
                <a:cs typeface="Calibri"/>
              </a:rPr>
              <a:t>until you have others review your draft. Once you are </a:t>
            </a:r>
            <a:r>
              <a:rPr sz="1500" i="1" spc="-10" dirty="0">
                <a:solidFill>
                  <a:srgbClr val="1F487C"/>
                </a:solidFill>
                <a:latin typeface="Calibri"/>
                <a:cs typeface="Calibri"/>
              </a:rPr>
              <a:t>confident </a:t>
            </a:r>
            <a:r>
              <a:rPr sz="1500" i="1" spc="-5" dirty="0">
                <a:solidFill>
                  <a:srgbClr val="1F487C"/>
                </a:solidFill>
                <a:latin typeface="Calibri"/>
                <a:cs typeface="Calibri"/>
              </a:rPr>
              <a:t>that </a:t>
            </a:r>
            <a:r>
              <a:rPr sz="1500" i="1" dirty="0">
                <a:solidFill>
                  <a:srgbClr val="1F487C"/>
                </a:solidFill>
                <a:latin typeface="Calibri"/>
                <a:cs typeface="Calibri"/>
              </a:rPr>
              <a:t>every  </a:t>
            </a:r>
            <a:r>
              <a:rPr sz="1500" i="1" spc="-5" dirty="0">
                <a:solidFill>
                  <a:srgbClr val="1F487C"/>
                </a:solidFill>
                <a:latin typeface="Calibri"/>
                <a:cs typeface="Calibri"/>
              </a:rPr>
              <a:t>question has been answered, remove the questions </a:t>
            </a:r>
            <a:r>
              <a:rPr sz="1500" i="1" dirty="0">
                <a:solidFill>
                  <a:srgbClr val="1F487C"/>
                </a:solidFill>
                <a:latin typeface="Calibri"/>
                <a:cs typeface="Calibri"/>
              </a:rPr>
              <a:t>in red </a:t>
            </a:r>
            <a:r>
              <a:rPr sz="1500" i="1" spc="-5" dirty="0">
                <a:solidFill>
                  <a:srgbClr val="1F487C"/>
                </a:solidFill>
                <a:latin typeface="Calibri"/>
                <a:cs typeface="Calibri"/>
              </a:rPr>
              <a:t>and </a:t>
            </a:r>
            <a:r>
              <a:rPr sz="1500" i="1" u="heavy" spc="-5" dirty="0">
                <a:solidFill>
                  <a:srgbClr val="1F487C"/>
                </a:solidFill>
                <a:uFill>
                  <a:solidFill>
                    <a:srgbClr val="1F487C"/>
                  </a:solidFill>
                </a:uFill>
                <a:latin typeface="Calibri"/>
                <a:cs typeface="Calibri"/>
              </a:rPr>
              <a:t>check your page</a:t>
            </a:r>
            <a:r>
              <a:rPr sz="1500" i="1" u="heavy" spc="105" dirty="0">
                <a:solidFill>
                  <a:srgbClr val="1F487C"/>
                </a:solidFill>
                <a:uFill>
                  <a:solidFill>
                    <a:srgbClr val="1F487C"/>
                  </a:solidFill>
                </a:uFill>
                <a:latin typeface="Calibri"/>
                <a:cs typeface="Calibri"/>
              </a:rPr>
              <a:t> </a:t>
            </a:r>
            <a:r>
              <a:rPr sz="1500" i="1" u="heavy" spc="-10" dirty="0">
                <a:solidFill>
                  <a:srgbClr val="1F487C"/>
                </a:solidFill>
                <a:uFill>
                  <a:solidFill>
                    <a:srgbClr val="1F487C"/>
                  </a:solidFill>
                </a:uFill>
                <a:latin typeface="Calibri"/>
                <a:cs typeface="Calibri"/>
              </a:rPr>
              <a:t>count.</a:t>
            </a:r>
            <a:endParaRPr sz="1500" dirty="0">
              <a:latin typeface="Calibri"/>
              <a:cs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10412" y="692885"/>
            <a:ext cx="8232140" cy="574040"/>
          </a:xfrm>
          <a:prstGeom prst="rect">
            <a:avLst/>
          </a:prstGeom>
        </p:spPr>
        <p:txBody>
          <a:bodyPr vert="horz" wrap="square" lIns="0" tIns="12700" rIns="0" bIns="0" rtlCol="0">
            <a:spAutoFit/>
          </a:bodyPr>
          <a:lstStyle/>
          <a:p>
            <a:pPr marL="12700">
              <a:lnSpc>
                <a:spcPct val="100000"/>
              </a:lnSpc>
              <a:spcBef>
                <a:spcPts val="100"/>
              </a:spcBef>
            </a:pPr>
            <a:r>
              <a:rPr spc="-5" dirty="0"/>
              <a:t>Planning and Organizing </a:t>
            </a:r>
            <a:r>
              <a:rPr spc="-70" dirty="0"/>
              <a:t>Your</a:t>
            </a:r>
            <a:r>
              <a:rPr spc="-45" dirty="0"/>
              <a:t> </a:t>
            </a:r>
            <a:r>
              <a:rPr spc="-15" dirty="0"/>
              <a:t>Writing</a:t>
            </a:r>
          </a:p>
        </p:txBody>
      </p:sp>
      <p:sp>
        <p:nvSpPr>
          <p:cNvPr id="3" name="object 3"/>
          <p:cNvSpPr txBox="1"/>
          <p:nvPr/>
        </p:nvSpPr>
        <p:spPr>
          <a:xfrm>
            <a:off x="522690" y="1558974"/>
            <a:ext cx="3166110" cy="1098550"/>
          </a:xfrm>
          <a:prstGeom prst="rect">
            <a:avLst/>
          </a:prstGeom>
        </p:spPr>
        <p:txBody>
          <a:bodyPr vert="horz" wrap="square" lIns="0" tIns="12700" rIns="0" bIns="0" rtlCol="0">
            <a:spAutoFit/>
          </a:bodyPr>
          <a:lstStyle/>
          <a:p>
            <a:pPr marL="12700" marR="5080">
              <a:lnSpc>
                <a:spcPct val="110000"/>
              </a:lnSpc>
              <a:spcBef>
                <a:spcPts val="100"/>
              </a:spcBef>
            </a:pPr>
            <a:r>
              <a:rPr sz="1600" b="1" spc="-5" dirty="0">
                <a:solidFill>
                  <a:srgbClr val="1D384B"/>
                </a:solidFill>
                <a:latin typeface="Arial"/>
                <a:cs typeface="Arial"/>
              </a:rPr>
              <a:t>Step 3: </a:t>
            </a:r>
            <a:r>
              <a:rPr sz="1600" spc="-5" dirty="0">
                <a:solidFill>
                  <a:srgbClr val="1D384B"/>
                </a:solidFill>
                <a:latin typeface="Arial"/>
                <a:cs typeface="Arial"/>
              </a:rPr>
              <a:t>Make sure </a:t>
            </a:r>
            <a:r>
              <a:rPr sz="1600" spc="-15" dirty="0">
                <a:solidFill>
                  <a:srgbClr val="1D384B"/>
                </a:solidFill>
                <a:latin typeface="Arial"/>
                <a:cs typeface="Arial"/>
              </a:rPr>
              <a:t>you </a:t>
            </a:r>
            <a:r>
              <a:rPr sz="1600" spc="-5" dirty="0">
                <a:solidFill>
                  <a:srgbClr val="1D384B"/>
                </a:solidFill>
                <a:latin typeface="Arial"/>
                <a:cs typeface="Arial"/>
              </a:rPr>
              <a:t>understand  </a:t>
            </a:r>
            <a:r>
              <a:rPr sz="1600" spc="-10" dirty="0">
                <a:solidFill>
                  <a:srgbClr val="1D384B"/>
                </a:solidFill>
                <a:latin typeface="Arial"/>
                <a:cs typeface="Arial"/>
              </a:rPr>
              <a:t>and </a:t>
            </a:r>
            <a:r>
              <a:rPr sz="1600" spc="-5" dirty="0">
                <a:solidFill>
                  <a:srgbClr val="1D384B"/>
                </a:solidFill>
                <a:latin typeface="Arial"/>
                <a:cs typeface="Arial"/>
              </a:rPr>
              <a:t>follow the instructions </a:t>
            </a:r>
            <a:r>
              <a:rPr sz="1600" spc="-10" dirty="0">
                <a:solidFill>
                  <a:srgbClr val="1D384B"/>
                </a:solidFill>
                <a:latin typeface="Arial"/>
                <a:cs typeface="Arial"/>
              </a:rPr>
              <a:t>about  page </a:t>
            </a:r>
            <a:r>
              <a:rPr sz="1600" dirty="0">
                <a:solidFill>
                  <a:srgbClr val="1D384B"/>
                </a:solidFill>
                <a:latin typeface="Arial"/>
                <a:cs typeface="Arial"/>
              </a:rPr>
              <a:t>limits </a:t>
            </a:r>
            <a:r>
              <a:rPr sz="1600" spc="-5" dirty="0">
                <a:solidFill>
                  <a:srgbClr val="1D384B"/>
                </a:solidFill>
                <a:latin typeface="Arial"/>
                <a:cs typeface="Arial"/>
              </a:rPr>
              <a:t>for the </a:t>
            </a:r>
            <a:r>
              <a:rPr sz="1600" spc="-10" dirty="0">
                <a:solidFill>
                  <a:srgbClr val="1D384B"/>
                </a:solidFill>
                <a:latin typeface="Arial"/>
                <a:cs typeface="Arial"/>
              </a:rPr>
              <a:t>program  </a:t>
            </a:r>
            <a:r>
              <a:rPr sz="1600" spc="-5" dirty="0">
                <a:solidFill>
                  <a:srgbClr val="1D384B"/>
                </a:solidFill>
                <a:latin typeface="Arial"/>
                <a:cs typeface="Arial"/>
              </a:rPr>
              <a:t>narrative.</a:t>
            </a:r>
            <a:endParaRPr sz="1600">
              <a:latin typeface="Arial"/>
              <a:cs typeface="Arial"/>
            </a:endParaRPr>
          </a:p>
        </p:txBody>
      </p:sp>
      <p:sp>
        <p:nvSpPr>
          <p:cNvPr id="4" name="object 4"/>
          <p:cNvSpPr txBox="1"/>
          <p:nvPr/>
        </p:nvSpPr>
        <p:spPr>
          <a:xfrm>
            <a:off x="522690" y="3350221"/>
            <a:ext cx="3176905" cy="939800"/>
          </a:xfrm>
          <a:prstGeom prst="rect">
            <a:avLst/>
          </a:prstGeom>
        </p:spPr>
        <p:txBody>
          <a:bodyPr vert="horz" wrap="square" lIns="0" tIns="12700" rIns="0" bIns="0" rtlCol="0">
            <a:spAutoFit/>
          </a:bodyPr>
          <a:lstStyle/>
          <a:p>
            <a:pPr marL="12700" marR="5080">
              <a:lnSpc>
                <a:spcPct val="100000"/>
              </a:lnSpc>
              <a:spcBef>
                <a:spcPts val="100"/>
              </a:spcBef>
            </a:pPr>
            <a:r>
              <a:rPr sz="1500" i="1" spc="-5" dirty="0">
                <a:solidFill>
                  <a:srgbClr val="1F487C"/>
                </a:solidFill>
                <a:latin typeface="Calibri"/>
                <a:cs typeface="Calibri"/>
              </a:rPr>
              <a:t>Tip: </a:t>
            </a:r>
            <a:r>
              <a:rPr sz="1500" i="1" dirty="0">
                <a:solidFill>
                  <a:srgbClr val="1F487C"/>
                </a:solidFill>
                <a:latin typeface="Calibri"/>
                <a:cs typeface="Calibri"/>
              </a:rPr>
              <a:t>A </a:t>
            </a:r>
            <a:r>
              <a:rPr sz="1500" i="1" spc="-10" dirty="0">
                <a:solidFill>
                  <a:srgbClr val="1F487C"/>
                </a:solidFill>
                <a:latin typeface="Calibri"/>
                <a:cs typeface="Calibri"/>
              </a:rPr>
              <a:t>table can </a:t>
            </a:r>
            <a:r>
              <a:rPr sz="1500" i="1" spc="-5" dirty="0">
                <a:solidFill>
                  <a:srgbClr val="1F487C"/>
                </a:solidFill>
                <a:latin typeface="Calibri"/>
                <a:cs typeface="Calibri"/>
              </a:rPr>
              <a:t>be single spaced and </a:t>
            </a:r>
            <a:r>
              <a:rPr sz="1500" i="1" spc="-10" dirty="0">
                <a:solidFill>
                  <a:srgbClr val="1F487C"/>
                </a:solidFill>
                <a:latin typeface="Calibri"/>
                <a:cs typeface="Calibri"/>
              </a:rPr>
              <a:t>can  </a:t>
            </a:r>
            <a:r>
              <a:rPr sz="1500" i="1" spc="-5" dirty="0">
                <a:solidFill>
                  <a:srgbClr val="1F487C"/>
                </a:solidFill>
                <a:latin typeface="Calibri"/>
                <a:cs typeface="Calibri"/>
              </a:rPr>
              <a:t>be put </a:t>
            </a:r>
            <a:r>
              <a:rPr sz="1500" i="1" dirty="0">
                <a:solidFill>
                  <a:srgbClr val="1F487C"/>
                </a:solidFill>
                <a:latin typeface="Calibri"/>
                <a:cs typeface="Calibri"/>
              </a:rPr>
              <a:t>in </a:t>
            </a:r>
            <a:r>
              <a:rPr sz="1500" i="1" spc="-5" dirty="0">
                <a:solidFill>
                  <a:srgbClr val="1F487C"/>
                </a:solidFill>
                <a:latin typeface="Calibri"/>
                <a:cs typeface="Calibri"/>
              </a:rPr>
              <a:t>an </a:t>
            </a:r>
            <a:r>
              <a:rPr sz="1500" i="1" spc="-10" dirty="0">
                <a:solidFill>
                  <a:srgbClr val="1F487C"/>
                </a:solidFill>
                <a:latin typeface="Calibri"/>
                <a:cs typeface="Calibri"/>
              </a:rPr>
              <a:t>attachment </a:t>
            </a:r>
            <a:r>
              <a:rPr sz="1500" i="1" dirty="0">
                <a:solidFill>
                  <a:srgbClr val="1F487C"/>
                </a:solidFill>
                <a:latin typeface="Calibri"/>
                <a:cs typeface="Calibri"/>
              </a:rPr>
              <a:t>if it is </a:t>
            </a:r>
            <a:r>
              <a:rPr sz="1500" i="1" spc="-5" dirty="0">
                <a:solidFill>
                  <a:srgbClr val="1F487C"/>
                </a:solidFill>
                <a:latin typeface="Calibri"/>
                <a:cs typeface="Calibri"/>
              </a:rPr>
              <a:t>not </a:t>
            </a:r>
            <a:r>
              <a:rPr sz="1500" i="1" dirty="0">
                <a:solidFill>
                  <a:srgbClr val="1F487C"/>
                </a:solidFill>
                <a:latin typeface="Calibri"/>
                <a:cs typeface="Calibri"/>
              </a:rPr>
              <a:t>a  </a:t>
            </a:r>
            <a:r>
              <a:rPr sz="1500" i="1" spc="-5" dirty="0">
                <a:solidFill>
                  <a:srgbClr val="1F487C"/>
                </a:solidFill>
                <a:latin typeface="Calibri"/>
                <a:cs typeface="Calibri"/>
              </a:rPr>
              <a:t>required </a:t>
            </a:r>
            <a:r>
              <a:rPr sz="1500" i="1" spc="-10" dirty="0">
                <a:solidFill>
                  <a:srgbClr val="1F487C"/>
                </a:solidFill>
                <a:latin typeface="Calibri"/>
                <a:cs typeface="Calibri"/>
              </a:rPr>
              <a:t>component </a:t>
            </a:r>
            <a:r>
              <a:rPr sz="1500" i="1" spc="-5" dirty="0">
                <a:solidFill>
                  <a:srgbClr val="1F487C"/>
                </a:solidFill>
                <a:latin typeface="Calibri"/>
                <a:cs typeface="Calibri"/>
              </a:rPr>
              <a:t>of the program  narrative.</a:t>
            </a:r>
            <a:endParaRPr sz="1500">
              <a:latin typeface="Calibri"/>
              <a:cs typeface="Calibri"/>
            </a:endParaRPr>
          </a:p>
        </p:txBody>
      </p:sp>
      <p:sp>
        <p:nvSpPr>
          <p:cNvPr id="5" name="object 5"/>
          <p:cNvSpPr/>
          <p:nvPr/>
        </p:nvSpPr>
        <p:spPr>
          <a:xfrm>
            <a:off x="3970020" y="1651499"/>
            <a:ext cx="4806947" cy="2798637"/>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10412" y="692885"/>
            <a:ext cx="8232140" cy="574040"/>
          </a:xfrm>
          <a:prstGeom prst="rect">
            <a:avLst/>
          </a:prstGeom>
        </p:spPr>
        <p:txBody>
          <a:bodyPr vert="horz" wrap="square" lIns="0" tIns="12700" rIns="0" bIns="0" rtlCol="0">
            <a:spAutoFit/>
          </a:bodyPr>
          <a:lstStyle/>
          <a:p>
            <a:pPr marL="12700">
              <a:lnSpc>
                <a:spcPct val="100000"/>
              </a:lnSpc>
              <a:spcBef>
                <a:spcPts val="100"/>
              </a:spcBef>
            </a:pPr>
            <a:r>
              <a:rPr spc="-5" dirty="0"/>
              <a:t>Planning and Organizing </a:t>
            </a:r>
            <a:r>
              <a:rPr spc="-70" dirty="0"/>
              <a:t>Your</a:t>
            </a:r>
            <a:r>
              <a:rPr spc="-45" dirty="0"/>
              <a:t> </a:t>
            </a:r>
            <a:r>
              <a:rPr spc="-15" dirty="0"/>
              <a:t>Writing</a:t>
            </a:r>
          </a:p>
        </p:txBody>
      </p:sp>
      <p:sp>
        <p:nvSpPr>
          <p:cNvPr id="3" name="object 3"/>
          <p:cNvSpPr txBox="1"/>
          <p:nvPr/>
        </p:nvSpPr>
        <p:spPr>
          <a:xfrm>
            <a:off x="600694" y="1369536"/>
            <a:ext cx="7891780" cy="3697807"/>
          </a:xfrm>
          <a:prstGeom prst="rect">
            <a:avLst/>
          </a:prstGeom>
        </p:spPr>
        <p:txBody>
          <a:bodyPr vert="horz" wrap="square" lIns="0" tIns="12700" rIns="0" bIns="0" rtlCol="0">
            <a:spAutoFit/>
          </a:bodyPr>
          <a:lstStyle/>
          <a:p>
            <a:pPr marL="12700" marR="24765">
              <a:lnSpc>
                <a:spcPct val="110000"/>
              </a:lnSpc>
              <a:spcBef>
                <a:spcPts val="100"/>
              </a:spcBef>
            </a:pPr>
            <a:r>
              <a:rPr sz="1600" b="1" spc="-5" dirty="0">
                <a:solidFill>
                  <a:srgbClr val="1D384B"/>
                </a:solidFill>
                <a:latin typeface="Arial"/>
                <a:cs typeface="Arial"/>
              </a:rPr>
              <a:t>Step 4: </a:t>
            </a:r>
            <a:r>
              <a:rPr sz="1600" spc="-10" dirty="0">
                <a:solidFill>
                  <a:srgbClr val="1D384B"/>
                </a:solidFill>
                <a:latin typeface="Arial"/>
                <a:cs typeface="Arial"/>
              </a:rPr>
              <a:t>Draft your budget </a:t>
            </a:r>
            <a:r>
              <a:rPr sz="1600" spc="-5" dirty="0">
                <a:solidFill>
                  <a:srgbClr val="1D384B"/>
                </a:solidFill>
                <a:latin typeface="Arial"/>
                <a:cs typeface="Arial"/>
              </a:rPr>
              <a:t>very early </a:t>
            </a:r>
            <a:r>
              <a:rPr sz="1600" dirty="0">
                <a:solidFill>
                  <a:srgbClr val="1D384B"/>
                </a:solidFill>
                <a:latin typeface="Arial"/>
                <a:cs typeface="Arial"/>
              </a:rPr>
              <a:t>in </a:t>
            </a:r>
            <a:r>
              <a:rPr sz="1600" spc="-5" dirty="0">
                <a:solidFill>
                  <a:srgbClr val="1D384B"/>
                </a:solidFill>
                <a:latin typeface="Arial"/>
                <a:cs typeface="Arial"/>
              </a:rPr>
              <a:t>the process, </a:t>
            </a:r>
            <a:r>
              <a:rPr sz="1600" spc="-10" dirty="0">
                <a:solidFill>
                  <a:srgbClr val="1D384B"/>
                </a:solidFill>
                <a:latin typeface="Arial"/>
                <a:cs typeface="Arial"/>
              </a:rPr>
              <a:t>before </a:t>
            </a:r>
            <a:r>
              <a:rPr sz="1600" spc="-15" dirty="0">
                <a:solidFill>
                  <a:srgbClr val="1D384B"/>
                </a:solidFill>
                <a:latin typeface="Arial"/>
                <a:cs typeface="Arial"/>
              </a:rPr>
              <a:t>you </a:t>
            </a:r>
            <a:r>
              <a:rPr sz="1600" spc="-5" dirty="0">
                <a:solidFill>
                  <a:srgbClr val="1D384B"/>
                </a:solidFill>
                <a:latin typeface="Arial"/>
                <a:cs typeface="Arial"/>
              </a:rPr>
              <a:t>make commitments.  Make sure </a:t>
            </a:r>
            <a:r>
              <a:rPr sz="1600" spc="-15" dirty="0">
                <a:solidFill>
                  <a:srgbClr val="1D384B"/>
                </a:solidFill>
                <a:latin typeface="Arial"/>
                <a:cs typeface="Arial"/>
              </a:rPr>
              <a:t>you </a:t>
            </a:r>
            <a:r>
              <a:rPr sz="1600" spc="-5" dirty="0">
                <a:solidFill>
                  <a:srgbClr val="1D384B"/>
                </a:solidFill>
                <a:latin typeface="Arial"/>
                <a:cs typeface="Arial"/>
              </a:rPr>
              <a:t>carefully </a:t>
            </a:r>
            <a:r>
              <a:rPr sz="1600" spc="-10" dirty="0">
                <a:solidFill>
                  <a:srgbClr val="1D384B"/>
                </a:solidFill>
                <a:latin typeface="Arial"/>
                <a:cs typeface="Arial"/>
              </a:rPr>
              <a:t>read and </a:t>
            </a:r>
            <a:r>
              <a:rPr sz="1600" spc="-5" dirty="0">
                <a:solidFill>
                  <a:srgbClr val="1D384B"/>
                </a:solidFill>
                <a:latin typeface="Arial"/>
                <a:cs typeface="Arial"/>
              </a:rPr>
              <a:t>understand </a:t>
            </a:r>
            <a:r>
              <a:rPr sz="1600" spc="-10" dirty="0">
                <a:solidFill>
                  <a:srgbClr val="1D384B"/>
                </a:solidFill>
                <a:latin typeface="Arial"/>
                <a:cs typeface="Arial"/>
              </a:rPr>
              <a:t>any </a:t>
            </a:r>
            <a:r>
              <a:rPr sz="1600" spc="-5" dirty="0">
                <a:solidFill>
                  <a:srgbClr val="1D384B"/>
                </a:solidFill>
                <a:latin typeface="Arial"/>
                <a:cs typeface="Arial"/>
              </a:rPr>
              <a:t>required </a:t>
            </a:r>
            <a:r>
              <a:rPr sz="1600" spc="-10" dirty="0">
                <a:solidFill>
                  <a:srgbClr val="1D384B"/>
                </a:solidFill>
                <a:latin typeface="Arial"/>
                <a:cs typeface="Arial"/>
              </a:rPr>
              <a:t>budget expenses </a:t>
            </a:r>
            <a:r>
              <a:rPr sz="1600" spc="-5" dirty="0">
                <a:solidFill>
                  <a:srgbClr val="1D384B"/>
                </a:solidFill>
                <a:latin typeface="Arial"/>
                <a:cs typeface="Arial"/>
              </a:rPr>
              <a:t>detailed </a:t>
            </a:r>
            <a:r>
              <a:rPr sz="1600" dirty="0">
                <a:solidFill>
                  <a:srgbClr val="1D384B"/>
                </a:solidFill>
                <a:latin typeface="Arial"/>
                <a:cs typeface="Arial"/>
              </a:rPr>
              <a:t>in  </a:t>
            </a:r>
            <a:r>
              <a:rPr sz="1600" spc="-5" dirty="0">
                <a:solidFill>
                  <a:srgbClr val="1D384B"/>
                </a:solidFill>
                <a:latin typeface="Arial"/>
                <a:cs typeface="Arial"/>
              </a:rPr>
              <a:t>the application — especially required </a:t>
            </a:r>
            <a:r>
              <a:rPr sz="1600" spc="-10" dirty="0">
                <a:solidFill>
                  <a:srgbClr val="1D384B"/>
                </a:solidFill>
                <a:latin typeface="Arial"/>
                <a:cs typeface="Arial"/>
              </a:rPr>
              <a:t>grantee </a:t>
            </a:r>
            <a:r>
              <a:rPr sz="1600" spc="-5" dirty="0">
                <a:solidFill>
                  <a:srgbClr val="1D384B"/>
                </a:solidFill>
                <a:latin typeface="Arial"/>
                <a:cs typeface="Arial"/>
              </a:rPr>
              <a:t>meetings. </a:t>
            </a:r>
            <a:r>
              <a:rPr sz="1600" dirty="0">
                <a:solidFill>
                  <a:srgbClr val="1D384B"/>
                </a:solidFill>
                <a:latin typeface="Arial"/>
                <a:cs typeface="Arial"/>
              </a:rPr>
              <a:t>Also </a:t>
            </a:r>
            <a:r>
              <a:rPr sz="1600" spc="-5" dirty="0">
                <a:solidFill>
                  <a:srgbClr val="1D384B"/>
                </a:solidFill>
                <a:latin typeface="Arial"/>
                <a:cs typeface="Arial"/>
              </a:rPr>
              <a:t>make sure </a:t>
            </a:r>
            <a:r>
              <a:rPr sz="1600" spc="-15" dirty="0">
                <a:solidFill>
                  <a:srgbClr val="1D384B"/>
                </a:solidFill>
                <a:latin typeface="Arial"/>
                <a:cs typeface="Arial"/>
              </a:rPr>
              <a:t>you </a:t>
            </a:r>
            <a:r>
              <a:rPr sz="1600" spc="-10" dirty="0">
                <a:solidFill>
                  <a:srgbClr val="1D384B"/>
                </a:solidFill>
                <a:latin typeface="Arial"/>
                <a:cs typeface="Arial"/>
              </a:rPr>
              <a:t>read  </a:t>
            </a:r>
            <a:r>
              <a:rPr sz="1600" spc="-5" dirty="0">
                <a:solidFill>
                  <a:srgbClr val="1D384B"/>
                </a:solidFill>
                <a:latin typeface="Arial"/>
                <a:cs typeface="Arial"/>
              </a:rPr>
              <a:t>carefully to understand </a:t>
            </a:r>
            <a:r>
              <a:rPr sz="1600" spc="-10" dirty="0">
                <a:solidFill>
                  <a:srgbClr val="1D384B"/>
                </a:solidFill>
                <a:latin typeface="Arial"/>
                <a:cs typeface="Arial"/>
              </a:rPr>
              <a:t>any </a:t>
            </a:r>
            <a:r>
              <a:rPr sz="1600" spc="-5" dirty="0">
                <a:solidFill>
                  <a:srgbClr val="1D384B"/>
                </a:solidFill>
                <a:latin typeface="Arial"/>
                <a:cs typeface="Arial"/>
              </a:rPr>
              <a:t>caps on </a:t>
            </a:r>
            <a:r>
              <a:rPr sz="1600" spc="-10" dirty="0">
                <a:solidFill>
                  <a:srgbClr val="1D384B"/>
                </a:solidFill>
                <a:latin typeface="Arial"/>
                <a:cs typeface="Arial"/>
              </a:rPr>
              <a:t>expenses </a:t>
            </a:r>
            <a:r>
              <a:rPr sz="1600" spc="-5" dirty="0">
                <a:solidFill>
                  <a:srgbClr val="1D384B"/>
                </a:solidFill>
                <a:latin typeface="Arial"/>
                <a:cs typeface="Arial"/>
              </a:rPr>
              <a:t>or </a:t>
            </a:r>
            <a:r>
              <a:rPr sz="1600" spc="-10" dirty="0">
                <a:solidFill>
                  <a:srgbClr val="1D384B"/>
                </a:solidFill>
                <a:latin typeface="Arial"/>
                <a:cs typeface="Arial"/>
              </a:rPr>
              <a:t>expenses </a:t>
            </a:r>
            <a:r>
              <a:rPr sz="1600" spc="-5" dirty="0">
                <a:solidFill>
                  <a:srgbClr val="1D384B"/>
                </a:solidFill>
                <a:latin typeface="Arial"/>
                <a:cs typeface="Arial"/>
              </a:rPr>
              <a:t>that </a:t>
            </a:r>
            <a:r>
              <a:rPr sz="1600" spc="-10" dirty="0">
                <a:solidFill>
                  <a:srgbClr val="1D384B"/>
                </a:solidFill>
                <a:latin typeface="Arial"/>
                <a:cs typeface="Arial"/>
              </a:rPr>
              <a:t>are not</a:t>
            </a:r>
            <a:r>
              <a:rPr sz="1600" spc="180" dirty="0">
                <a:solidFill>
                  <a:srgbClr val="1D384B"/>
                </a:solidFill>
                <a:latin typeface="Arial"/>
                <a:cs typeface="Arial"/>
              </a:rPr>
              <a:t> </a:t>
            </a:r>
            <a:r>
              <a:rPr sz="1600" spc="-5" dirty="0">
                <a:solidFill>
                  <a:srgbClr val="1D384B"/>
                </a:solidFill>
                <a:latin typeface="Arial"/>
                <a:cs typeface="Arial"/>
              </a:rPr>
              <a:t>allowed.</a:t>
            </a:r>
            <a:endParaRPr sz="1600" dirty="0">
              <a:latin typeface="Arial"/>
              <a:cs typeface="Arial"/>
            </a:endParaRPr>
          </a:p>
          <a:p>
            <a:pPr>
              <a:lnSpc>
                <a:spcPct val="100000"/>
              </a:lnSpc>
              <a:spcBef>
                <a:spcPts val="40"/>
              </a:spcBef>
            </a:pPr>
            <a:endParaRPr sz="1400" dirty="0">
              <a:latin typeface="Arial"/>
              <a:cs typeface="Arial"/>
            </a:endParaRPr>
          </a:p>
          <a:p>
            <a:pPr marL="12700" marR="4044315">
              <a:lnSpc>
                <a:spcPct val="117600"/>
              </a:lnSpc>
              <a:spcBef>
                <a:spcPts val="5"/>
              </a:spcBef>
            </a:pPr>
            <a:r>
              <a:rPr sz="1600" spc="-5" dirty="0">
                <a:solidFill>
                  <a:srgbClr val="1D384B"/>
                </a:solidFill>
                <a:latin typeface="Arial"/>
                <a:cs typeface="Arial"/>
              </a:rPr>
              <a:t>Resource: </a:t>
            </a:r>
            <a:r>
              <a:rPr sz="1600" spc="-10" dirty="0">
                <a:solidFill>
                  <a:srgbClr val="1D384B"/>
                </a:solidFill>
                <a:latin typeface="Arial"/>
                <a:cs typeface="Arial"/>
              </a:rPr>
              <a:t>DOJ Grants </a:t>
            </a:r>
            <a:r>
              <a:rPr sz="1600" spc="-5" dirty="0">
                <a:solidFill>
                  <a:srgbClr val="1D384B"/>
                </a:solidFill>
                <a:latin typeface="Arial"/>
                <a:cs typeface="Arial"/>
              </a:rPr>
              <a:t>Financial </a:t>
            </a:r>
            <a:r>
              <a:rPr sz="1600" spc="-10" dirty="0">
                <a:solidFill>
                  <a:srgbClr val="1D384B"/>
                </a:solidFill>
                <a:latin typeface="Arial"/>
                <a:cs typeface="Arial"/>
              </a:rPr>
              <a:t>Guide  </a:t>
            </a:r>
            <a:r>
              <a:rPr sz="1600" u="heavy" spc="-5" dirty="0">
                <a:solidFill>
                  <a:srgbClr val="0000FF"/>
                </a:solidFill>
                <a:uFill>
                  <a:solidFill>
                    <a:srgbClr val="0000FF"/>
                  </a:solidFill>
                </a:uFill>
                <a:latin typeface="Arial"/>
                <a:cs typeface="Arial"/>
                <a:hlinkClick r:id="rId3"/>
              </a:rPr>
              <a:t>https://ojp.gov/financialguide/doj/index.htm</a:t>
            </a:r>
            <a:endParaRPr sz="1600" dirty="0">
              <a:latin typeface="Arial"/>
              <a:cs typeface="Arial"/>
            </a:endParaRPr>
          </a:p>
          <a:p>
            <a:pPr>
              <a:lnSpc>
                <a:spcPct val="100000"/>
              </a:lnSpc>
              <a:spcBef>
                <a:spcPts val="5"/>
              </a:spcBef>
            </a:pPr>
            <a:endParaRPr sz="1600" dirty="0">
              <a:latin typeface="Arial"/>
              <a:cs typeface="Arial"/>
            </a:endParaRPr>
          </a:p>
          <a:p>
            <a:pPr marL="12700" marR="5080">
              <a:lnSpc>
                <a:spcPct val="110000"/>
              </a:lnSpc>
            </a:pPr>
            <a:r>
              <a:rPr lang="en-US" sz="1600" spc="-5" dirty="0" smtClean="0">
                <a:solidFill>
                  <a:srgbClr val="1D384B"/>
                </a:solidFill>
                <a:latin typeface="Arial"/>
                <a:cs typeface="Arial"/>
              </a:rPr>
              <a:t>Applicants should </a:t>
            </a:r>
            <a:r>
              <a:rPr sz="1600" spc="-5" dirty="0" smtClean="0">
                <a:solidFill>
                  <a:srgbClr val="1D384B"/>
                </a:solidFill>
                <a:latin typeface="Arial"/>
                <a:cs typeface="Arial"/>
              </a:rPr>
              <a:t>use </a:t>
            </a:r>
            <a:r>
              <a:rPr lang="en-US" sz="1600" spc="-5" dirty="0" smtClean="0">
                <a:solidFill>
                  <a:srgbClr val="1D384B"/>
                </a:solidFill>
                <a:latin typeface="Arial"/>
                <a:cs typeface="Arial"/>
              </a:rPr>
              <a:t>the combined budget and budget narrative template </a:t>
            </a:r>
            <a:r>
              <a:rPr sz="1600" spc="-5" dirty="0" smtClean="0">
                <a:solidFill>
                  <a:srgbClr val="1D384B"/>
                </a:solidFill>
                <a:latin typeface="Arial"/>
                <a:cs typeface="Arial"/>
              </a:rPr>
              <a:t>that </a:t>
            </a:r>
            <a:r>
              <a:rPr sz="1600" dirty="0">
                <a:solidFill>
                  <a:srgbClr val="1D384B"/>
                </a:solidFill>
                <a:latin typeface="Arial"/>
                <a:cs typeface="Arial"/>
              </a:rPr>
              <a:t>is </a:t>
            </a:r>
            <a:r>
              <a:rPr sz="1600" spc="-5" dirty="0">
                <a:solidFill>
                  <a:srgbClr val="1D384B"/>
                </a:solidFill>
                <a:latin typeface="Arial"/>
                <a:cs typeface="Arial"/>
              </a:rPr>
              <a:t>available  through the OJP </a:t>
            </a:r>
            <a:r>
              <a:rPr sz="1600" spc="-10" dirty="0">
                <a:solidFill>
                  <a:srgbClr val="1D384B"/>
                </a:solidFill>
                <a:latin typeface="Arial"/>
                <a:cs typeface="Arial"/>
              </a:rPr>
              <a:t>Grant </a:t>
            </a:r>
            <a:r>
              <a:rPr sz="1600" spc="-5" dirty="0">
                <a:solidFill>
                  <a:srgbClr val="1D384B"/>
                </a:solidFill>
                <a:latin typeface="Arial"/>
                <a:cs typeface="Arial"/>
              </a:rPr>
              <a:t>Application Resource </a:t>
            </a:r>
            <a:r>
              <a:rPr sz="1600" spc="-10" dirty="0">
                <a:solidFill>
                  <a:srgbClr val="1D384B"/>
                </a:solidFill>
                <a:latin typeface="Arial"/>
                <a:cs typeface="Arial"/>
              </a:rPr>
              <a:t>Guide at  </a:t>
            </a:r>
            <a:r>
              <a:rPr sz="1600" u="heavy" spc="-5" dirty="0">
                <a:solidFill>
                  <a:srgbClr val="0000FF"/>
                </a:solidFill>
                <a:uFill>
                  <a:solidFill>
                    <a:srgbClr val="0000FF"/>
                  </a:solidFill>
                </a:uFill>
                <a:latin typeface="Arial"/>
                <a:cs typeface="Arial"/>
                <a:hlinkClick r:id="rId4"/>
              </a:rPr>
              <a:t>https://ojp.gov/funding/Apply/Resources/Grant-App-Resource-Guide.htm</a:t>
            </a:r>
            <a:r>
              <a:rPr sz="1600" spc="-5" dirty="0">
                <a:solidFill>
                  <a:srgbClr val="1D384B"/>
                </a:solidFill>
                <a:latin typeface="Arial"/>
                <a:cs typeface="Arial"/>
              </a:rPr>
              <a:t>.</a:t>
            </a:r>
            <a:endParaRPr sz="1600" dirty="0">
              <a:latin typeface="Arial"/>
              <a:cs typeface="Arial"/>
            </a:endParaRPr>
          </a:p>
          <a:p>
            <a:pPr>
              <a:lnSpc>
                <a:spcPct val="100000"/>
              </a:lnSpc>
              <a:spcBef>
                <a:spcPts val="10"/>
              </a:spcBef>
            </a:pPr>
            <a:endParaRPr sz="1650" dirty="0">
              <a:latin typeface="Arial"/>
              <a:cs typeface="Arial"/>
            </a:endParaRPr>
          </a:p>
          <a:p>
            <a:pPr marL="12700" marR="75565">
              <a:lnSpc>
                <a:spcPct val="100000"/>
              </a:lnSpc>
            </a:pPr>
            <a:r>
              <a:rPr sz="1600" i="1" spc="-5" dirty="0">
                <a:solidFill>
                  <a:srgbClr val="1F487C"/>
                </a:solidFill>
                <a:latin typeface="Calibri"/>
                <a:cs typeface="Calibri"/>
              </a:rPr>
              <a:t>Tip: Within the </a:t>
            </a:r>
            <a:r>
              <a:rPr sz="1600" i="1" spc="-10" dirty="0">
                <a:solidFill>
                  <a:srgbClr val="1F487C"/>
                </a:solidFill>
                <a:latin typeface="Calibri"/>
                <a:cs typeface="Calibri"/>
              </a:rPr>
              <a:t>Budget Detail </a:t>
            </a:r>
            <a:r>
              <a:rPr sz="1600" i="1" spc="-15" dirty="0">
                <a:solidFill>
                  <a:srgbClr val="1F487C"/>
                </a:solidFill>
                <a:latin typeface="Calibri"/>
                <a:cs typeface="Calibri"/>
              </a:rPr>
              <a:t>Worksheet </a:t>
            </a:r>
            <a:r>
              <a:rPr sz="1600" i="1" spc="-5" dirty="0">
                <a:solidFill>
                  <a:srgbClr val="1F487C"/>
                </a:solidFill>
                <a:latin typeface="Calibri"/>
                <a:cs typeface="Calibri"/>
              </a:rPr>
              <a:t>there </a:t>
            </a:r>
            <a:r>
              <a:rPr sz="1600" i="1" dirty="0">
                <a:solidFill>
                  <a:srgbClr val="1F487C"/>
                </a:solidFill>
                <a:latin typeface="Calibri"/>
                <a:cs typeface="Calibri"/>
              </a:rPr>
              <a:t>is </a:t>
            </a:r>
            <a:r>
              <a:rPr sz="1600" i="1" spc="-5" dirty="0">
                <a:solidFill>
                  <a:srgbClr val="1F487C"/>
                </a:solidFill>
                <a:latin typeface="Calibri"/>
                <a:cs typeface="Calibri"/>
              </a:rPr>
              <a:t>a sample </a:t>
            </a:r>
            <a:r>
              <a:rPr sz="1600" i="1" spc="-10" dirty="0">
                <a:solidFill>
                  <a:srgbClr val="1F487C"/>
                </a:solidFill>
                <a:latin typeface="Calibri"/>
                <a:cs typeface="Calibri"/>
              </a:rPr>
              <a:t>worksheet that has </a:t>
            </a:r>
            <a:r>
              <a:rPr sz="1600" i="1" spc="-5" dirty="0">
                <a:solidFill>
                  <a:srgbClr val="1F487C"/>
                </a:solidFill>
                <a:latin typeface="Calibri"/>
                <a:cs typeface="Calibri"/>
              </a:rPr>
              <a:t>been included </a:t>
            </a:r>
            <a:r>
              <a:rPr sz="1600" i="1" spc="-15" dirty="0">
                <a:solidFill>
                  <a:srgbClr val="1F487C"/>
                </a:solidFill>
                <a:latin typeface="Calibri"/>
                <a:cs typeface="Calibri"/>
              </a:rPr>
              <a:t>as  </a:t>
            </a:r>
            <a:r>
              <a:rPr sz="1600" i="1" spc="-5" dirty="0">
                <a:solidFill>
                  <a:srgbClr val="1F487C"/>
                </a:solidFill>
                <a:latin typeface="Calibri"/>
                <a:cs typeface="Calibri"/>
              </a:rPr>
              <a:t>a resource. Please refer </a:t>
            </a:r>
            <a:r>
              <a:rPr sz="1600" i="1" spc="-15" dirty="0">
                <a:solidFill>
                  <a:srgbClr val="1F487C"/>
                </a:solidFill>
                <a:latin typeface="Calibri"/>
                <a:cs typeface="Calibri"/>
              </a:rPr>
              <a:t>to </a:t>
            </a:r>
            <a:r>
              <a:rPr sz="1600" i="1" spc="-5" dirty="0">
                <a:solidFill>
                  <a:srgbClr val="1F487C"/>
                </a:solidFill>
                <a:latin typeface="Calibri"/>
                <a:cs typeface="Calibri"/>
              </a:rPr>
              <a:t>the </a:t>
            </a:r>
            <a:r>
              <a:rPr sz="1600" i="1" u="heavy" spc="-15" dirty="0">
                <a:solidFill>
                  <a:srgbClr val="1F487C"/>
                </a:solidFill>
                <a:uFill>
                  <a:solidFill>
                    <a:srgbClr val="1F487C"/>
                  </a:solidFill>
                </a:uFill>
                <a:latin typeface="Calibri"/>
                <a:cs typeface="Calibri"/>
              </a:rPr>
              <a:t>tab</a:t>
            </a:r>
            <a:r>
              <a:rPr sz="1600" i="1" spc="-15" dirty="0">
                <a:solidFill>
                  <a:srgbClr val="1F487C"/>
                </a:solidFill>
                <a:latin typeface="Calibri"/>
                <a:cs typeface="Calibri"/>
              </a:rPr>
              <a:t> </a:t>
            </a:r>
            <a:r>
              <a:rPr sz="1600" i="1" spc="-5" dirty="0">
                <a:solidFill>
                  <a:srgbClr val="1F487C"/>
                </a:solidFill>
                <a:latin typeface="Calibri"/>
                <a:cs typeface="Calibri"/>
              </a:rPr>
              <a:t>labeled </a:t>
            </a:r>
            <a:r>
              <a:rPr sz="1600" i="1" spc="-10" dirty="0">
                <a:solidFill>
                  <a:srgbClr val="1F487C"/>
                </a:solidFill>
                <a:latin typeface="Calibri"/>
                <a:cs typeface="Calibri"/>
              </a:rPr>
              <a:t>Example Budget Detail</a:t>
            </a:r>
            <a:r>
              <a:rPr sz="1600" i="1" spc="130" dirty="0">
                <a:solidFill>
                  <a:srgbClr val="1F487C"/>
                </a:solidFill>
                <a:latin typeface="Calibri"/>
                <a:cs typeface="Calibri"/>
              </a:rPr>
              <a:t> </a:t>
            </a:r>
            <a:r>
              <a:rPr sz="1600" i="1" spc="-15" dirty="0">
                <a:solidFill>
                  <a:srgbClr val="1F487C"/>
                </a:solidFill>
                <a:latin typeface="Calibri"/>
                <a:cs typeface="Calibri"/>
              </a:rPr>
              <a:t>Worksheet.</a:t>
            </a:r>
            <a:endParaRPr sz="1600" dirty="0">
              <a:latin typeface="Calibri"/>
              <a:cs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839595" y="739337"/>
            <a:ext cx="5465445" cy="574040"/>
          </a:xfrm>
          <a:prstGeom prst="rect">
            <a:avLst/>
          </a:prstGeom>
        </p:spPr>
        <p:txBody>
          <a:bodyPr vert="horz" wrap="square" lIns="0" tIns="12700" rIns="0" bIns="0" rtlCol="0">
            <a:spAutoFit/>
          </a:bodyPr>
          <a:lstStyle/>
          <a:p>
            <a:pPr marL="12700">
              <a:lnSpc>
                <a:spcPct val="100000"/>
              </a:lnSpc>
              <a:spcBef>
                <a:spcPts val="100"/>
              </a:spcBef>
            </a:pPr>
            <a:r>
              <a:rPr spc="-5" dirty="0"/>
              <a:t>Sample Budget</a:t>
            </a:r>
            <a:r>
              <a:rPr spc="-20" dirty="0"/>
              <a:t> </a:t>
            </a:r>
            <a:r>
              <a:rPr spc="-5" dirty="0"/>
              <a:t>Narrative</a:t>
            </a:r>
          </a:p>
        </p:txBody>
      </p:sp>
      <p:sp>
        <p:nvSpPr>
          <p:cNvPr id="3" name="object 3"/>
          <p:cNvSpPr/>
          <p:nvPr/>
        </p:nvSpPr>
        <p:spPr>
          <a:xfrm>
            <a:off x="1252727" y="1755648"/>
            <a:ext cx="6612635" cy="2839211"/>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4274" y="702908"/>
            <a:ext cx="7420609" cy="574040"/>
          </a:xfrm>
          <a:prstGeom prst="rect">
            <a:avLst/>
          </a:prstGeom>
        </p:spPr>
        <p:txBody>
          <a:bodyPr vert="horz" wrap="square" lIns="0" tIns="12700" rIns="0" bIns="0" rtlCol="0">
            <a:spAutoFit/>
          </a:bodyPr>
          <a:lstStyle/>
          <a:p>
            <a:pPr marL="12700">
              <a:lnSpc>
                <a:spcPct val="100000"/>
              </a:lnSpc>
              <a:spcBef>
                <a:spcPts val="100"/>
              </a:spcBef>
            </a:pPr>
            <a:r>
              <a:rPr spc="-5" dirty="0"/>
              <a:t>Budgets and the Budget</a:t>
            </a:r>
            <a:r>
              <a:rPr spc="10" dirty="0"/>
              <a:t> </a:t>
            </a:r>
            <a:r>
              <a:rPr spc="-5" dirty="0"/>
              <a:t>Narrative</a:t>
            </a:r>
          </a:p>
        </p:txBody>
      </p:sp>
      <p:sp>
        <p:nvSpPr>
          <p:cNvPr id="3" name="object 3"/>
          <p:cNvSpPr txBox="1"/>
          <p:nvPr/>
        </p:nvSpPr>
        <p:spPr>
          <a:xfrm>
            <a:off x="600694" y="1346711"/>
            <a:ext cx="7856855" cy="3604260"/>
          </a:xfrm>
          <a:prstGeom prst="rect">
            <a:avLst/>
          </a:prstGeom>
        </p:spPr>
        <p:txBody>
          <a:bodyPr vert="horz" wrap="square" lIns="0" tIns="40640" rIns="0" bIns="0" rtlCol="0">
            <a:spAutoFit/>
          </a:bodyPr>
          <a:lstStyle/>
          <a:p>
            <a:pPr marL="355600" indent="-343535" algn="just">
              <a:lnSpc>
                <a:spcPct val="100000"/>
              </a:lnSpc>
              <a:spcBef>
                <a:spcPts val="320"/>
              </a:spcBef>
              <a:buChar char="•"/>
              <a:tabLst>
                <a:tab pos="356235" algn="l"/>
              </a:tabLst>
            </a:pPr>
            <a:r>
              <a:rPr sz="1600" spc="-10" dirty="0">
                <a:solidFill>
                  <a:srgbClr val="1D384B"/>
                </a:solidFill>
                <a:latin typeface="Arial"/>
                <a:cs typeface="Arial"/>
              </a:rPr>
              <a:t>The budget </a:t>
            </a:r>
            <a:r>
              <a:rPr sz="1600" spc="-5" dirty="0">
                <a:solidFill>
                  <a:srgbClr val="1D384B"/>
                </a:solidFill>
                <a:latin typeface="Arial"/>
                <a:cs typeface="Arial"/>
              </a:rPr>
              <a:t>narrative should relate directly to the project</a:t>
            </a:r>
            <a:r>
              <a:rPr sz="1600" spc="90" dirty="0">
                <a:solidFill>
                  <a:srgbClr val="1D384B"/>
                </a:solidFill>
                <a:latin typeface="Arial"/>
                <a:cs typeface="Arial"/>
              </a:rPr>
              <a:t> </a:t>
            </a:r>
            <a:r>
              <a:rPr sz="1600" spc="-5" dirty="0">
                <a:solidFill>
                  <a:srgbClr val="1D384B"/>
                </a:solidFill>
                <a:latin typeface="Arial"/>
                <a:cs typeface="Arial"/>
              </a:rPr>
              <a:t>design.</a:t>
            </a:r>
            <a:endParaRPr sz="1600">
              <a:latin typeface="Arial"/>
              <a:cs typeface="Arial"/>
            </a:endParaRPr>
          </a:p>
          <a:p>
            <a:pPr marL="753110" marR="34925" indent="-283845" algn="just">
              <a:lnSpc>
                <a:spcPct val="110000"/>
              </a:lnSpc>
              <a:spcBef>
                <a:spcPts val="30"/>
              </a:spcBef>
            </a:pPr>
            <a:r>
              <a:rPr sz="1400" dirty="0">
                <a:solidFill>
                  <a:srgbClr val="1D384B"/>
                </a:solidFill>
                <a:latin typeface="Courier New"/>
                <a:cs typeface="Courier New"/>
              </a:rPr>
              <a:t>o </a:t>
            </a:r>
            <a:r>
              <a:rPr sz="1400" spc="-5" dirty="0">
                <a:solidFill>
                  <a:srgbClr val="1D384B"/>
                </a:solidFill>
                <a:latin typeface="Arial"/>
                <a:cs typeface="Arial"/>
              </a:rPr>
              <a:t>There </a:t>
            </a:r>
            <a:r>
              <a:rPr sz="1400" dirty="0">
                <a:solidFill>
                  <a:srgbClr val="1D384B"/>
                </a:solidFill>
                <a:latin typeface="Arial"/>
                <a:cs typeface="Arial"/>
              </a:rPr>
              <a:t>should </a:t>
            </a:r>
            <a:r>
              <a:rPr sz="1400" spc="-5" dirty="0">
                <a:solidFill>
                  <a:srgbClr val="1D384B"/>
                </a:solidFill>
                <a:latin typeface="Arial"/>
                <a:cs typeface="Arial"/>
              </a:rPr>
              <a:t>be no expenses </a:t>
            </a:r>
            <a:r>
              <a:rPr sz="1400" dirty="0">
                <a:solidFill>
                  <a:srgbClr val="1D384B"/>
                </a:solidFill>
                <a:latin typeface="Arial"/>
                <a:cs typeface="Arial"/>
              </a:rPr>
              <a:t>in the </a:t>
            </a:r>
            <a:r>
              <a:rPr sz="1400" spc="-5" dirty="0">
                <a:solidFill>
                  <a:srgbClr val="1D384B"/>
                </a:solidFill>
                <a:latin typeface="Arial"/>
                <a:cs typeface="Arial"/>
              </a:rPr>
              <a:t>budget </a:t>
            </a:r>
            <a:r>
              <a:rPr sz="1400" dirty="0">
                <a:solidFill>
                  <a:srgbClr val="1D384B"/>
                </a:solidFill>
                <a:latin typeface="Arial"/>
                <a:cs typeface="Arial"/>
              </a:rPr>
              <a:t>that are </a:t>
            </a:r>
            <a:r>
              <a:rPr sz="1400" spc="-5" dirty="0">
                <a:solidFill>
                  <a:srgbClr val="1D384B"/>
                </a:solidFill>
                <a:latin typeface="Arial"/>
                <a:cs typeface="Arial"/>
              </a:rPr>
              <a:t>not referenced </a:t>
            </a:r>
            <a:r>
              <a:rPr sz="1400" dirty="0">
                <a:solidFill>
                  <a:srgbClr val="1D384B"/>
                </a:solidFill>
                <a:latin typeface="Arial"/>
                <a:cs typeface="Arial"/>
              </a:rPr>
              <a:t>in the </a:t>
            </a:r>
            <a:r>
              <a:rPr sz="1400" spc="-5" dirty="0">
                <a:solidFill>
                  <a:srgbClr val="1D384B"/>
                </a:solidFill>
                <a:latin typeface="Arial"/>
                <a:cs typeface="Arial"/>
              </a:rPr>
              <a:t>project/program  narrative </a:t>
            </a:r>
            <a:r>
              <a:rPr sz="1400" dirty="0">
                <a:solidFill>
                  <a:srgbClr val="1D384B"/>
                </a:solidFill>
                <a:latin typeface="Arial"/>
                <a:cs typeface="Arial"/>
              </a:rPr>
              <a:t>(e.g., </a:t>
            </a:r>
            <a:r>
              <a:rPr sz="1400" spc="-5" dirty="0">
                <a:solidFill>
                  <a:srgbClr val="1D384B"/>
                </a:solidFill>
                <a:latin typeface="Arial"/>
                <a:cs typeface="Arial"/>
              </a:rPr>
              <a:t>do not </a:t>
            </a:r>
            <a:r>
              <a:rPr sz="1400" dirty="0">
                <a:solidFill>
                  <a:srgbClr val="1D384B"/>
                </a:solidFill>
                <a:latin typeface="Arial"/>
                <a:cs typeface="Arial"/>
              </a:rPr>
              <a:t>ask for </a:t>
            </a:r>
            <a:r>
              <a:rPr sz="1400" spc="-5" dirty="0">
                <a:solidFill>
                  <a:srgbClr val="1D384B"/>
                </a:solidFill>
                <a:latin typeface="Arial"/>
                <a:cs typeface="Arial"/>
              </a:rPr>
              <a:t>drug </a:t>
            </a:r>
            <a:r>
              <a:rPr sz="1400" dirty="0">
                <a:solidFill>
                  <a:srgbClr val="1D384B"/>
                </a:solidFill>
                <a:latin typeface="Arial"/>
                <a:cs typeface="Arial"/>
              </a:rPr>
              <a:t>testing supplies if </a:t>
            </a:r>
            <a:r>
              <a:rPr sz="1400" spc="-10" dirty="0">
                <a:solidFill>
                  <a:srgbClr val="1D384B"/>
                </a:solidFill>
                <a:latin typeface="Arial"/>
                <a:cs typeface="Arial"/>
              </a:rPr>
              <a:t>you have </a:t>
            </a:r>
            <a:r>
              <a:rPr sz="1400" spc="-5" dirty="0">
                <a:solidFill>
                  <a:srgbClr val="1D384B"/>
                </a:solidFill>
                <a:latin typeface="Arial"/>
                <a:cs typeface="Arial"/>
              </a:rPr>
              <a:t>not </a:t>
            </a:r>
            <a:r>
              <a:rPr sz="1400" dirty="0">
                <a:solidFill>
                  <a:srgbClr val="1D384B"/>
                </a:solidFill>
                <a:latin typeface="Arial"/>
                <a:cs typeface="Arial"/>
              </a:rPr>
              <a:t>included </a:t>
            </a:r>
            <a:r>
              <a:rPr sz="1400" spc="-5" dirty="0">
                <a:solidFill>
                  <a:srgbClr val="1D384B"/>
                </a:solidFill>
                <a:latin typeface="Arial"/>
                <a:cs typeface="Arial"/>
              </a:rPr>
              <a:t>drug </a:t>
            </a:r>
            <a:r>
              <a:rPr sz="1400" dirty="0">
                <a:solidFill>
                  <a:srgbClr val="1D384B"/>
                </a:solidFill>
                <a:latin typeface="Arial"/>
                <a:cs typeface="Arial"/>
              </a:rPr>
              <a:t>testing</a:t>
            </a:r>
            <a:r>
              <a:rPr sz="1400" spc="-245" dirty="0">
                <a:solidFill>
                  <a:srgbClr val="1D384B"/>
                </a:solidFill>
                <a:latin typeface="Arial"/>
                <a:cs typeface="Arial"/>
              </a:rPr>
              <a:t> </a:t>
            </a:r>
            <a:r>
              <a:rPr sz="1400" spc="-5" dirty="0">
                <a:solidFill>
                  <a:srgbClr val="1D384B"/>
                </a:solidFill>
                <a:latin typeface="Arial"/>
                <a:cs typeface="Arial"/>
              </a:rPr>
              <a:t>as  </a:t>
            </a:r>
            <a:r>
              <a:rPr sz="1400" dirty="0">
                <a:solidFill>
                  <a:srgbClr val="1D384B"/>
                </a:solidFill>
                <a:latin typeface="Arial"/>
                <a:cs typeface="Arial"/>
              </a:rPr>
              <a:t>a </a:t>
            </a:r>
            <a:r>
              <a:rPr sz="1400" spc="-5" dirty="0">
                <a:solidFill>
                  <a:srgbClr val="1D384B"/>
                </a:solidFill>
                <a:latin typeface="Arial"/>
                <a:cs typeface="Arial"/>
              </a:rPr>
              <a:t>component </a:t>
            </a:r>
            <a:r>
              <a:rPr sz="1400" dirty="0">
                <a:solidFill>
                  <a:srgbClr val="1D384B"/>
                </a:solidFill>
                <a:latin typeface="Arial"/>
                <a:cs typeface="Arial"/>
              </a:rPr>
              <a:t>in </a:t>
            </a:r>
            <a:r>
              <a:rPr sz="1400" spc="-10" dirty="0">
                <a:solidFill>
                  <a:srgbClr val="1D384B"/>
                </a:solidFill>
                <a:latin typeface="Arial"/>
                <a:cs typeface="Arial"/>
              </a:rPr>
              <a:t>your </a:t>
            </a:r>
            <a:r>
              <a:rPr sz="1400" dirty="0">
                <a:solidFill>
                  <a:srgbClr val="1D384B"/>
                </a:solidFill>
                <a:latin typeface="Arial"/>
                <a:cs typeface="Arial"/>
              </a:rPr>
              <a:t>project</a:t>
            </a:r>
            <a:r>
              <a:rPr sz="1400" spc="-80" dirty="0">
                <a:solidFill>
                  <a:srgbClr val="1D384B"/>
                </a:solidFill>
                <a:latin typeface="Arial"/>
                <a:cs typeface="Arial"/>
              </a:rPr>
              <a:t> </a:t>
            </a:r>
            <a:r>
              <a:rPr sz="1400" spc="-5" dirty="0">
                <a:solidFill>
                  <a:srgbClr val="1D384B"/>
                </a:solidFill>
                <a:latin typeface="Arial"/>
                <a:cs typeface="Arial"/>
              </a:rPr>
              <a:t>description).</a:t>
            </a:r>
            <a:endParaRPr sz="1400">
              <a:latin typeface="Arial"/>
              <a:cs typeface="Arial"/>
            </a:endParaRPr>
          </a:p>
          <a:p>
            <a:pPr marL="355600" indent="-343535">
              <a:lnSpc>
                <a:spcPct val="100000"/>
              </a:lnSpc>
              <a:spcBef>
                <a:spcPts val="1060"/>
              </a:spcBef>
              <a:buChar char="•"/>
              <a:tabLst>
                <a:tab pos="354965" algn="l"/>
                <a:tab pos="356235" algn="l"/>
              </a:tabLst>
            </a:pPr>
            <a:r>
              <a:rPr sz="1600" spc="-5" dirty="0">
                <a:solidFill>
                  <a:srgbClr val="1D384B"/>
                </a:solidFill>
                <a:latin typeface="Arial"/>
                <a:cs typeface="Arial"/>
              </a:rPr>
              <a:t>Personnel costs should relate to the key </a:t>
            </a:r>
            <a:r>
              <a:rPr sz="1600" spc="-10" dirty="0">
                <a:solidFill>
                  <a:srgbClr val="1D384B"/>
                </a:solidFill>
                <a:latin typeface="Arial"/>
                <a:cs typeface="Arial"/>
              </a:rPr>
              <a:t>personnel </a:t>
            </a:r>
            <a:r>
              <a:rPr sz="1600" spc="-5" dirty="0">
                <a:solidFill>
                  <a:srgbClr val="1D384B"/>
                </a:solidFill>
                <a:latin typeface="Arial"/>
                <a:cs typeface="Arial"/>
              </a:rPr>
              <a:t>for the</a:t>
            </a:r>
            <a:r>
              <a:rPr sz="1600" spc="100" dirty="0">
                <a:solidFill>
                  <a:srgbClr val="1D384B"/>
                </a:solidFill>
                <a:latin typeface="Arial"/>
                <a:cs typeface="Arial"/>
              </a:rPr>
              <a:t> </a:t>
            </a:r>
            <a:r>
              <a:rPr sz="1600" spc="-5" dirty="0">
                <a:solidFill>
                  <a:srgbClr val="1D384B"/>
                </a:solidFill>
                <a:latin typeface="Arial"/>
                <a:cs typeface="Arial"/>
              </a:rPr>
              <a:t>project.</a:t>
            </a:r>
            <a:endParaRPr sz="1600">
              <a:latin typeface="Arial"/>
              <a:cs typeface="Arial"/>
            </a:endParaRPr>
          </a:p>
          <a:p>
            <a:pPr marL="355600" marR="29845" indent="-343535">
              <a:lnSpc>
                <a:spcPct val="110000"/>
              </a:lnSpc>
              <a:spcBef>
                <a:spcPts val="900"/>
              </a:spcBef>
              <a:buChar char="•"/>
              <a:tabLst>
                <a:tab pos="354965" algn="l"/>
                <a:tab pos="356235" algn="l"/>
              </a:tabLst>
            </a:pPr>
            <a:r>
              <a:rPr sz="1600" spc="-5" dirty="0">
                <a:solidFill>
                  <a:srgbClr val="1D384B"/>
                </a:solidFill>
                <a:latin typeface="Arial"/>
                <a:cs typeface="Arial"/>
              </a:rPr>
              <a:t>Subrecipients should be categorized as either </a:t>
            </a:r>
            <a:r>
              <a:rPr sz="1600" spc="-10" dirty="0">
                <a:solidFill>
                  <a:srgbClr val="1D384B"/>
                </a:solidFill>
                <a:latin typeface="Arial"/>
                <a:cs typeface="Arial"/>
              </a:rPr>
              <a:t>subawards </a:t>
            </a:r>
            <a:r>
              <a:rPr sz="1600" spc="-5" dirty="0">
                <a:solidFill>
                  <a:srgbClr val="1D384B"/>
                </a:solidFill>
                <a:latin typeface="Arial"/>
                <a:cs typeface="Arial"/>
              </a:rPr>
              <a:t>or </a:t>
            </a:r>
            <a:r>
              <a:rPr sz="1600" spc="-10" dirty="0">
                <a:solidFill>
                  <a:srgbClr val="1D384B"/>
                </a:solidFill>
                <a:latin typeface="Arial"/>
                <a:cs typeface="Arial"/>
              </a:rPr>
              <a:t>procurement </a:t>
            </a:r>
            <a:r>
              <a:rPr sz="1600" spc="-5" dirty="0">
                <a:solidFill>
                  <a:srgbClr val="1D384B"/>
                </a:solidFill>
                <a:latin typeface="Arial"/>
                <a:cs typeface="Arial"/>
              </a:rPr>
              <a:t>contracts  </a:t>
            </a:r>
            <a:r>
              <a:rPr sz="1600" spc="-10" dirty="0">
                <a:solidFill>
                  <a:srgbClr val="1D384B"/>
                </a:solidFill>
                <a:latin typeface="Arial"/>
                <a:cs typeface="Arial"/>
              </a:rPr>
              <a:t>and </a:t>
            </a:r>
            <a:r>
              <a:rPr sz="1600" spc="-5" dirty="0">
                <a:solidFill>
                  <a:srgbClr val="1D384B"/>
                </a:solidFill>
                <a:latin typeface="Arial"/>
                <a:cs typeface="Arial"/>
              </a:rPr>
              <a:t>also be clearly stated </a:t>
            </a:r>
            <a:r>
              <a:rPr sz="1600" dirty="0">
                <a:solidFill>
                  <a:srgbClr val="1D384B"/>
                </a:solidFill>
                <a:latin typeface="Arial"/>
                <a:cs typeface="Arial"/>
              </a:rPr>
              <a:t>in </a:t>
            </a:r>
            <a:r>
              <a:rPr sz="1600" spc="-5" dirty="0">
                <a:solidFill>
                  <a:srgbClr val="1D384B"/>
                </a:solidFill>
                <a:latin typeface="Arial"/>
                <a:cs typeface="Arial"/>
              </a:rPr>
              <a:t>the project/program narrative. Please </a:t>
            </a:r>
            <a:r>
              <a:rPr sz="1600" spc="-10" dirty="0">
                <a:solidFill>
                  <a:srgbClr val="1D384B"/>
                </a:solidFill>
                <a:latin typeface="Arial"/>
                <a:cs typeface="Arial"/>
              </a:rPr>
              <a:t>refer </a:t>
            </a:r>
            <a:r>
              <a:rPr sz="1600" spc="-5" dirty="0">
                <a:solidFill>
                  <a:srgbClr val="1D384B"/>
                </a:solidFill>
                <a:latin typeface="Arial"/>
                <a:cs typeface="Arial"/>
              </a:rPr>
              <a:t>to OJP  guidance on this </a:t>
            </a:r>
            <a:r>
              <a:rPr sz="1600" dirty="0">
                <a:solidFill>
                  <a:srgbClr val="1D384B"/>
                </a:solidFill>
                <a:latin typeface="Arial"/>
                <a:cs typeface="Arial"/>
              </a:rPr>
              <a:t>topic:</a:t>
            </a:r>
            <a:r>
              <a:rPr sz="1600" spc="10" dirty="0">
                <a:solidFill>
                  <a:srgbClr val="0000FF"/>
                </a:solidFill>
                <a:latin typeface="Arial"/>
                <a:cs typeface="Arial"/>
              </a:rPr>
              <a:t> </a:t>
            </a:r>
            <a:r>
              <a:rPr sz="1600" u="heavy" spc="-5" dirty="0">
                <a:solidFill>
                  <a:srgbClr val="0000FF"/>
                </a:solidFill>
                <a:uFill>
                  <a:solidFill>
                    <a:srgbClr val="0000FF"/>
                  </a:solidFill>
                </a:uFill>
                <a:latin typeface="Arial"/>
                <a:cs typeface="Arial"/>
                <a:hlinkClick r:id="rId3"/>
              </a:rPr>
              <a:t>https://ojp.gov/training/subawards-procurement.htm</a:t>
            </a:r>
            <a:r>
              <a:rPr sz="1600" spc="-5" dirty="0">
                <a:solidFill>
                  <a:srgbClr val="1D384B"/>
                </a:solidFill>
                <a:latin typeface="Arial"/>
                <a:cs typeface="Arial"/>
              </a:rPr>
              <a:t>.</a:t>
            </a:r>
            <a:endParaRPr sz="1600">
              <a:latin typeface="Arial"/>
              <a:cs typeface="Arial"/>
            </a:endParaRPr>
          </a:p>
          <a:p>
            <a:pPr marL="355600" marR="108585" indent="-343535">
              <a:lnSpc>
                <a:spcPct val="110000"/>
              </a:lnSpc>
              <a:spcBef>
                <a:spcPts val="900"/>
              </a:spcBef>
              <a:buChar char="•"/>
              <a:tabLst>
                <a:tab pos="355600" algn="l"/>
                <a:tab pos="356235" algn="l"/>
              </a:tabLst>
            </a:pPr>
            <a:r>
              <a:rPr sz="1600" spc="-10" dirty="0">
                <a:solidFill>
                  <a:srgbClr val="1D384B"/>
                </a:solidFill>
                <a:latin typeface="Arial"/>
                <a:cs typeface="Arial"/>
              </a:rPr>
              <a:t>The budget </a:t>
            </a:r>
            <a:r>
              <a:rPr sz="1600" spc="-5" dirty="0">
                <a:solidFill>
                  <a:srgbClr val="1D384B"/>
                </a:solidFill>
                <a:latin typeface="Arial"/>
                <a:cs typeface="Arial"/>
              </a:rPr>
              <a:t>should include </a:t>
            </a:r>
            <a:r>
              <a:rPr sz="1600" spc="-10" dirty="0">
                <a:solidFill>
                  <a:srgbClr val="1D384B"/>
                </a:solidFill>
                <a:latin typeface="Arial"/>
                <a:cs typeface="Arial"/>
              </a:rPr>
              <a:t>adequate </a:t>
            </a:r>
            <a:r>
              <a:rPr sz="1600" spc="-5" dirty="0">
                <a:solidFill>
                  <a:srgbClr val="1D384B"/>
                </a:solidFill>
                <a:latin typeface="Arial"/>
                <a:cs typeface="Arial"/>
              </a:rPr>
              <a:t>funding to </a:t>
            </a:r>
            <a:r>
              <a:rPr sz="1600" dirty="0">
                <a:solidFill>
                  <a:srgbClr val="1D384B"/>
                </a:solidFill>
                <a:latin typeface="Arial"/>
                <a:cs typeface="Arial"/>
              </a:rPr>
              <a:t>fully </a:t>
            </a:r>
            <a:r>
              <a:rPr sz="1600" spc="-5" dirty="0">
                <a:solidFill>
                  <a:srgbClr val="1D384B"/>
                </a:solidFill>
                <a:latin typeface="Arial"/>
                <a:cs typeface="Arial"/>
              </a:rPr>
              <a:t>implement the project</a:t>
            </a:r>
            <a:r>
              <a:rPr sz="1600" spc="-5" dirty="0">
                <a:solidFill>
                  <a:srgbClr val="FF0000"/>
                </a:solidFill>
                <a:latin typeface="Arial"/>
                <a:cs typeface="Arial"/>
              </a:rPr>
              <a:t>, </a:t>
            </a:r>
            <a:r>
              <a:rPr sz="1600" spc="-10" dirty="0">
                <a:solidFill>
                  <a:srgbClr val="FF0000"/>
                </a:solidFill>
                <a:latin typeface="Arial"/>
                <a:cs typeface="Arial"/>
              </a:rPr>
              <a:t>but not  </a:t>
            </a:r>
            <a:r>
              <a:rPr sz="1600" spc="-5" dirty="0">
                <a:solidFill>
                  <a:srgbClr val="FF0000"/>
                </a:solidFill>
                <a:latin typeface="Arial"/>
                <a:cs typeface="Arial"/>
              </a:rPr>
              <a:t>more than the </a:t>
            </a:r>
            <a:r>
              <a:rPr sz="1600" spc="-10" dirty="0">
                <a:solidFill>
                  <a:srgbClr val="FF0000"/>
                </a:solidFill>
                <a:latin typeface="Arial"/>
                <a:cs typeface="Arial"/>
              </a:rPr>
              <a:t>amount </a:t>
            </a:r>
            <a:r>
              <a:rPr sz="1600" dirty="0">
                <a:solidFill>
                  <a:srgbClr val="FF0000"/>
                </a:solidFill>
                <a:latin typeface="Arial"/>
                <a:cs typeface="Arial"/>
              </a:rPr>
              <a:t>listed in </a:t>
            </a:r>
            <a:r>
              <a:rPr sz="1600" spc="-5" dirty="0">
                <a:solidFill>
                  <a:srgbClr val="FF0000"/>
                </a:solidFill>
                <a:latin typeface="Arial"/>
                <a:cs typeface="Arial"/>
              </a:rPr>
              <a:t>the </a:t>
            </a:r>
            <a:r>
              <a:rPr sz="1600" dirty="0">
                <a:solidFill>
                  <a:srgbClr val="FF0000"/>
                </a:solidFill>
                <a:latin typeface="Arial"/>
                <a:cs typeface="Arial"/>
              </a:rPr>
              <a:t>solicitation </a:t>
            </a:r>
            <a:r>
              <a:rPr sz="1600" spc="-5" dirty="0">
                <a:solidFill>
                  <a:srgbClr val="FF0000"/>
                </a:solidFill>
                <a:latin typeface="Arial"/>
                <a:cs typeface="Arial"/>
              </a:rPr>
              <a:t>as the available funding</a:t>
            </a:r>
            <a:r>
              <a:rPr sz="1600" spc="45" dirty="0">
                <a:solidFill>
                  <a:srgbClr val="FF0000"/>
                </a:solidFill>
                <a:latin typeface="Arial"/>
                <a:cs typeface="Arial"/>
              </a:rPr>
              <a:t> </a:t>
            </a:r>
            <a:r>
              <a:rPr sz="1600" spc="-10" dirty="0">
                <a:solidFill>
                  <a:srgbClr val="FF0000"/>
                </a:solidFill>
                <a:latin typeface="Arial"/>
                <a:cs typeface="Arial"/>
              </a:rPr>
              <a:t>amount</a:t>
            </a:r>
            <a:r>
              <a:rPr sz="1600" spc="-10" dirty="0">
                <a:solidFill>
                  <a:srgbClr val="1D384B"/>
                </a:solidFill>
                <a:latin typeface="Arial"/>
                <a:cs typeface="Arial"/>
              </a:rPr>
              <a:t>.</a:t>
            </a:r>
            <a:endParaRPr sz="1600">
              <a:latin typeface="Arial"/>
              <a:cs typeface="Arial"/>
            </a:endParaRPr>
          </a:p>
          <a:p>
            <a:pPr marL="355600" marR="5080" indent="-343535">
              <a:lnSpc>
                <a:spcPct val="110000"/>
              </a:lnSpc>
              <a:spcBef>
                <a:spcPts val="900"/>
              </a:spcBef>
              <a:buChar char="•"/>
              <a:tabLst>
                <a:tab pos="355600" algn="l"/>
                <a:tab pos="356235" algn="l"/>
              </a:tabLst>
            </a:pPr>
            <a:r>
              <a:rPr sz="1600" spc="-10" dirty="0">
                <a:solidFill>
                  <a:srgbClr val="1D384B"/>
                </a:solidFill>
                <a:latin typeface="Arial"/>
                <a:cs typeface="Arial"/>
              </a:rPr>
              <a:t>The budget </a:t>
            </a:r>
            <a:r>
              <a:rPr sz="1600" spc="-5" dirty="0">
                <a:solidFill>
                  <a:srgbClr val="1D384B"/>
                </a:solidFill>
                <a:latin typeface="Arial"/>
                <a:cs typeface="Arial"/>
              </a:rPr>
              <a:t>narrative should leave no questions for a reviewer </a:t>
            </a:r>
            <a:r>
              <a:rPr sz="1600" spc="-10" dirty="0">
                <a:solidFill>
                  <a:srgbClr val="1D384B"/>
                </a:solidFill>
                <a:latin typeface="Arial"/>
                <a:cs typeface="Arial"/>
              </a:rPr>
              <a:t>about </a:t>
            </a:r>
            <a:r>
              <a:rPr sz="1600" spc="-5" dirty="0">
                <a:solidFill>
                  <a:srgbClr val="1D384B"/>
                </a:solidFill>
                <a:latin typeface="Arial"/>
                <a:cs typeface="Arial"/>
              </a:rPr>
              <a:t>the purpose </a:t>
            </a:r>
            <a:r>
              <a:rPr sz="1600" spc="-10" dirty="0">
                <a:solidFill>
                  <a:srgbClr val="1D384B"/>
                </a:solidFill>
                <a:latin typeface="Arial"/>
                <a:cs typeface="Arial"/>
              </a:rPr>
              <a:t>of  </a:t>
            </a:r>
            <a:r>
              <a:rPr sz="1600" spc="-5" dirty="0">
                <a:solidFill>
                  <a:srgbClr val="1D384B"/>
                </a:solidFill>
                <a:latin typeface="Arial"/>
                <a:cs typeface="Arial"/>
              </a:rPr>
              <a:t>the requested</a:t>
            </a:r>
            <a:r>
              <a:rPr sz="1600" spc="20" dirty="0">
                <a:solidFill>
                  <a:srgbClr val="1D384B"/>
                </a:solidFill>
                <a:latin typeface="Arial"/>
                <a:cs typeface="Arial"/>
              </a:rPr>
              <a:t> </a:t>
            </a:r>
            <a:r>
              <a:rPr sz="1600" spc="-5" dirty="0">
                <a:solidFill>
                  <a:srgbClr val="1D384B"/>
                </a:solidFill>
                <a:latin typeface="Arial"/>
                <a:cs typeface="Arial"/>
              </a:rPr>
              <a:t>funds.</a:t>
            </a:r>
            <a:endParaRPr sz="1600">
              <a:latin typeface="Arial"/>
              <a:cs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618358" y="787824"/>
            <a:ext cx="3905885" cy="513715"/>
          </a:xfrm>
          <a:prstGeom prst="rect">
            <a:avLst/>
          </a:prstGeom>
        </p:spPr>
        <p:txBody>
          <a:bodyPr vert="horz" wrap="square" lIns="0" tIns="13335" rIns="0" bIns="0" rtlCol="0">
            <a:spAutoFit/>
          </a:bodyPr>
          <a:lstStyle/>
          <a:p>
            <a:pPr marL="12700">
              <a:lnSpc>
                <a:spcPct val="100000"/>
              </a:lnSpc>
              <a:spcBef>
                <a:spcPts val="105"/>
              </a:spcBef>
            </a:pPr>
            <a:r>
              <a:rPr sz="3200" spc="-5" dirty="0"/>
              <a:t>Learning</a:t>
            </a:r>
            <a:r>
              <a:rPr sz="3200" spc="-95" dirty="0"/>
              <a:t> </a:t>
            </a:r>
            <a:r>
              <a:rPr sz="3200" spc="-5" dirty="0"/>
              <a:t>Objectives</a:t>
            </a:r>
            <a:endParaRPr sz="3200"/>
          </a:p>
        </p:txBody>
      </p:sp>
      <p:sp>
        <p:nvSpPr>
          <p:cNvPr id="3" name="object 3"/>
          <p:cNvSpPr txBox="1"/>
          <p:nvPr/>
        </p:nvSpPr>
        <p:spPr>
          <a:xfrm>
            <a:off x="535940" y="1360003"/>
            <a:ext cx="7967980" cy="2704465"/>
          </a:xfrm>
          <a:prstGeom prst="rect">
            <a:avLst/>
          </a:prstGeom>
        </p:spPr>
        <p:txBody>
          <a:bodyPr vert="horz" wrap="square" lIns="0" tIns="113030" rIns="0" bIns="0" rtlCol="0">
            <a:spAutoFit/>
          </a:bodyPr>
          <a:lstStyle/>
          <a:p>
            <a:pPr marL="355600" indent="-343535">
              <a:lnSpc>
                <a:spcPct val="100000"/>
              </a:lnSpc>
              <a:spcBef>
                <a:spcPts val="890"/>
              </a:spcBef>
              <a:buChar char="•"/>
              <a:tabLst>
                <a:tab pos="354965" algn="l"/>
                <a:tab pos="356235" algn="l"/>
              </a:tabLst>
            </a:pPr>
            <a:r>
              <a:rPr sz="1600" spc="-5" dirty="0">
                <a:solidFill>
                  <a:srgbClr val="1D384B"/>
                </a:solidFill>
                <a:latin typeface="Arial"/>
                <a:cs typeface="Arial"/>
              </a:rPr>
              <a:t>Help prospective </a:t>
            </a:r>
            <a:r>
              <a:rPr sz="1600" spc="-5" dirty="0" smtClean="0">
                <a:solidFill>
                  <a:srgbClr val="1D384B"/>
                </a:solidFill>
                <a:latin typeface="Arial"/>
                <a:cs typeface="Arial"/>
              </a:rPr>
              <a:t>applicants </a:t>
            </a:r>
            <a:r>
              <a:rPr sz="1600" spc="-10" dirty="0">
                <a:solidFill>
                  <a:srgbClr val="1D384B"/>
                </a:solidFill>
                <a:latin typeface="Arial"/>
                <a:cs typeface="Arial"/>
              </a:rPr>
              <a:t>prepare </a:t>
            </a:r>
            <a:r>
              <a:rPr sz="1600" spc="-5" dirty="0">
                <a:solidFill>
                  <a:srgbClr val="1D384B"/>
                </a:solidFill>
                <a:latin typeface="Arial"/>
                <a:cs typeface="Arial"/>
              </a:rPr>
              <a:t>for the </a:t>
            </a:r>
            <a:r>
              <a:rPr sz="1600" spc="-10" dirty="0">
                <a:solidFill>
                  <a:srgbClr val="1D384B"/>
                </a:solidFill>
                <a:latin typeface="Arial"/>
                <a:cs typeface="Arial"/>
              </a:rPr>
              <a:t>FY 2020 </a:t>
            </a:r>
            <a:r>
              <a:rPr sz="1600" spc="-5" dirty="0">
                <a:solidFill>
                  <a:srgbClr val="1D384B"/>
                </a:solidFill>
                <a:latin typeface="Arial"/>
                <a:cs typeface="Arial"/>
              </a:rPr>
              <a:t>funding</a:t>
            </a:r>
            <a:r>
              <a:rPr sz="1600" spc="-40" dirty="0">
                <a:solidFill>
                  <a:srgbClr val="1D384B"/>
                </a:solidFill>
                <a:latin typeface="Arial"/>
                <a:cs typeface="Arial"/>
              </a:rPr>
              <a:t> </a:t>
            </a:r>
            <a:r>
              <a:rPr sz="1600" spc="-5" dirty="0">
                <a:solidFill>
                  <a:srgbClr val="1D384B"/>
                </a:solidFill>
                <a:latin typeface="Arial"/>
                <a:cs typeface="Arial"/>
              </a:rPr>
              <a:t>season.</a:t>
            </a:r>
            <a:endParaRPr sz="1600" dirty="0">
              <a:latin typeface="Arial"/>
              <a:cs typeface="Arial"/>
            </a:endParaRPr>
          </a:p>
          <a:p>
            <a:pPr marL="355600" indent="-343535">
              <a:lnSpc>
                <a:spcPct val="100000"/>
              </a:lnSpc>
              <a:spcBef>
                <a:spcPts val="795"/>
              </a:spcBef>
              <a:buChar char="•"/>
              <a:tabLst>
                <a:tab pos="354965" algn="l"/>
                <a:tab pos="356235" algn="l"/>
              </a:tabLst>
            </a:pPr>
            <a:r>
              <a:rPr sz="1600" spc="-15" dirty="0">
                <a:solidFill>
                  <a:srgbClr val="1D384B"/>
                </a:solidFill>
                <a:latin typeface="Arial"/>
                <a:cs typeface="Arial"/>
              </a:rPr>
              <a:t>We </a:t>
            </a:r>
            <a:r>
              <a:rPr sz="1600" spc="-5" dirty="0">
                <a:solidFill>
                  <a:srgbClr val="1D384B"/>
                </a:solidFill>
                <a:latin typeface="Arial"/>
                <a:cs typeface="Arial"/>
              </a:rPr>
              <a:t>will</a:t>
            </a:r>
            <a:r>
              <a:rPr sz="1600" dirty="0">
                <a:solidFill>
                  <a:srgbClr val="1D384B"/>
                </a:solidFill>
                <a:latin typeface="Arial"/>
                <a:cs typeface="Arial"/>
              </a:rPr>
              <a:t> </a:t>
            </a:r>
            <a:r>
              <a:rPr sz="1600" spc="-5" dirty="0">
                <a:solidFill>
                  <a:srgbClr val="1D384B"/>
                </a:solidFill>
                <a:latin typeface="Arial"/>
                <a:cs typeface="Arial"/>
              </a:rPr>
              <a:t>—</a:t>
            </a:r>
            <a:endParaRPr sz="1600" dirty="0">
              <a:latin typeface="Arial"/>
              <a:cs typeface="Arial"/>
            </a:endParaRPr>
          </a:p>
          <a:p>
            <a:pPr marL="756285" marR="5080" lvl="1" indent="-287020">
              <a:lnSpc>
                <a:spcPct val="110000"/>
              </a:lnSpc>
              <a:spcBef>
                <a:spcPts val="595"/>
              </a:spcBef>
              <a:buFont typeface="Courier New"/>
              <a:buChar char="o"/>
              <a:tabLst>
                <a:tab pos="756920" algn="l"/>
              </a:tabLst>
            </a:pPr>
            <a:r>
              <a:rPr sz="1600" spc="-5" dirty="0">
                <a:solidFill>
                  <a:srgbClr val="1D384B"/>
                </a:solidFill>
                <a:latin typeface="Arial"/>
                <a:cs typeface="Arial"/>
              </a:rPr>
              <a:t>learn which </a:t>
            </a:r>
            <a:r>
              <a:rPr sz="1600" spc="-10" dirty="0">
                <a:solidFill>
                  <a:srgbClr val="1D384B"/>
                </a:solidFill>
                <a:latin typeface="Arial"/>
                <a:cs typeface="Arial"/>
              </a:rPr>
              <a:t>requirements </a:t>
            </a:r>
            <a:r>
              <a:rPr sz="1600" spc="-5" dirty="0">
                <a:solidFill>
                  <a:srgbClr val="1D384B"/>
                </a:solidFill>
                <a:latin typeface="Arial"/>
                <a:cs typeface="Arial"/>
              </a:rPr>
              <a:t>applicants should </a:t>
            </a:r>
            <a:r>
              <a:rPr sz="1600" spc="-10" dirty="0">
                <a:solidFill>
                  <a:srgbClr val="1D384B"/>
                </a:solidFill>
                <a:latin typeface="Arial"/>
                <a:cs typeface="Arial"/>
              </a:rPr>
              <a:t>prepare </a:t>
            </a:r>
            <a:r>
              <a:rPr sz="1600" spc="-5" dirty="0">
                <a:solidFill>
                  <a:srgbClr val="1D384B"/>
                </a:solidFill>
                <a:latin typeface="Arial"/>
                <a:cs typeface="Arial"/>
              </a:rPr>
              <a:t>pre-submission (</a:t>
            </a:r>
            <a:r>
              <a:rPr sz="1600" spc="-5" dirty="0">
                <a:solidFill>
                  <a:srgbClr val="1D384B"/>
                </a:solidFill>
                <a:latin typeface="Arial"/>
                <a:cs typeface="Arial"/>
                <a:hlinkClick r:id="rId3"/>
              </a:rPr>
              <a:t>Grants.gov </a:t>
            </a:r>
            <a:r>
              <a:rPr sz="1600" spc="-5" dirty="0">
                <a:solidFill>
                  <a:srgbClr val="1D384B"/>
                </a:solidFill>
                <a:latin typeface="Arial"/>
                <a:cs typeface="Arial"/>
              </a:rPr>
              <a:t> registration process,</a:t>
            </a:r>
            <a:r>
              <a:rPr sz="1600" spc="20" dirty="0">
                <a:solidFill>
                  <a:srgbClr val="1D384B"/>
                </a:solidFill>
                <a:latin typeface="Arial"/>
                <a:cs typeface="Arial"/>
              </a:rPr>
              <a:t> </a:t>
            </a:r>
            <a:r>
              <a:rPr sz="1600" spc="-5" dirty="0">
                <a:solidFill>
                  <a:srgbClr val="1D384B"/>
                </a:solidFill>
                <a:latin typeface="Arial"/>
                <a:cs typeface="Arial"/>
              </a:rPr>
              <a:t>etc.)</a:t>
            </a:r>
            <a:endParaRPr sz="1600" dirty="0">
              <a:latin typeface="Arial"/>
              <a:cs typeface="Arial"/>
            </a:endParaRPr>
          </a:p>
          <a:p>
            <a:pPr marL="756285" lvl="1" indent="-287020">
              <a:lnSpc>
                <a:spcPct val="100000"/>
              </a:lnSpc>
              <a:spcBef>
                <a:spcPts val="795"/>
              </a:spcBef>
              <a:buFont typeface="Courier New"/>
              <a:buChar char="o"/>
              <a:tabLst>
                <a:tab pos="756920" algn="l"/>
              </a:tabLst>
            </a:pPr>
            <a:r>
              <a:rPr sz="1600" spc="-5" dirty="0">
                <a:solidFill>
                  <a:srgbClr val="1D384B"/>
                </a:solidFill>
                <a:latin typeface="Arial"/>
                <a:cs typeface="Arial"/>
              </a:rPr>
              <a:t>review </a:t>
            </a:r>
            <a:r>
              <a:rPr sz="1600" spc="-10" dirty="0">
                <a:solidFill>
                  <a:srgbClr val="1D384B"/>
                </a:solidFill>
                <a:latin typeface="Arial"/>
                <a:cs typeface="Arial"/>
              </a:rPr>
              <a:t>how </a:t>
            </a:r>
            <a:r>
              <a:rPr sz="1600" spc="-5" dirty="0">
                <a:solidFill>
                  <a:srgbClr val="1D384B"/>
                </a:solidFill>
                <a:latin typeface="Arial"/>
                <a:cs typeface="Arial"/>
              </a:rPr>
              <a:t>to find the critical elements of a</a:t>
            </a:r>
            <a:r>
              <a:rPr sz="1600" spc="65" dirty="0">
                <a:solidFill>
                  <a:srgbClr val="1D384B"/>
                </a:solidFill>
                <a:latin typeface="Arial"/>
                <a:cs typeface="Arial"/>
              </a:rPr>
              <a:t> </a:t>
            </a:r>
            <a:r>
              <a:rPr sz="1600" spc="-5" dirty="0">
                <a:solidFill>
                  <a:srgbClr val="1D384B"/>
                </a:solidFill>
                <a:latin typeface="Arial"/>
                <a:cs typeface="Arial"/>
              </a:rPr>
              <a:t>solicitation</a:t>
            </a:r>
            <a:endParaRPr sz="1600" dirty="0">
              <a:latin typeface="Arial"/>
              <a:cs typeface="Arial"/>
            </a:endParaRPr>
          </a:p>
          <a:p>
            <a:pPr marL="756285" lvl="1" indent="-287020">
              <a:lnSpc>
                <a:spcPct val="100000"/>
              </a:lnSpc>
              <a:spcBef>
                <a:spcPts val="790"/>
              </a:spcBef>
              <a:buFont typeface="Courier New"/>
              <a:buChar char="o"/>
              <a:tabLst>
                <a:tab pos="756920" algn="l"/>
              </a:tabLst>
            </a:pPr>
            <a:r>
              <a:rPr sz="1600" spc="-5" dirty="0">
                <a:solidFill>
                  <a:srgbClr val="1D384B"/>
                </a:solidFill>
                <a:latin typeface="Arial"/>
                <a:cs typeface="Arial"/>
              </a:rPr>
              <a:t>share tips for developing a</a:t>
            </a:r>
            <a:r>
              <a:rPr sz="1600" spc="20" dirty="0">
                <a:solidFill>
                  <a:srgbClr val="1D384B"/>
                </a:solidFill>
                <a:latin typeface="Arial"/>
                <a:cs typeface="Arial"/>
              </a:rPr>
              <a:t> </a:t>
            </a:r>
            <a:r>
              <a:rPr sz="1600" spc="-10" dirty="0">
                <a:solidFill>
                  <a:srgbClr val="1D384B"/>
                </a:solidFill>
                <a:latin typeface="Arial"/>
                <a:cs typeface="Arial"/>
              </a:rPr>
              <a:t>budget</a:t>
            </a:r>
            <a:endParaRPr sz="1600" dirty="0">
              <a:latin typeface="Arial"/>
              <a:cs typeface="Arial"/>
            </a:endParaRPr>
          </a:p>
          <a:p>
            <a:pPr marL="756285" lvl="1" indent="-287020">
              <a:lnSpc>
                <a:spcPct val="100000"/>
              </a:lnSpc>
              <a:spcBef>
                <a:spcPts val="795"/>
              </a:spcBef>
              <a:buFont typeface="Courier New"/>
              <a:buChar char="o"/>
              <a:tabLst>
                <a:tab pos="756920" algn="l"/>
              </a:tabLst>
            </a:pPr>
            <a:r>
              <a:rPr sz="1600" spc="-5" dirty="0">
                <a:solidFill>
                  <a:srgbClr val="1D384B"/>
                </a:solidFill>
                <a:latin typeface="Arial"/>
                <a:cs typeface="Arial"/>
              </a:rPr>
              <a:t>review </a:t>
            </a:r>
            <a:r>
              <a:rPr sz="1600" spc="-10" dirty="0">
                <a:solidFill>
                  <a:srgbClr val="1D384B"/>
                </a:solidFill>
                <a:latin typeface="Arial"/>
                <a:cs typeface="Arial"/>
              </a:rPr>
              <a:t>how </a:t>
            </a:r>
            <a:r>
              <a:rPr sz="1600" spc="-5" dirty="0">
                <a:solidFill>
                  <a:srgbClr val="1D384B"/>
                </a:solidFill>
                <a:latin typeface="Arial"/>
                <a:cs typeface="Arial"/>
              </a:rPr>
              <a:t>the </a:t>
            </a:r>
            <a:r>
              <a:rPr sz="1600" spc="-10" dirty="0">
                <a:solidFill>
                  <a:srgbClr val="1D384B"/>
                </a:solidFill>
                <a:latin typeface="Arial"/>
                <a:cs typeface="Arial"/>
              </a:rPr>
              <a:t>peer </a:t>
            </a:r>
            <a:r>
              <a:rPr sz="1600" spc="-5" dirty="0">
                <a:solidFill>
                  <a:srgbClr val="1D384B"/>
                </a:solidFill>
                <a:latin typeface="Arial"/>
                <a:cs typeface="Arial"/>
              </a:rPr>
              <a:t>review process</a:t>
            </a:r>
            <a:r>
              <a:rPr sz="1600" spc="45" dirty="0">
                <a:solidFill>
                  <a:srgbClr val="1D384B"/>
                </a:solidFill>
                <a:latin typeface="Arial"/>
                <a:cs typeface="Arial"/>
              </a:rPr>
              <a:t> </a:t>
            </a:r>
            <a:r>
              <a:rPr sz="1600" spc="-10" dirty="0">
                <a:solidFill>
                  <a:srgbClr val="1D384B"/>
                </a:solidFill>
                <a:latin typeface="Arial"/>
                <a:cs typeface="Arial"/>
              </a:rPr>
              <a:t>works</a:t>
            </a:r>
            <a:endParaRPr sz="1600" dirty="0">
              <a:latin typeface="Arial"/>
              <a:cs typeface="Arial"/>
            </a:endParaRPr>
          </a:p>
          <a:p>
            <a:pPr marL="756285" lvl="1" indent="-287020">
              <a:lnSpc>
                <a:spcPct val="100000"/>
              </a:lnSpc>
              <a:spcBef>
                <a:spcPts val="790"/>
              </a:spcBef>
              <a:buFont typeface="Courier New"/>
              <a:buChar char="o"/>
              <a:tabLst>
                <a:tab pos="756920" algn="l"/>
              </a:tabLst>
            </a:pPr>
            <a:r>
              <a:rPr sz="1600" spc="-5" dirty="0">
                <a:solidFill>
                  <a:srgbClr val="1D384B"/>
                </a:solidFill>
                <a:latin typeface="Arial"/>
                <a:cs typeface="Arial"/>
              </a:rPr>
              <a:t>review </a:t>
            </a:r>
            <a:r>
              <a:rPr sz="1600" spc="-10" dirty="0">
                <a:solidFill>
                  <a:srgbClr val="1D384B"/>
                </a:solidFill>
                <a:latin typeface="Arial"/>
                <a:cs typeface="Arial"/>
              </a:rPr>
              <a:t>how attendees </a:t>
            </a:r>
            <a:r>
              <a:rPr sz="1600" spc="-5" dirty="0">
                <a:solidFill>
                  <a:srgbClr val="1D384B"/>
                </a:solidFill>
                <a:latin typeface="Arial"/>
                <a:cs typeface="Arial"/>
              </a:rPr>
              <a:t>can Stay</a:t>
            </a:r>
            <a:r>
              <a:rPr sz="1600" spc="35" dirty="0">
                <a:solidFill>
                  <a:srgbClr val="1D384B"/>
                </a:solidFill>
                <a:latin typeface="Arial"/>
                <a:cs typeface="Arial"/>
              </a:rPr>
              <a:t> </a:t>
            </a:r>
            <a:r>
              <a:rPr sz="1600" spc="-5" dirty="0">
                <a:solidFill>
                  <a:srgbClr val="1D384B"/>
                </a:solidFill>
                <a:latin typeface="Arial"/>
                <a:cs typeface="Arial"/>
              </a:rPr>
              <a:t>Connected</a:t>
            </a:r>
            <a:endParaRPr sz="1600" dirty="0">
              <a:latin typeface="Arial"/>
              <a:cs typeface="Arial"/>
            </a:endParaRPr>
          </a:p>
        </p:txBody>
      </p:sp>
      <p:sp>
        <p:nvSpPr>
          <p:cNvPr id="4" name="object 4"/>
          <p:cNvSpPr txBox="1"/>
          <p:nvPr/>
        </p:nvSpPr>
        <p:spPr>
          <a:xfrm>
            <a:off x="535940" y="4736222"/>
            <a:ext cx="60960" cy="177800"/>
          </a:xfrm>
          <a:prstGeom prst="rect">
            <a:avLst/>
          </a:prstGeom>
        </p:spPr>
        <p:txBody>
          <a:bodyPr vert="horz" wrap="square" lIns="0" tIns="12065" rIns="0" bIns="0" rtlCol="0">
            <a:spAutoFit/>
          </a:bodyPr>
          <a:lstStyle/>
          <a:p>
            <a:pPr marL="12700">
              <a:lnSpc>
                <a:spcPct val="100000"/>
              </a:lnSpc>
              <a:spcBef>
                <a:spcPts val="95"/>
              </a:spcBef>
            </a:pPr>
            <a:r>
              <a:rPr sz="1000" spc="-5" dirty="0">
                <a:solidFill>
                  <a:srgbClr val="7E7E7E"/>
                </a:solidFill>
                <a:latin typeface="Arial"/>
                <a:cs typeface="Arial"/>
              </a:rPr>
              <a:t>.</a:t>
            </a:r>
            <a:endParaRPr sz="1000">
              <a:latin typeface="Arial"/>
              <a:cs typeface="Aria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10412" y="692885"/>
            <a:ext cx="8232140" cy="574040"/>
          </a:xfrm>
          <a:prstGeom prst="rect">
            <a:avLst/>
          </a:prstGeom>
        </p:spPr>
        <p:txBody>
          <a:bodyPr vert="horz" wrap="square" lIns="0" tIns="12700" rIns="0" bIns="0" rtlCol="0">
            <a:spAutoFit/>
          </a:bodyPr>
          <a:lstStyle/>
          <a:p>
            <a:pPr marL="12700">
              <a:lnSpc>
                <a:spcPct val="100000"/>
              </a:lnSpc>
              <a:spcBef>
                <a:spcPts val="100"/>
              </a:spcBef>
            </a:pPr>
            <a:r>
              <a:rPr spc="-5" dirty="0"/>
              <a:t>Planning and Organizing </a:t>
            </a:r>
            <a:r>
              <a:rPr spc="-70" dirty="0"/>
              <a:t>Your</a:t>
            </a:r>
            <a:r>
              <a:rPr spc="-45" dirty="0"/>
              <a:t> </a:t>
            </a:r>
            <a:r>
              <a:rPr spc="-15" dirty="0"/>
              <a:t>Writing</a:t>
            </a:r>
          </a:p>
        </p:txBody>
      </p:sp>
      <p:sp>
        <p:nvSpPr>
          <p:cNvPr id="3" name="object 3"/>
          <p:cNvSpPr txBox="1"/>
          <p:nvPr/>
        </p:nvSpPr>
        <p:spPr>
          <a:xfrm>
            <a:off x="600694" y="1558975"/>
            <a:ext cx="3208655" cy="1903095"/>
          </a:xfrm>
          <a:prstGeom prst="rect">
            <a:avLst/>
          </a:prstGeom>
        </p:spPr>
        <p:txBody>
          <a:bodyPr vert="horz" wrap="square" lIns="0" tIns="12700" rIns="0" bIns="0" rtlCol="0">
            <a:spAutoFit/>
          </a:bodyPr>
          <a:lstStyle/>
          <a:p>
            <a:pPr marL="12700" marR="5080">
              <a:lnSpc>
                <a:spcPct val="110000"/>
              </a:lnSpc>
              <a:spcBef>
                <a:spcPts val="100"/>
              </a:spcBef>
            </a:pPr>
            <a:r>
              <a:rPr sz="1600" b="1" spc="-5" dirty="0">
                <a:solidFill>
                  <a:srgbClr val="1D384B"/>
                </a:solidFill>
                <a:latin typeface="Arial"/>
                <a:cs typeface="Arial"/>
              </a:rPr>
              <a:t>Step 5: </a:t>
            </a:r>
            <a:r>
              <a:rPr sz="1600" spc="-10" dirty="0">
                <a:solidFill>
                  <a:srgbClr val="1D384B"/>
                </a:solidFill>
                <a:latin typeface="Arial"/>
                <a:cs typeface="Arial"/>
              </a:rPr>
              <a:t>Do not </a:t>
            </a:r>
            <a:r>
              <a:rPr sz="1600" spc="-5" dirty="0">
                <a:solidFill>
                  <a:srgbClr val="1D384B"/>
                </a:solidFill>
                <a:latin typeface="Arial"/>
                <a:cs typeface="Arial"/>
              </a:rPr>
              <a:t>forget </a:t>
            </a:r>
            <a:r>
              <a:rPr sz="1600" spc="-10" dirty="0">
                <a:solidFill>
                  <a:srgbClr val="1D384B"/>
                </a:solidFill>
                <a:latin typeface="Arial"/>
                <a:cs typeface="Arial"/>
              </a:rPr>
              <a:t>about </a:t>
            </a:r>
            <a:r>
              <a:rPr sz="1600" spc="-5" dirty="0">
                <a:solidFill>
                  <a:srgbClr val="1D384B"/>
                </a:solidFill>
                <a:latin typeface="Arial"/>
                <a:cs typeface="Arial"/>
              </a:rPr>
              <a:t>the  required </a:t>
            </a:r>
            <a:r>
              <a:rPr sz="1600" spc="-10" dirty="0">
                <a:solidFill>
                  <a:srgbClr val="1D384B"/>
                </a:solidFill>
                <a:latin typeface="Arial"/>
                <a:cs typeface="Arial"/>
              </a:rPr>
              <a:t>attachments when </a:t>
            </a:r>
            <a:r>
              <a:rPr sz="1600" spc="-15" dirty="0">
                <a:solidFill>
                  <a:srgbClr val="1D384B"/>
                </a:solidFill>
                <a:latin typeface="Arial"/>
                <a:cs typeface="Arial"/>
              </a:rPr>
              <a:t>you </a:t>
            </a:r>
            <a:r>
              <a:rPr sz="1600" spc="-10" dirty="0">
                <a:solidFill>
                  <a:srgbClr val="1D384B"/>
                </a:solidFill>
                <a:latin typeface="Arial"/>
                <a:cs typeface="Arial"/>
              </a:rPr>
              <a:t>are  preparing your</a:t>
            </a:r>
            <a:r>
              <a:rPr sz="1600" spc="45" dirty="0">
                <a:solidFill>
                  <a:srgbClr val="1D384B"/>
                </a:solidFill>
                <a:latin typeface="Arial"/>
                <a:cs typeface="Arial"/>
              </a:rPr>
              <a:t> </a:t>
            </a:r>
            <a:r>
              <a:rPr sz="1600" spc="-5" dirty="0">
                <a:solidFill>
                  <a:srgbClr val="1D384B"/>
                </a:solidFill>
                <a:latin typeface="Arial"/>
                <a:cs typeface="Arial"/>
              </a:rPr>
              <a:t>application!</a:t>
            </a:r>
            <a:endParaRPr sz="1600">
              <a:latin typeface="Arial"/>
              <a:cs typeface="Arial"/>
            </a:endParaRPr>
          </a:p>
          <a:p>
            <a:pPr>
              <a:lnSpc>
                <a:spcPct val="100000"/>
              </a:lnSpc>
              <a:spcBef>
                <a:spcPts val="40"/>
              </a:spcBef>
            </a:pPr>
            <a:endParaRPr sz="1800">
              <a:latin typeface="Arial"/>
              <a:cs typeface="Arial"/>
            </a:endParaRPr>
          </a:p>
          <a:p>
            <a:pPr marL="12700" marR="127635">
              <a:lnSpc>
                <a:spcPct val="110000"/>
              </a:lnSpc>
            </a:pPr>
            <a:r>
              <a:rPr sz="1600" spc="-5" dirty="0">
                <a:solidFill>
                  <a:srgbClr val="1D384B"/>
                </a:solidFill>
                <a:latin typeface="Arial"/>
                <a:cs typeface="Arial"/>
              </a:rPr>
              <a:t>Make sure </a:t>
            </a:r>
            <a:r>
              <a:rPr sz="1600" spc="-15" dirty="0">
                <a:solidFill>
                  <a:srgbClr val="1D384B"/>
                </a:solidFill>
                <a:latin typeface="Arial"/>
                <a:cs typeface="Arial"/>
              </a:rPr>
              <a:t>you </a:t>
            </a:r>
            <a:r>
              <a:rPr sz="1600" spc="-5" dirty="0">
                <a:solidFill>
                  <a:srgbClr val="1D384B"/>
                </a:solidFill>
                <a:latin typeface="Arial"/>
                <a:cs typeface="Arial"/>
              </a:rPr>
              <a:t>triple check </a:t>
            </a:r>
            <a:r>
              <a:rPr sz="1600" spc="-15" dirty="0">
                <a:solidFill>
                  <a:srgbClr val="1D384B"/>
                </a:solidFill>
                <a:latin typeface="Arial"/>
                <a:cs typeface="Arial"/>
              </a:rPr>
              <a:t>your  </a:t>
            </a:r>
            <a:r>
              <a:rPr sz="1600" dirty="0">
                <a:solidFill>
                  <a:srgbClr val="1D384B"/>
                </a:solidFill>
                <a:latin typeface="Arial"/>
                <a:cs typeface="Arial"/>
              </a:rPr>
              <a:t>checklist </a:t>
            </a:r>
            <a:r>
              <a:rPr sz="1600" spc="-10" dirty="0">
                <a:solidFill>
                  <a:srgbClr val="1D384B"/>
                </a:solidFill>
                <a:latin typeface="Arial"/>
                <a:cs typeface="Arial"/>
              </a:rPr>
              <a:t>and </a:t>
            </a:r>
            <a:r>
              <a:rPr sz="1600" spc="-5" dirty="0">
                <a:solidFill>
                  <a:srgbClr val="1D384B"/>
                </a:solidFill>
                <a:latin typeface="Arial"/>
                <a:cs typeface="Arial"/>
              </a:rPr>
              <a:t>make sure </a:t>
            </a:r>
            <a:r>
              <a:rPr sz="1600" spc="-15" dirty="0">
                <a:solidFill>
                  <a:srgbClr val="1D384B"/>
                </a:solidFill>
                <a:latin typeface="Arial"/>
                <a:cs typeface="Arial"/>
              </a:rPr>
              <a:t>you </a:t>
            </a:r>
            <a:r>
              <a:rPr sz="1600" spc="-5" dirty="0">
                <a:solidFill>
                  <a:srgbClr val="1D384B"/>
                </a:solidFill>
                <a:latin typeface="Arial"/>
                <a:cs typeface="Arial"/>
              </a:rPr>
              <a:t>have  </a:t>
            </a:r>
            <a:r>
              <a:rPr sz="1600" spc="-10" dirty="0">
                <a:solidFill>
                  <a:srgbClr val="1D384B"/>
                </a:solidFill>
                <a:latin typeface="Arial"/>
                <a:cs typeface="Arial"/>
              </a:rPr>
              <a:t>everything.</a:t>
            </a:r>
            <a:endParaRPr sz="1600">
              <a:latin typeface="Arial"/>
              <a:cs typeface="Arial"/>
            </a:endParaRPr>
          </a:p>
        </p:txBody>
      </p:sp>
      <p:sp>
        <p:nvSpPr>
          <p:cNvPr id="4" name="object 4"/>
          <p:cNvSpPr/>
          <p:nvPr/>
        </p:nvSpPr>
        <p:spPr>
          <a:xfrm>
            <a:off x="4458984" y="1510132"/>
            <a:ext cx="4119610" cy="3343499"/>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94002" y="795940"/>
            <a:ext cx="6553834" cy="574040"/>
          </a:xfrm>
          <a:prstGeom prst="rect">
            <a:avLst/>
          </a:prstGeom>
        </p:spPr>
        <p:txBody>
          <a:bodyPr vert="horz" wrap="square" lIns="0" tIns="12700" rIns="0" bIns="0" rtlCol="0">
            <a:spAutoFit/>
          </a:bodyPr>
          <a:lstStyle/>
          <a:p>
            <a:pPr marL="12700">
              <a:lnSpc>
                <a:spcPct val="100000"/>
              </a:lnSpc>
              <a:spcBef>
                <a:spcPts val="100"/>
              </a:spcBef>
            </a:pPr>
            <a:r>
              <a:rPr spc="-5" dirty="0"/>
              <a:t>Basic Minimum</a:t>
            </a:r>
            <a:r>
              <a:rPr spc="-30" dirty="0"/>
              <a:t> </a:t>
            </a:r>
            <a:r>
              <a:rPr spc="-5" dirty="0"/>
              <a:t>Requirements</a:t>
            </a:r>
          </a:p>
        </p:txBody>
      </p:sp>
      <p:sp>
        <p:nvSpPr>
          <p:cNvPr id="3" name="object 3"/>
          <p:cNvSpPr txBox="1"/>
          <p:nvPr/>
        </p:nvSpPr>
        <p:spPr>
          <a:xfrm>
            <a:off x="535940" y="1644491"/>
            <a:ext cx="7995920" cy="2153285"/>
          </a:xfrm>
          <a:prstGeom prst="rect">
            <a:avLst/>
          </a:prstGeom>
        </p:spPr>
        <p:txBody>
          <a:bodyPr vert="horz" wrap="square" lIns="0" tIns="12700" rIns="0" bIns="0" rtlCol="0">
            <a:spAutoFit/>
          </a:bodyPr>
          <a:lstStyle/>
          <a:p>
            <a:pPr marL="355600" marR="120014" indent="-342900">
              <a:lnSpc>
                <a:spcPct val="120000"/>
              </a:lnSpc>
              <a:spcBef>
                <a:spcPts val="100"/>
              </a:spcBef>
              <a:buChar char="•"/>
              <a:tabLst>
                <a:tab pos="354965" algn="l"/>
                <a:tab pos="355600" algn="l"/>
              </a:tabLst>
            </a:pPr>
            <a:r>
              <a:rPr sz="1800" spc="-5" dirty="0">
                <a:solidFill>
                  <a:srgbClr val="1D384B"/>
                </a:solidFill>
                <a:latin typeface="Arial"/>
                <a:cs typeface="Arial"/>
              </a:rPr>
              <a:t>Each solicitation </a:t>
            </a:r>
            <a:r>
              <a:rPr sz="1800" spc="-10" dirty="0">
                <a:solidFill>
                  <a:srgbClr val="1D384B"/>
                </a:solidFill>
                <a:latin typeface="Arial"/>
                <a:cs typeface="Arial"/>
              </a:rPr>
              <a:t>identifies basic </a:t>
            </a:r>
            <a:r>
              <a:rPr sz="1800" spc="-5" dirty="0">
                <a:solidFill>
                  <a:srgbClr val="1D384B"/>
                </a:solidFill>
                <a:latin typeface="Arial"/>
                <a:cs typeface="Arial"/>
              </a:rPr>
              <a:t>minimum </a:t>
            </a:r>
            <a:r>
              <a:rPr sz="1800" spc="-10" dirty="0">
                <a:solidFill>
                  <a:srgbClr val="1D384B"/>
                </a:solidFill>
                <a:latin typeface="Arial"/>
                <a:cs typeface="Arial"/>
              </a:rPr>
              <a:t>requirements </a:t>
            </a:r>
            <a:r>
              <a:rPr sz="1800" spc="-5" dirty="0">
                <a:solidFill>
                  <a:srgbClr val="1D384B"/>
                </a:solidFill>
                <a:latin typeface="Arial"/>
                <a:cs typeface="Arial"/>
              </a:rPr>
              <a:t>that an </a:t>
            </a:r>
            <a:r>
              <a:rPr sz="1800" spc="-10" dirty="0">
                <a:solidFill>
                  <a:srgbClr val="1D384B"/>
                </a:solidFill>
                <a:latin typeface="Arial"/>
                <a:cs typeface="Arial"/>
              </a:rPr>
              <a:t>application  </a:t>
            </a:r>
            <a:r>
              <a:rPr sz="1800" spc="-5" dirty="0">
                <a:solidFill>
                  <a:srgbClr val="1D384B"/>
                </a:solidFill>
                <a:latin typeface="Arial"/>
                <a:cs typeface="Arial"/>
              </a:rPr>
              <a:t>must meet </a:t>
            </a:r>
            <a:r>
              <a:rPr sz="1800" dirty="0">
                <a:solidFill>
                  <a:srgbClr val="1D384B"/>
                </a:solidFill>
                <a:latin typeface="Arial"/>
                <a:cs typeface="Arial"/>
              </a:rPr>
              <a:t>to </a:t>
            </a:r>
            <a:r>
              <a:rPr sz="1800" spc="-5" dirty="0">
                <a:solidFill>
                  <a:srgbClr val="1D384B"/>
                </a:solidFill>
                <a:latin typeface="Arial"/>
                <a:cs typeface="Arial"/>
              </a:rPr>
              <a:t>move </a:t>
            </a:r>
            <a:r>
              <a:rPr sz="1800" spc="-10" dirty="0">
                <a:solidFill>
                  <a:srgbClr val="1D384B"/>
                </a:solidFill>
                <a:latin typeface="Arial"/>
                <a:cs typeface="Arial"/>
              </a:rPr>
              <a:t>forward </a:t>
            </a:r>
            <a:r>
              <a:rPr sz="1800" dirty="0">
                <a:solidFill>
                  <a:srgbClr val="1D384B"/>
                </a:solidFill>
                <a:latin typeface="Arial"/>
                <a:cs typeface="Arial"/>
              </a:rPr>
              <a:t>to </a:t>
            </a:r>
            <a:r>
              <a:rPr sz="1800" spc="-10" dirty="0">
                <a:solidFill>
                  <a:srgbClr val="1D384B"/>
                </a:solidFill>
                <a:latin typeface="Arial"/>
                <a:cs typeface="Arial"/>
              </a:rPr>
              <a:t>peer</a:t>
            </a:r>
            <a:r>
              <a:rPr sz="1800" spc="60" dirty="0">
                <a:solidFill>
                  <a:srgbClr val="1D384B"/>
                </a:solidFill>
                <a:latin typeface="Arial"/>
                <a:cs typeface="Arial"/>
              </a:rPr>
              <a:t> </a:t>
            </a:r>
            <a:r>
              <a:rPr sz="1800" spc="-25" dirty="0">
                <a:solidFill>
                  <a:srgbClr val="1D384B"/>
                </a:solidFill>
                <a:latin typeface="Arial"/>
                <a:cs typeface="Arial"/>
              </a:rPr>
              <a:t>review.</a:t>
            </a:r>
            <a:endParaRPr sz="1800" dirty="0">
              <a:latin typeface="Arial"/>
              <a:cs typeface="Arial"/>
            </a:endParaRPr>
          </a:p>
          <a:p>
            <a:pPr marL="354965" marR="5080" indent="-342900">
              <a:lnSpc>
                <a:spcPct val="120000"/>
              </a:lnSpc>
              <a:spcBef>
                <a:spcPts val="1200"/>
              </a:spcBef>
              <a:buChar char="•"/>
              <a:tabLst>
                <a:tab pos="354965" algn="l"/>
                <a:tab pos="355600" algn="l"/>
              </a:tabLst>
            </a:pPr>
            <a:r>
              <a:rPr sz="1800" dirty="0">
                <a:solidFill>
                  <a:srgbClr val="1D384B"/>
                </a:solidFill>
                <a:latin typeface="Arial"/>
                <a:cs typeface="Arial"/>
              </a:rPr>
              <a:t>The </a:t>
            </a:r>
            <a:r>
              <a:rPr sz="1800" spc="-10" dirty="0">
                <a:solidFill>
                  <a:srgbClr val="1D384B"/>
                </a:solidFill>
                <a:latin typeface="Arial"/>
                <a:cs typeface="Arial"/>
              </a:rPr>
              <a:t>requirements </a:t>
            </a:r>
            <a:r>
              <a:rPr sz="1800" spc="-15" dirty="0">
                <a:solidFill>
                  <a:srgbClr val="1D384B"/>
                </a:solidFill>
                <a:latin typeface="Arial"/>
                <a:cs typeface="Arial"/>
              </a:rPr>
              <a:t>will </a:t>
            </a:r>
            <a:r>
              <a:rPr sz="1800" spc="-5" dirty="0">
                <a:solidFill>
                  <a:srgbClr val="1D384B"/>
                </a:solidFill>
                <a:latin typeface="Arial"/>
                <a:cs typeface="Arial"/>
              </a:rPr>
              <a:t>vary by solicitation, </a:t>
            </a:r>
            <a:r>
              <a:rPr sz="1800" spc="-10" dirty="0">
                <a:solidFill>
                  <a:srgbClr val="1D384B"/>
                </a:solidFill>
                <a:latin typeface="Arial"/>
                <a:cs typeface="Arial"/>
              </a:rPr>
              <a:t>but </a:t>
            </a:r>
            <a:r>
              <a:rPr sz="1800" spc="-5" dirty="0">
                <a:solidFill>
                  <a:srgbClr val="1D384B"/>
                </a:solidFill>
                <a:latin typeface="Arial"/>
                <a:cs typeface="Arial"/>
              </a:rPr>
              <a:t>often </a:t>
            </a:r>
            <a:r>
              <a:rPr sz="1800" spc="-10" dirty="0">
                <a:solidFill>
                  <a:srgbClr val="1D384B"/>
                </a:solidFill>
                <a:latin typeface="Arial"/>
                <a:cs typeface="Arial"/>
              </a:rPr>
              <a:t>examples </a:t>
            </a:r>
            <a:r>
              <a:rPr sz="1800" spc="-5" dirty="0">
                <a:solidFill>
                  <a:srgbClr val="1D384B"/>
                </a:solidFill>
                <a:latin typeface="Arial"/>
                <a:cs typeface="Arial"/>
              </a:rPr>
              <a:t>of these  critical </a:t>
            </a:r>
            <a:r>
              <a:rPr sz="1800" spc="-10" dirty="0">
                <a:solidFill>
                  <a:srgbClr val="1D384B"/>
                </a:solidFill>
                <a:latin typeface="Arial"/>
                <a:cs typeface="Arial"/>
              </a:rPr>
              <a:t>elements </a:t>
            </a:r>
            <a:r>
              <a:rPr sz="1800" spc="-5" dirty="0">
                <a:solidFill>
                  <a:srgbClr val="1D384B"/>
                </a:solidFill>
                <a:latin typeface="Arial"/>
                <a:cs typeface="Arial"/>
              </a:rPr>
              <a:t>may </a:t>
            </a:r>
            <a:r>
              <a:rPr sz="1800" spc="-10" dirty="0">
                <a:solidFill>
                  <a:srgbClr val="1D384B"/>
                </a:solidFill>
                <a:latin typeface="Arial"/>
                <a:cs typeface="Arial"/>
              </a:rPr>
              <a:t>include </a:t>
            </a:r>
            <a:r>
              <a:rPr sz="1800" spc="-5" dirty="0">
                <a:solidFill>
                  <a:srgbClr val="1D384B"/>
                </a:solidFill>
                <a:latin typeface="Arial"/>
                <a:cs typeface="Arial"/>
              </a:rPr>
              <a:t>the Program Narrative, </a:t>
            </a:r>
            <a:r>
              <a:rPr sz="1800" spc="-25" dirty="0">
                <a:solidFill>
                  <a:srgbClr val="1D384B"/>
                </a:solidFill>
                <a:latin typeface="Arial"/>
                <a:cs typeface="Arial"/>
              </a:rPr>
              <a:t>Timeline/Task </a:t>
            </a:r>
            <a:r>
              <a:rPr sz="1800" spc="-10" dirty="0">
                <a:solidFill>
                  <a:srgbClr val="1D384B"/>
                </a:solidFill>
                <a:latin typeface="Arial"/>
                <a:cs typeface="Arial"/>
              </a:rPr>
              <a:t>Plan,  Budget </a:t>
            </a:r>
            <a:r>
              <a:rPr sz="1800" spc="-5" dirty="0">
                <a:solidFill>
                  <a:srgbClr val="1D384B"/>
                </a:solidFill>
                <a:latin typeface="Arial"/>
                <a:cs typeface="Arial"/>
              </a:rPr>
              <a:t>Detail </a:t>
            </a:r>
            <a:r>
              <a:rPr sz="1800" spc="-10" dirty="0">
                <a:solidFill>
                  <a:srgbClr val="1D384B"/>
                </a:solidFill>
                <a:latin typeface="Arial"/>
                <a:cs typeface="Arial"/>
              </a:rPr>
              <a:t>Worksheet and Budget </a:t>
            </a:r>
            <a:r>
              <a:rPr sz="1800" spc="-5" dirty="0">
                <a:solidFill>
                  <a:srgbClr val="1D384B"/>
                </a:solidFill>
                <a:latin typeface="Arial"/>
                <a:cs typeface="Arial"/>
              </a:rPr>
              <a:t>Narrative, </a:t>
            </a:r>
            <a:r>
              <a:rPr lang="en-US" sz="1800" spc="-5" dirty="0" smtClean="0">
                <a:solidFill>
                  <a:srgbClr val="1D384B"/>
                </a:solidFill>
                <a:latin typeface="Arial"/>
                <a:cs typeface="Arial"/>
              </a:rPr>
              <a:t>Tribal Resolution </a:t>
            </a:r>
            <a:r>
              <a:rPr sz="1800" spc="-10" dirty="0" smtClean="0">
                <a:solidFill>
                  <a:srgbClr val="1D384B"/>
                </a:solidFill>
                <a:latin typeface="Arial"/>
                <a:cs typeface="Arial"/>
              </a:rPr>
              <a:t>and </a:t>
            </a:r>
            <a:r>
              <a:rPr sz="1800" spc="-10" dirty="0">
                <a:solidFill>
                  <a:srgbClr val="1D384B"/>
                </a:solidFill>
                <a:latin typeface="Arial"/>
                <a:cs typeface="Arial"/>
              </a:rPr>
              <a:t>Applicant </a:t>
            </a:r>
            <a:r>
              <a:rPr sz="1800" spc="-5" dirty="0">
                <a:solidFill>
                  <a:srgbClr val="1D384B"/>
                </a:solidFill>
                <a:latin typeface="Arial"/>
                <a:cs typeface="Arial"/>
              </a:rPr>
              <a:t>Disclosure </a:t>
            </a:r>
            <a:r>
              <a:rPr sz="1800" spc="-10" dirty="0">
                <a:solidFill>
                  <a:srgbClr val="1D384B"/>
                </a:solidFill>
                <a:latin typeface="Arial"/>
                <a:cs typeface="Arial"/>
              </a:rPr>
              <a:t>of  Proposed</a:t>
            </a:r>
            <a:r>
              <a:rPr sz="1800" spc="5" dirty="0">
                <a:solidFill>
                  <a:srgbClr val="1D384B"/>
                </a:solidFill>
                <a:latin typeface="Arial"/>
                <a:cs typeface="Arial"/>
              </a:rPr>
              <a:t> </a:t>
            </a:r>
            <a:r>
              <a:rPr sz="1800" spc="-10" dirty="0">
                <a:solidFill>
                  <a:srgbClr val="1D384B"/>
                </a:solidFill>
                <a:latin typeface="Arial"/>
                <a:cs typeface="Arial"/>
              </a:rPr>
              <a:t>Subrecipients.</a:t>
            </a:r>
            <a:endParaRPr sz="1800" dirty="0">
              <a:latin typeface="Arial"/>
              <a:cs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45754" y="701696"/>
            <a:ext cx="7818755" cy="543560"/>
          </a:xfrm>
          <a:prstGeom prst="rect">
            <a:avLst/>
          </a:prstGeom>
        </p:spPr>
        <p:txBody>
          <a:bodyPr vert="horz" wrap="square" lIns="0" tIns="12065" rIns="0" bIns="0" rtlCol="0">
            <a:spAutoFit/>
          </a:bodyPr>
          <a:lstStyle/>
          <a:p>
            <a:pPr marL="12700">
              <a:lnSpc>
                <a:spcPct val="100000"/>
              </a:lnSpc>
              <a:spcBef>
                <a:spcPts val="95"/>
              </a:spcBef>
            </a:pPr>
            <a:r>
              <a:rPr sz="3400" spc="-10" dirty="0"/>
              <a:t>Before </a:t>
            </a:r>
            <a:r>
              <a:rPr sz="3400" spc="-90" dirty="0"/>
              <a:t>You </a:t>
            </a:r>
            <a:r>
              <a:rPr sz="3400" spc="-5" dirty="0"/>
              <a:t>Submit </a:t>
            </a:r>
            <a:r>
              <a:rPr sz="3400" spc="-65" dirty="0"/>
              <a:t>Your</a:t>
            </a:r>
            <a:r>
              <a:rPr sz="3400" spc="-160" dirty="0"/>
              <a:t> </a:t>
            </a:r>
            <a:r>
              <a:rPr sz="3400" spc="-5" dirty="0"/>
              <a:t>Application…</a:t>
            </a:r>
            <a:endParaRPr sz="3400"/>
          </a:p>
        </p:txBody>
      </p:sp>
      <p:sp>
        <p:nvSpPr>
          <p:cNvPr id="3" name="object 3"/>
          <p:cNvSpPr txBox="1"/>
          <p:nvPr/>
        </p:nvSpPr>
        <p:spPr>
          <a:xfrm>
            <a:off x="535940" y="1530648"/>
            <a:ext cx="3652520" cy="1787525"/>
          </a:xfrm>
          <a:prstGeom prst="rect">
            <a:avLst/>
          </a:prstGeom>
        </p:spPr>
        <p:txBody>
          <a:bodyPr vert="horz" wrap="square" lIns="0" tIns="12700" rIns="0" bIns="0" rtlCol="0">
            <a:spAutoFit/>
          </a:bodyPr>
          <a:lstStyle/>
          <a:p>
            <a:pPr marL="355600" marR="22860" indent="-343535">
              <a:lnSpc>
                <a:spcPct val="110000"/>
              </a:lnSpc>
              <a:spcBef>
                <a:spcPts val="100"/>
              </a:spcBef>
              <a:buChar char="•"/>
              <a:tabLst>
                <a:tab pos="354965" algn="l"/>
                <a:tab pos="356235" algn="l"/>
              </a:tabLst>
            </a:pPr>
            <a:r>
              <a:rPr sz="1600" spc="-5" dirty="0">
                <a:solidFill>
                  <a:srgbClr val="1D384B"/>
                </a:solidFill>
                <a:latin typeface="Arial"/>
                <a:cs typeface="Arial"/>
              </a:rPr>
              <a:t>Check the application </a:t>
            </a:r>
            <a:r>
              <a:rPr sz="1600" dirty="0">
                <a:solidFill>
                  <a:srgbClr val="1D384B"/>
                </a:solidFill>
                <a:latin typeface="Arial"/>
                <a:cs typeface="Arial"/>
              </a:rPr>
              <a:t>checklist </a:t>
            </a:r>
            <a:r>
              <a:rPr sz="1600" spc="-10" dirty="0">
                <a:solidFill>
                  <a:srgbClr val="1D384B"/>
                </a:solidFill>
                <a:latin typeface="Arial"/>
                <a:cs typeface="Arial"/>
              </a:rPr>
              <a:t>one  </a:t>
            </a:r>
            <a:r>
              <a:rPr sz="1600" spc="-5" dirty="0">
                <a:solidFill>
                  <a:srgbClr val="1D384B"/>
                </a:solidFill>
                <a:latin typeface="Arial"/>
                <a:cs typeface="Arial"/>
              </a:rPr>
              <a:t>last time, </a:t>
            </a:r>
            <a:r>
              <a:rPr sz="1600" spc="-10" dirty="0">
                <a:solidFill>
                  <a:srgbClr val="1D384B"/>
                </a:solidFill>
                <a:latin typeface="Arial"/>
                <a:cs typeface="Arial"/>
              </a:rPr>
              <a:t>and </a:t>
            </a:r>
            <a:r>
              <a:rPr sz="1600" spc="-5" dirty="0">
                <a:solidFill>
                  <a:srgbClr val="1D384B"/>
                </a:solidFill>
                <a:latin typeface="Arial"/>
                <a:cs typeface="Arial"/>
              </a:rPr>
              <a:t>make sure </a:t>
            </a:r>
            <a:r>
              <a:rPr sz="1600" spc="-15" dirty="0">
                <a:solidFill>
                  <a:srgbClr val="1D384B"/>
                </a:solidFill>
                <a:latin typeface="Arial"/>
                <a:cs typeface="Arial"/>
              </a:rPr>
              <a:t>you </a:t>
            </a:r>
            <a:r>
              <a:rPr sz="1600" spc="-5" dirty="0">
                <a:solidFill>
                  <a:srgbClr val="1D384B"/>
                </a:solidFill>
                <a:latin typeface="Arial"/>
                <a:cs typeface="Arial"/>
              </a:rPr>
              <a:t>did </a:t>
            </a:r>
            <a:r>
              <a:rPr sz="1600" spc="-10" dirty="0">
                <a:solidFill>
                  <a:srgbClr val="1D384B"/>
                </a:solidFill>
                <a:latin typeface="Arial"/>
                <a:cs typeface="Arial"/>
              </a:rPr>
              <a:t>not  </a:t>
            </a:r>
            <a:r>
              <a:rPr sz="1600" dirty="0">
                <a:solidFill>
                  <a:srgbClr val="1D384B"/>
                </a:solidFill>
                <a:latin typeface="Arial"/>
                <a:cs typeface="Arial"/>
              </a:rPr>
              <a:t>miss </a:t>
            </a:r>
            <a:r>
              <a:rPr sz="1600" spc="-10" dirty="0">
                <a:solidFill>
                  <a:srgbClr val="1D384B"/>
                </a:solidFill>
                <a:latin typeface="Arial"/>
                <a:cs typeface="Arial"/>
              </a:rPr>
              <a:t>anything! </a:t>
            </a:r>
            <a:r>
              <a:rPr sz="1600" spc="-5" dirty="0">
                <a:solidFill>
                  <a:srgbClr val="1D384B"/>
                </a:solidFill>
                <a:latin typeface="Arial"/>
                <a:cs typeface="Arial"/>
              </a:rPr>
              <a:t>Please </a:t>
            </a:r>
            <a:r>
              <a:rPr sz="1600" spc="-10" dirty="0">
                <a:solidFill>
                  <a:srgbClr val="1D384B"/>
                </a:solidFill>
                <a:latin typeface="Arial"/>
                <a:cs typeface="Arial"/>
              </a:rPr>
              <a:t>pay </a:t>
            </a:r>
            <a:r>
              <a:rPr sz="1600" spc="-5" dirty="0">
                <a:solidFill>
                  <a:srgbClr val="1D384B"/>
                </a:solidFill>
                <a:latin typeface="Arial"/>
                <a:cs typeface="Arial"/>
              </a:rPr>
              <a:t>special  attention to the critical</a:t>
            </a:r>
            <a:r>
              <a:rPr sz="1600" spc="10" dirty="0">
                <a:solidFill>
                  <a:srgbClr val="1D384B"/>
                </a:solidFill>
                <a:latin typeface="Arial"/>
                <a:cs typeface="Arial"/>
              </a:rPr>
              <a:t> </a:t>
            </a:r>
            <a:r>
              <a:rPr sz="1600" spc="-5" dirty="0">
                <a:solidFill>
                  <a:srgbClr val="1D384B"/>
                </a:solidFill>
                <a:latin typeface="Arial"/>
                <a:cs typeface="Arial"/>
              </a:rPr>
              <a:t>elements.</a:t>
            </a:r>
            <a:endParaRPr sz="1600">
              <a:latin typeface="Arial"/>
              <a:cs typeface="Arial"/>
            </a:endParaRPr>
          </a:p>
          <a:p>
            <a:pPr marL="355600" marR="5080" indent="-343535">
              <a:lnSpc>
                <a:spcPct val="110000"/>
              </a:lnSpc>
              <a:spcBef>
                <a:spcPts val="1200"/>
              </a:spcBef>
              <a:buChar char="•"/>
              <a:tabLst>
                <a:tab pos="354965" algn="l"/>
                <a:tab pos="356235" algn="l"/>
              </a:tabLst>
            </a:pPr>
            <a:r>
              <a:rPr sz="1600" spc="-10" dirty="0">
                <a:solidFill>
                  <a:srgbClr val="1D384B"/>
                </a:solidFill>
                <a:latin typeface="Arial"/>
                <a:cs typeface="Arial"/>
              </a:rPr>
              <a:t>The </a:t>
            </a:r>
            <a:r>
              <a:rPr sz="1600" dirty="0">
                <a:solidFill>
                  <a:srgbClr val="1D384B"/>
                </a:solidFill>
                <a:latin typeface="Arial"/>
                <a:cs typeface="Arial"/>
              </a:rPr>
              <a:t>checklist is </a:t>
            </a:r>
            <a:r>
              <a:rPr sz="1600" spc="-5" dirty="0">
                <a:solidFill>
                  <a:srgbClr val="1D384B"/>
                </a:solidFill>
                <a:latin typeface="Arial"/>
                <a:cs typeface="Arial"/>
              </a:rPr>
              <a:t>typically found </a:t>
            </a:r>
            <a:r>
              <a:rPr sz="1600" dirty="0">
                <a:solidFill>
                  <a:srgbClr val="1D384B"/>
                </a:solidFill>
                <a:latin typeface="Arial"/>
                <a:cs typeface="Arial"/>
              </a:rPr>
              <a:t>in </a:t>
            </a:r>
            <a:r>
              <a:rPr sz="1600" spc="-5" dirty="0">
                <a:solidFill>
                  <a:srgbClr val="1D384B"/>
                </a:solidFill>
                <a:latin typeface="Arial"/>
                <a:cs typeface="Arial"/>
              </a:rPr>
              <a:t>the  </a:t>
            </a:r>
            <a:r>
              <a:rPr sz="1600" spc="-10" dirty="0">
                <a:solidFill>
                  <a:srgbClr val="1D384B"/>
                </a:solidFill>
                <a:latin typeface="Arial"/>
                <a:cs typeface="Arial"/>
              </a:rPr>
              <a:t>appendix </a:t>
            </a:r>
            <a:r>
              <a:rPr sz="1600" spc="-5" dirty="0">
                <a:solidFill>
                  <a:srgbClr val="1D384B"/>
                </a:solidFill>
                <a:latin typeface="Arial"/>
                <a:cs typeface="Arial"/>
              </a:rPr>
              <a:t>of the</a:t>
            </a:r>
            <a:r>
              <a:rPr sz="1600" spc="25" dirty="0">
                <a:solidFill>
                  <a:srgbClr val="1D384B"/>
                </a:solidFill>
                <a:latin typeface="Arial"/>
                <a:cs typeface="Arial"/>
              </a:rPr>
              <a:t> </a:t>
            </a:r>
            <a:r>
              <a:rPr sz="1600" spc="-5" dirty="0">
                <a:solidFill>
                  <a:srgbClr val="1D384B"/>
                </a:solidFill>
                <a:latin typeface="Arial"/>
                <a:cs typeface="Arial"/>
              </a:rPr>
              <a:t>solicitation.</a:t>
            </a:r>
            <a:endParaRPr sz="1600">
              <a:latin typeface="Arial"/>
              <a:cs typeface="Arial"/>
            </a:endParaRPr>
          </a:p>
        </p:txBody>
      </p:sp>
      <p:sp>
        <p:nvSpPr>
          <p:cNvPr id="4" name="object 4"/>
          <p:cNvSpPr/>
          <p:nvPr/>
        </p:nvSpPr>
        <p:spPr>
          <a:xfrm>
            <a:off x="4824554" y="1597242"/>
            <a:ext cx="3522100" cy="3181326"/>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442151" y="710821"/>
            <a:ext cx="6137910" cy="574040"/>
          </a:xfrm>
          <a:prstGeom prst="rect">
            <a:avLst/>
          </a:prstGeom>
        </p:spPr>
        <p:txBody>
          <a:bodyPr vert="horz" wrap="square" lIns="0" tIns="12700" rIns="0" bIns="0" rtlCol="0">
            <a:spAutoFit/>
          </a:bodyPr>
          <a:lstStyle/>
          <a:p>
            <a:pPr marL="12700">
              <a:lnSpc>
                <a:spcPct val="100000"/>
              </a:lnSpc>
              <a:spcBef>
                <a:spcPts val="100"/>
              </a:spcBef>
            </a:pPr>
            <a:r>
              <a:rPr spc="-5" dirty="0"/>
              <a:t>Submitting </a:t>
            </a:r>
            <a:r>
              <a:rPr spc="-70" dirty="0"/>
              <a:t>Your</a:t>
            </a:r>
            <a:r>
              <a:rPr spc="-240" dirty="0"/>
              <a:t> </a:t>
            </a:r>
            <a:r>
              <a:rPr spc="-5" dirty="0"/>
              <a:t>Application</a:t>
            </a:r>
          </a:p>
        </p:txBody>
      </p:sp>
      <p:sp>
        <p:nvSpPr>
          <p:cNvPr id="3" name="object 3"/>
          <p:cNvSpPr txBox="1"/>
          <p:nvPr/>
        </p:nvSpPr>
        <p:spPr>
          <a:xfrm>
            <a:off x="535940" y="1588348"/>
            <a:ext cx="7742555" cy="2733569"/>
          </a:xfrm>
          <a:prstGeom prst="rect">
            <a:avLst/>
          </a:prstGeom>
        </p:spPr>
        <p:txBody>
          <a:bodyPr vert="horz" wrap="square" lIns="0" tIns="12700" rIns="0" bIns="0" rtlCol="0">
            <a:spAutoFit/>
          </a:bodyPr>
          <a:lstStyle/>
          <a:p>
            <a:pPr marL="355600" marR="5080" indent="-343535">
              <a:lnSpc>
                <a:spcPct val="110000"/>
              </a:lnSpc>
              <a:spcBef>
                <a:spcPts val="100"/>
              </a:spcBef>
              <a:buChar char="•"/>
              <a:tabLst>
                <a:tab pos="354965" algn="l"/>
                <a:tab pos="356235" algn="l"/>
              </a:tabLst>
            </a:pPr>
            <a:r>
              <a:rPr sz="1600" spc="-5" dirty="0">
                <a:solidFill>
                  <a:srgbClr val="1D384B"/>
                </a:solidFill>
                <a:latin typeface="Arial"/>
                <a:cs typeface="Arial"/>
              </a:rPr>
              <a:t>Pay attention to the rules </a:t>
            </a:r>
            <a:r>
              <a:rPr sz="1600" spc="-10" dirty="0">
                <a:solidFill>
                  <a:srgbClr val="1D384B"/>
                </a:solidFill>
                <a:latin typeface="Arial"/>
                <a:cs typeface="Arial"/>
              </a:rPr>
              <a:t>about </a:t>
            </a:r>
            <a:r>
              <a:rPr sz="1600" spc="-5" dirty="0">
                <a:solidFill>
                  <a:srgbClr val="1D384B"/>
                </a:solidFill>
                <a:latin typeface="Arial"/>
                <a:cs typeface="Arial"/>
              </a:rPr>
              <a:t>naming files — the </a:t>
            </a:r>
            <a:r>
              <a:rPr sz="1600" dirty="0">
                <a:solidFill>
                  <a:srgbClr val="1D384B"/>
                </a:solidFill>
                <a:latin typeface="Arial"/>
                <a:cs typeface="Arial"/>
              </a:rPr>
              <a:t>file </a:t>
            </a:r>
            <a:r>
              <a:rPr sz="1600" spc="-5" dirty="0">
                <a:solidFill>
                  <a:srgbClr val="1D384B"/>
                </a:solidFill>
                <a:latin typeface="Arial"/>
                <a:cs typeface="Arial"/>
              </a:rPr>
              <a:t>naming rules </a:t>
            </a:r>
            <a:r>
              <a:rPr sz="1600" spc="-10" dirty="0">
                <a:solidFill>
                  <a:srgbClr val="1D384B"/>
                </a:solidFill>
                <a:latin typeface="Arial"/>
                <a:cs typeface="Arial"/>
              </a:rPr>
              <a:t>are </a:t>
            </a:r>
            <a:r>
              <a:rPr sz="1600" dirty="0">
                <a:solidFill>
                  <a:srgbClr val="1D384B"/>
                </a:solidFill>
                <a:latin typeface="Arial"/>
                <a:cs typeface="Arial"/>
              </a:rPr>
              <a:t>in </a:t>
            </a:r>
            <a:r>
              <a:rPr sz="1600" spc="-5" dirty="0">
                <a:solidFill>
                  <a:srgbClr val="1D384B"/>
                </a:solidFill>
                <a:latin typeface="Arial"/>
                <a:cs typeface="Arial"/>
              </a:rPr>
              <a:t>the  </a:t>
            </a:r>
            <a:r>
              <a:rPr sz="1600" dirty="0">
                <a:solidFill>
                  <a:srgbClr val="1D384B"/>
                </a:solidFill>
                <a:latin typeface="Arial"/>
                <a:cs typeface="Arial"/>
              </a:rPr>
              <a:t>solicitation </a:t>
            </a:r>
            <a:r>
              <a:rPr sz="1600" spc="-5" dirty="0">
                <a:solidFill>
                  <a:srgbClr val="1D384B"/>
                </a:solidFill>
                <a:latin typeface="Arial"/>
                <a:cs typeface="Arial"/>
              </a:rPr>
              <a:t>or </a:t>
            </a:r>
            <a:r>
              <a:rPr sz="1600" spc="-10" dirty="0">
                <a:solidFill>
                  <a:srgbClr val="1D384B"/>
                </a:solidFill>
                <a:latin typeface="Arial"/>
                <a:cs typeface="Arial"/>
              </a:rPr>
              <a:t>under "How </a:t>
            </a:r>
            <a:r>
              <a:rPr sz="1600" spc="-95" dirty="0">
                <a:solidFill>
                  <a:srgbClr val="1D384B"/>
                </a:solidFill>
                <a:latin typeface="Arial"/>
                <a:cs typeface="Arial"/>
              </a:rPr>
              <a:t>To </a:t>
            </a:r>
            <a:r>
              <a:rPr sz="1600" spc="-10" dirty="0">
                <a:solidFill>
                  <a:srgbClr val="1D384B"/>
                </a:solidFill>
                <a:latin typeface="Arial"/>
                <a:cs typeface="Arial"/>
              </a:rPr>
              <a:t>Apply" </a:t>
            </a:r>
            <a:r>
              <a:rPr sz="1600" dirty="0">
                <a:solidFill>
                  <a:srgbClr val="1D384B"/>
                </a:solidFill>
                <a:latin typeface="Arial"/>
                <a:cs typeface="Arial"/>
              </a:rPr>
              <a:t>in </a:t>
            </a:r>
            <a:r>
              <a:rPr sz="1600" spc="-5" dirty="0">
                <a:solidFill>
                  <a:srgbClr val="1D384B"/>
                </a:solidFill>
                <a:latin typeface="Arial"/>
                <a:cs typeface="Arial"/>
              </a:rPr>
              <a:t>the </a:t>
            </a:r>
            <a:r>
              <a:rPr sz="1600" spc="-10" dirty="0">
                <a:solidFill>
                  <a:srgbClr val="1D384B"/>
                </a:solidFill>
                <a:latin typeface="Arial"/>
                <a:cs typeface="Arial"/>
              </a:rPr>
              <a:t>2019 Grant </a:t>
            </a:r>
            <a:r>
              <a:rPr sz="1600" spc="-5" dirty="0">
                <a:solidFill>
                  <a:srgbClr val="1D384B"/>
                </a:solidFill>
                <a:latin typeface="Arial"/>
                <a:cs typeface="Arial"/>
              </a:rPr>
              <a:t>Application Resource </a:t>
            </a:r>
            <a:r>
              <a:rPr sz="1600" spc="-10" dirty="0">
                <a:solidFill>
                  <a:srgbClr val="1D384B"/>
                </a:solidFill>
                <a:latin typeface="Arial"/>
                <a:cs typeface="Arial"/>
              </a:rPr>
              <a:t>Guide  </a:t>
            </a:r>
            <a:r>
              <a:rPr sz="1600" spc="-5" dirty="0">
                <a:solidFill>
                  <a:srgbClr val="1D384B"/>
                </a:solidFill>
                <a:latin typeface="Arial"/>
                <a:cs typeface="Arial"/>
              </a:rPr>
              <a:t>(</a:t>
            </a:r>
            <a:r>
              <a:rPr sz="1600" u="heavy" spc="-5" dirty="0">
                <a:solidFill>
                  <a:srgbClr val="0000FF"/>
                </a:solidFill>
                <a:uFill>
                  <a:solidFill>
                    <a:srgbClr val="0000FF"/>
                  </a:solidFill>
                </a:uFill>
                <a:latin typeface="Arial"/>
                <a:cs typeface="Arial"/>
                <a:hlinkClick r:id="rId3"/>
              </a:rPr>
              <a:t>https://ojp.gov/funding/Apply/Resources/Grant-App-Resource-Guide.htm</a:t>
            </a:r>
            <a:r>
              <a:rPr sz="1600" spc="-5" dirty="0">
                <a:solidFill>
                  <a:srgbClr val="1D384B"/>
                </a:solidFill>
                <a:latin typeface="Arial"/>
                <a:cs typeface="Arial"/>
              </a:rPr>
              <a:t>).</a:t>
            </a:r>
            <a:endParaRPr sz="1600" dirty="0">
              <a:latin typeface="Arial"/>
              <a:cs typeface="Arial"/>
            </a:endParaRPr>
          </a:p>
          <a:p>
            <a:pPr>
              <a:lnSpc>
                <a:spcPct val="100000"/>
              </a:lnSpc>
              <a:spcBef>
                <a:spcPts val="40"/>
              </a:spcBef>
              <a:buClr>
                <a:srgbClr val="1D384B"/>
              </a:buClr>
              <a:buFont typeface="Arial"/>
              <a:buChar char="•"/>
            </a:pPr>
            <a:endParaRPr sz="1800" dirty="0">
              <a:latin typeface="Arial"/>
              <a:cs typeface="Arial"/>
            </a:endParaRPr>
          </a:p>
          <a:p>
            <a:pPr marL="355600" marR="45085" indent="-343535">
              <a:lnSpc>
                <a:spcPct val="110000"/>
              </a:lnSpc>
              <a:buChar char="•"/>
              <a:tabLst>
                <a:tab pos="354965" algn="l"/>
                <a:tab pos="356235" algn="l"/>
              </a:tabLst>
            </a:pPr>
            <a:r>
              <a:rPr sz="1600" spc="-30" dirty="0">
                <a:solidFill>
                  <a:srgbClr val="1D384B"/>
                </a:solidFill>
                <a:latin typeface="Arial"/>
                <a:cs typeface="Arial"/>
              </a:rPr>
              <a:t>Try </a:t>
            </a:r>
            <a:r>
              <a:rPr sz="1600" spc="-5" dirty="0">
                <a:solidFill>
                  <a:srgbClr val="1D384B"/>
                </a:solidFill>
                <a:latin typeface="Arial"/>
                <a:cs typeface="Arial"/>
              </a:rPr>
              <a:t>to submit </a:t>
            </a:r>
            <a:r>
              <a:rPr sz="1600" spc="-10" dirty="0">
                <a:solidFill>
                  <a:srgbClr val="1D384B"/>
                </a:solidFill>
                <a:latin typeface="Arial"/>
                <a:cs typeface="Arial"/>
              </a:rPr>
              <a:t>your </a:t>
            </a:r>
            <a:r>
              <a:rPr sz="1600" spc="-5" dirty="0">
                <a:solidFill>
                  <a:srgbClr val="1D384B"/>
                </a:solidFill>
                <a:latin typeface="Arial"/>
                <a:cs typeface="Arial"/>
              </a:rPr>
              <a:t>application 2 </a:t>
            </a:r>
            <a:r>
              <a:rPr sz="1600" spc="-10" dirty="0">
                <a:solidFill>
                  <a:srgbClr val="1D384B"/>
                </a:solidFill>
                <a:latin typeface="Arial"/>
                <a:cs typeface="Arial"/>
              </a:rPr>
              <a:t>days </a:t>
            </a:r>
            <a:r>
              <a:rPr sz="1600" dirty="0">
                <a:solidFill>
                  <a:srgbClr val="1D384B"/>
                </a:solidFill>
                <a:latin typeface="Arial"/>
                <a:cs typeface="Arial"/>
              </a:rPr>
              <a:t>in </a:t>
            </a:r>
            <a:r>
              <a:rPr sz="1600" spc="-5" dirty="0">
                <a:solidFill>
                  <a:srgbClr val="1D384B"/>
                </a:solidFill>
                <a:latin typeface="Arial"/>
                <a:cs typeface="Arial"/>
              </a:rPr>
              <a:t>advance of the </a:t>
            </a:r>
            <a:r>
              <a:rPr sz="1600" spc="-10" dirty="0">
                <a:solidFill>
                  <a:srgbClr val="1D384B"/>
                </a:solidFill>
                <a:latin typeface="Arial"/>
                <a:cs typeface="Arial"/>
              </a:rPr>
              <a:t>due date </a:t>
            </a:r>
            <a:r>
              <a:rPr sz="1600" dirty="0">
                <a:solidFill>
                  <a:srgbClr val="1D384B"/>
                </a:solidFill>
                <a:latin typeface="Arial"/>
                <a:cs typeface="Arial"/>
              </a:rPr>
              <a:t>in </a:t>
            </a:r>
            <a:r>
              <a:rPr sz="1600" spc="-5" dirty="0">
                <a:solidFill>
                  <a:srgbClr val="1D384B"/>
                </a:solidFill>
                <a:latin typeface="Arial"/>
                <a:cs typeface="Arial"/>
              </a:rPr>
              <a:t>case </a:t>
            </a:r>
            <a:r>
              <a:rPr sz="1600" spc="-15" dirty="0">
                <a:solidFill>
                  <a:srgbClr val="1D384B"/>
                </a:solidFill>
                <a:latin typeface="Arial"/>
                <a:cs typeface="Arial"/>
              </a:rPr>
              <a:t>you </a:t>
            </a:r>
            <a:r>
              <a:rPr sz="1600" spc="-5" dirty="0">
                <a:solidFill>
                  <a:srgbClr val="1D384B"/>
                </a:solidFill>
                <a:latin typeface="Arial"/>
                <a:cs typeface="Arial"/>
              </a:rPr>
              <a:t>have  challenges submitting</a:t>
            </a:r>
            <a:r>
              <a:rPr sz="1600" spc="-25" dirty="0">
                <a:solidFill>
                  <a:srgbClr val="1D384B"/>
                </a:solidFill>
                <a:latin typeface="Arial"/>
                <a:cs typeface="Arial"/>
              </a:rPr>
              <a:t> </a:t>
            </a:r>
            <a:r>
              <a:rPr sz="1600" dirty="0">
                <a:solidFill>
                  <a:srgbClr val="1D384B"/>
                </a:solidFill>
                <a:latin typeface="Arial"/>
                <a:cs typeface="Arial"/>
              </a:rPr>
              <a:t>it.</a:t>
            </a:r>
            <a:endParaRPr sz="1600" dirty="0">
              <a:latin typeface="Arial"/>
              <a:cs typeface="Arial"/>
            </a:endParaRPr>
          </a:p>
          <a:p>
            <a:pPr>
              <a:lnSpc>
                <a:spcPct val="100000"/>
              </a:lnSpc>
              <a:spcBef>
                <a:spcPts val="45"/>
              </a:spcBef>
              <a:buClr>
                <a:srgbClr val="1D384B"/>
              </a:buClr>
              <a:buFont typeface="Arial"/>
              <a:buChar char="•"/>
            </a:pPr>
            <a:endParaRPr sz="1800" dirty="0">
              <a:latin typeface="Arial"/>
              <a:cs typeface="Arial"/>
            </a:endParaRPr>
          </a:p>
          <a:p>
            <a:pPr marL="355600" marR="45085" indent="-343535">
              <a:lnSpc>
                <a:spcPct val="110000"/>
              </a:lnSpc>
              <a:buChar char="•"/>
              <a:tabLst>
                <a:tab pos="354965" algn="l"/>
                <a:tab pos="356235" algn="l"/>
              </a:tabLst>
            </a:pPr>
            <a:r>
              <a:rPr sz="1600" spc="-15" dirty="0">
                <a:solidFill>
                  <a:srgbClr val="1D384B"/>
                </a:solidFill>
                <a:latin typeface="Arial"/>
                <a:cs typeface="Arial"/>
              </a:rPr>
              <a:t>Typically </a:t>
            </a:r>
            <a:r>
              <a:rPr sz="1600" spc="-5" dirty="0">
                <a:solidFill>
                  <a:srgbClr val="1D384B"/>
                </a:solidFill>
                <a:latin typeface="Arial"/>
                <a:cs typeface="Arial"/>
              </a:rPr>
              <a:t>all applicants will receive </a:t>
            </a:r>
            <a:r>
              <a:rPr sz="1600" spc="-5" dirty="0" smtClean="0">
                <a:solidFill>
                  <a:srgbClr val="1D384B"/>
                </a:solidFill>
                <a:latin typeface="Arial"/>
                <a:cs typeface="Arial"/>
              </a:rPr>
              <a:t>notification </a:t>
            </a:r>
            <a:r>
              <a:rPr sz="1600" spc="-5" dirty="0">
                <a:solidFill>
                  <a:srgbClr val="1D384B"/>
                </a:solidFill>
                <a:latin typeface="Arial"/>
                <a:cs typeface="Arial"/>
              </a:rPr>
              <a:t>by the </a:t>
            </a:r>
            <a:r>
              <a:rPr sz="1600" spc="-10" dirty="0">
                <a:solidFill>
                  <a:srgbClr val="1D384B"/>
                </a:solidFill>
                <a:latin typeface="Arial"/>
                <a:cs typeface="Arial"/>
              </a:rPr>
              <a:t>end </a:t>
            </a:r>
            <a:r>
              <a:rPr sz="1600" spc="-5" dirty="0">
                <a:solidFill>
                  <a:srgbClr val="1D384B"/>
                </a:solidFill>
                <a:latin typeface="Arial"/>
                <a:cs typeface="Arial"/>
              </a:rPr>
              <a:t>of that </a:t>
            </a:r>
            <a:r>
              <a:rPr sz="1600" dirty="0" smtClean="0">
                <a:solidFill>
                  <a:srgbClr val="1D384B"/>
                </a:solidFill>
                <a:latin typeface="Arial"/>
                <a:cs typeface="Arial"/>
              </a:rPr>
              <a:t>fiscal</a:t>
            </a:r>
            <a:r>
              <a:rPr sz="1600" spc="-15" dirty="0" smtClean="0">
                <a:solidFill>
                  <a:srgbClr val="1D384B"/>
                </a:solidFill>
                <a:latin typeface="Arial"/>
                <a:cs typeface="Arial"/>
              </a:rPr>
              <a:t> </a:t>
            </a:r>
            <a:r>
              <a:rPr sz="1600" spc="-30" dirty="0" smtClean="0">
                <a:solidFill>
                  <a:srgbClr val="1D384B"/>
                </a:solidFill>
                <a:latin typeface="Arial"/>
                <a:cs typeface="Arial"/>
              </a:rPr>
              <a:t>year</a:t>
            </a:r>
            <a:r>
              <a:rPr lang="en-US" sz="1600" spc="-30" dirty="0" smtClean="0">
                <a:solidFill>
                  <a:srgbClr val="1D384B"/>
                </a:solidFill>
                <a:latin typeface="Arial"/>
                <a:cs typeface="Arial"/>
              </a:rPr>
              <a:t> (September 30</a:t>
            </a:r>
            <a:r>
              <a:rPr lang="en-US" sz="1600" spc="-30" baseline="30000" dirty="0" smtClean="0">
                <a:solidFill>
                  <a:srgbClr val="1D384B"/>
                </a:solidFill>
                <a:latin typeface="Arial"/>
                <a:cs typeface="Arial"/>
              </a:rPr>
              <a:t>th</a:t>
            </a:r>
            <a:r>
              <a:rPr lang="en-US" sz="1600" spc="-30" dirty="0" smtClean="0">
                <a:solidFill>
                  <a:srgbClr val="1D384B"/>
                </a:solidFill>
                <a:latin typeface="Arial"/>
                <a:cs typeface="Arial"/>
              </a:rPr>
              <a:t>) for successful applications and later in the fall for unsuccessful applicants</a:t>
            </a:r>
            <a:r>
              <a:rPr sz="1600" spc="-30" dirty="0" smtClean="0">
                <a:solidFill>
                  <a:srgbClr val="1D384B"/>
                </a:solidFill>
                <a:latin typeface="Arial"/>
                <a:cs typeface="Arial"/>
              </a:rPr>
              <a:t>.</a:t>
            </a:r>
            <a:endParaRPr sz="1600" dirty="0">
              <a:latin typeface="Arial"/>
              <a:cs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30354" y="679115"/>
            <a:ext cx="4482465" cy="574040"/>
          </a:xfrm>
          <a:prstGeom prst="rect">
            <a:avLst/>
          </a:prstGeom>
        </p:spPr>
        <p:txBody>
          <a:bodyPr vert="horz" wrap="square" lIns="0" tIns="12700" rIns="0" bIns="0" rtlCol="0">
            <a:spAutoFit/>
          </a:bodyPr>
          <a:lstStyle/>
          <a:p>
            <a:pPr marL="12700">
              <a:lnSpc>
                <a:spcPct val="100000"/>
              </a:lnSpc>
              <a:spcBef>
                <a:spcPts val="100"/>
              </a:spcBef>
            </a:pPr>
            <a:r>
              <a:rPr spc="-5" dirty="0"/>
              <a:t>Adding</a:t>
            </a:r>
            <a:r>
              <a:rPr spc="-155" dirty="0"/>
              <a:t> </a:t>
            </a:r>
            <a:r>
              <a:rPr spc="-5" dirty="0"/>
              <a:t>Attachments</a:t>
            </a:r>
          </a:p>
        </p:txBody>
      </p:sp>
      <p:sp>
        <p:nvSpPr>
          <p:cNvPr id="3" name="object 3"/>
          <p:cNvSpPr txBox="1"/>
          <p:nvPr/>
        </p:nvSpPr>
        <p:spPr>
          <a:xfrm>
            <a:off x="535940" y="1402538"/>
            <a:ext cx="7857490" cy="2961005"/>
          </a:xfrm>
          <a:prstGeom prst="rect">
            <a:avLst/>
          </a:prstGeom>
        </p:spPr>
        <p:txBody>
          <a:bodyPr vert="horz" wrap="square" lIns="0" tIns="85725" rIns="0" bIns="0" rtlCol="0">
            <a:spAutoFit/>
          </a:bodyPr>
          <a:lstStyle/>
          <a:p>
            <a:pPr marL="355600" indent="-343535">
              <a:lnSpc>
                <a:spcPct val="100000"/>
              </a:lnSpc>
              <a:spcBef>
                <a:spcPts val="675"/>
              </a:spcBef>
              <a:buChar char="•"/>
              <a:tabLst>
                <a:tab pos="354965" algn="l"/>
                <a:tab pos="356235" algn="l"/>
              </a:tabLst>
            </a:pPr>
            <a:r>
              <a:rPr sz="1600" spc="-5" dirty="0">
                <a:solidFill>
                  <a:srgbClr val="1D384B"/>
                </a:solidFill>
                <a:latin typeface="Arial"/>
                <a:cs typeface="Arial"/>
                <a:hlinkClick r:id="rId3"/>
              </a:rPr>
              <a:t>Grants.gov </a:t>
            </a:r>
            <a:r>
              <a:rPr sz="1600" spc="-10" dirty="0">
                <a:solidFill>
                  <a:srgbClr val="1D384B"/>
                </a:solidFill>
                <a:latin typeface="Arial"/>
                <a:cs typeface="Arial"/>
              </a:rPr>
              <a:t>has two </a:t>
            </a:r>
            <a:r>
              <a:rPr sz="1600" spc="-5" dirty="0">
                <a:solidFill>
                  <a:srgbClr val="1D384B"/>
                </a:solidFill>
                <a:latin typeface="Arial"/>
                <a:cs typeface="Arial"/>
              </a:rPr>
              <a:t>categories of files for attachments: </a:t>
            </a:r>
            <a:r>
              <a:rPr sz="1600" spc="-10" dirty="0">
                <a:solidFill>
                  <a:srgbClr val="1D384B"/>
                </a:solidFill>
                <a:latin typeface="Arial"/>
                <a:cs typeface="Arial"/>
              </a:rPr>
              <a:t>"mandatory" and</a:t>
            </a:r>
            <a:r>
              <a:rPr sz="1600" spc="215" dirty="0">
                <a:solidFill>
                  <a:srgbClr val="1D384B"/>
                </a:solidFill>
                <a:latin typeface="Arial"/>
                <a:cs typeface="Arial"/>
              </a:rPr>
              <a:t> </a:t>
            </a:r>
            <a:r>
              <a:rPr sz="1600" spc="-5" dirty="0">
                <a:solidFill>
                  <a:srgbClr val="1D384B"/>
                </a:solidFill>
                <a:latin typeface="Arial"/>
                <a:cs typeface="Arial"/>
              </a:rPr>
              <a:t>"optional."</a:t>
            </a:r>
            <a:endParaRPr sz="1600">
              <a:latin typeface="Arial"/>
              <a:cs typeface="Arial"/>
            </a:endParaRPr>
          </a:p>
          <a:p>
            <a:pPr marL="756285" lvl="1" indent="-287020">
              <a:lnSpc>
                <a:spcPct val="100000"/>
              </a:lnSpc>
              <a:spcBef>
                <a:spcPts val="575"/>
              </a:spcBef>
              <a:buFont typeface="Courier New"/>
              <a:buChar char="o"/>
              <a:tabLst>
                <a:tab pos="756920" algn="l"/>
              </a:tabLst>
            </a:pPr>
            <a:r>
              <a:rPr sz="1600" spc="-5" dirty="0">
                <a:solidFill>
                  <a:srgbClr val="1D384B"/>
                </a:solidFill>
                <a:latin typeface="Arial"/>
                <a:cs typeface="Arial"/>
              </a:rPr>
              <a:t>OJP receives all files attached </a:t>
            </a:r>
            <a:r>
              <a:rPr sz="1600" dirty="0">
                <a:solidFill>
                  <a:srgbClr val="1D384B"/>
                </a:solidFill>
                <a:latin typeface="Arial"/>
                <a:cs typeface="Arial"/>
              </a:rPr>
              <a:t>in </a:t>
            </a:r>
            <a:r>
              <a:rPr sz="1600" spc="-10" dirty="0">
                <a:solidFill>
                  <a:srgbClr val="1D384B"/>
                </a:solidFill>
                <a:latin typeface="Arial"/>
                <a:cs typeface="Arial"/>
              </a:rPr>
              <a:t>both</a:t>
            </a:r>
            <a:r>
              <a:rPr sz="1600" spc="-15" dirty="0">
                <a:solidFill>
                  <a:srgbClr val="1D384B"/>
                </a:solidFill>
                <a:latin typeface="Arial"/>
                <a:cs typeface="Arial"/>
              </a:rPr>
              <a:t> </a:t>
            </a:r>
            <a:r>
              <a:rPr sz="1600" spc="-5" dirty="0">
                <a:solidFill>
                  <a:srgbClr val="1D384B"/>
                </a:solidFill>
                <a:latin typeface="Arial"/>
                <a:cs typeface="Arial"/>
              </a:rPr>
              <a:t>categories.</a:t>
            </a:r>
            <a:endParaRPr sz="1600">
              <a:latin typeface="Arial"/>
              <a:cs typeface="Arial"/>
            </a:endParaRPr>
          </a:p>
          <a:p>
            <a:pPr marL="756285" lvl="1" indent="-287020">
              <a:lnSpc>
                <a:spcPct val="100000"/>
              </a:lnSpc>
              <a:spcBef>
                <a:spcPts val="580"/>
              </a:spcBef>
              <a:buFont typeface="Courier New"/>
              <a:buChar char="o"/>
              <a:tabLst>
                <a:tab pos="756920" algn="l"/>
              </a:tabLst>
            </a:pPr>
            <a:r>
              <a:rPr sz="1600" spc="-10" dirty="0">
                <a:solidFill>
                  <a:srgbClr val="1D384B"/>
                </a:solidFill>
                <a:latin typeface="Arial"/>
                <a:cs typeface="Arial"/>
              </a:rPr>
              <a:t>Do not embed "mandatory" attachments </a:t>
            </a:r>
            <a:r>
              <a:rPr sz="1600" spc="-5" dirty="0">
                <a:solidFill>
                  <a:srgbClr val="1D384B"/>
                </a:solidFill>
                <a:latin typeface="Arial"/>
                <a:cs typeface="Arial"/>
              </a:rPr>
              <a:t>within </a:t>
            </a:r>
            <a:r>
              <a:rPr sz="1600" spc="-10" dirty="0">
                <a:solidFill>
                  <a:srgbClr val="1D384B"/>
                </a:solidFill>
                <a:latin typeface="Arial"/>
                <a:cs typeface="Arial"/>
              </a:rPr>
              <a:t>another</a:t>
            </a:r>
            <a:r>
              <a:rPr sz="1600" spc="150" dirty="0">
                <a:solidFill>
                  <a:srgbClr val="1D384B"/>
                </a:solidFill>
                <a:latin typeface="Arial"/>
                <a:cs typeface="Arial"/>
              </a:rPr>
              <a:t> </a:t>
            </a:r>
            <a:r>
              <a:rPr sz="1600" spc="-5" dirty="0">
                <a:solidFill>
                  <a:srgbClr val="1D384B"/>
                </a:solidFill>
                <a:latin typeface="Arial"/>
                <a:cs typeface="Arial"/>
              </a:rPr>
              <a:t>file.</a:t>
            </a:r>
            <a:endParaRPr sz="1600">
              <a:latin typeface="Arial"/>
              <a:cs typeface="Arial"/>
            </a:endParaRPr>
          </a:p>
          <a:p>
            <a:pPr lvl="1">
              <a:lnSpc>
                <a:spcPct val="100000"/>
              </a:lnSpc>
              <a:spcBef>
                <a:spcPts val="35"/>
              </a:spcBef>
              <a:buClr>
                <a:srgbClr val="1D384B"/>
              </a:buClr>
              <a:buFont typeface="Courier New"/>
              <a:buChar char="o"/>
            </a:pPr>
            <a:endParaRPr sz="1700">
              <a:latin typeface="Arial"/>
              <a:cs typeface="Arial"/>
            </a:endParaRPr>
          </a:p>
          <a:p>
            <a:pPr marL="355600" indent="-343535">
              <a:lnSpc>
                <a:spcPct val="100000"/>
              </a:lnSpc>
              <a:buChar char="•"/>
              <a:tabLst>
                <a:tab pos="355600" algn="l"/>
                <a:tab pos="356235" algn="l"/>
              </a:tabLst>
            </a:pPr>
            <a:r>
              <a:rPr sz="1600" spc="-5" dirty="0">
                <a:solidFill>
                  <a:srgbClr val="1D384B"/>
                </a:solidFill>
                <a:latin typeface="Arial"/>
                <a:cs typeface="Arial"/>
              </a:rPr>
              <a:t>An applicant must use the </a:t>
            </a:r>
            <a:r>
              <a:rPr sz="1600" b="1" spc="-25" dirty="0">
                <a:solidFill>
                  <a:srgbClr val="1D384B"/>
                </a:solidFill>
                <a:latin typeface="Arial"/>
                <a:cs typeface="Arial"/>
              </a:rPr>
              <a:t>Add </a:t>
            </a:r>
            <a:r>
              <a:rPr sz="1600" b="1" spc="-10" dirty="0">
                <a:solidFill>
                  <a:srgbClr val="1D384B"/>
                </a:solidFill>
                <a:latin typeface="Arial"/>
                <a:cs typeface="Arial"/>
              </a:rPr>
              <a:t>Attachment </a:t>
            </a:r>
            <a:r>
              <a:rPr sz="1600" spc="-10" dirty="0">
                <a:solidFill>
                  <a:srgbClr val="1D384B"/>
                </a:solidFill>
                <a:latin typeface="Arial"/>
                <a:cs typeface="Arial"/>
              </a:rPr>
              <a:t>button </a:t>
            </a:r>
            <a:r>
              <a:rPr sz="1600" spc="-5" dirty="0">
                <a:solidFill>
                  <a:srgbClr val="1D384B"/>
                </a:solidFill>
                <a:latin typeface="Arial"/>
                <a:cs typeface="Arial"/>
              </a:rPr>
              <a:t>to attach a </a:t>
            </a:r>
            <a:r>
              <a:rPr sz="1600" dirty="0">
                <a:solidFill>
                  <a:srgbClr val="1D384B"/>
                </a:solidFill>
                <a:latin typeface="Arial"/>
                <a:cs typeface="Arial"/>
              </a:rPr>
              <a:t>file </a:t>
            </a:r>
            <a:r>
              <a:rPr sz="1600" spc="-5" dirty="0">
                <a:solidFill>
                  <a:srgbClr val="1D384B"/>
                </a:solidFill>
                <a:latin typeface="Arial"/>
                <a:cs typeface="Arial"/>
              </a:rPr>
              <a:t>to </a:t>
            </a:r>
            <a:r>
              <a:rPr sz="1600" dirty="0">
                <a:solidFill>
                  <a:srgbClr val="1D384B"/>
                </a:solidFill>
                <a:latin typeface="Arial"/>
                <a:cs typeface="Arial"/>
              </a:rPr>
              <a:t>its</a:t>
            </a:r>
            <a:r>
              <a:rPr sz="1600" spc="225" dirty="0">
                <a:solidFill>
                  <a:srgbClr val="1D384B"/>
                </a:solidFill>
                <a:latin typeface="Arial"/>
                <a:cs typeface="Arial"/>
              </a:rPr>
              <a:t> </a:t>
            </a:r>
            <a:r>
              <a:rPr sz="1600" spc="-5" dirty="0">
                <a:solidFill>
                  <a:srgbClr val="1D384B"/>
                </a:solidFill>
                <a:latin typeface="Arial"/>
                <a:cs typeface="Arial"/>
              </a:rPr>
              <a:t>application.</a:t>
            </a:r>
            <a:endParaRPr sz="1600">
              <a:latin typeface="Arial"/>
              <a:cs typeface="Arial"/>
            </a:endParaRPr>
          </a:p>
          <a:p>
            <a:pPr marL="756285" marR="5080" lvl="1" indent="-287020">
              <a:lnSpc>
                <a:spcPct val="110000"/>
              </a:lnSpc>
              <a:spcBef>
                <a:spcPts val="385"/>
              </a:spcBef>
              <a:buFont typeface="Courier New"/>
              <a:buChar char="o"/>
              <a:tabLst>
                <a:tab pos="756920" algn="l"/>
              </a:tabLst>
            </a:pPr>
            <a:r>
              <a:rPr sz="1600" spc="-10" dirty="0">
                <a:solidFill>
                  <a:srgbClr val="1D384B"/>
                </a:solidFill>
                <a:latin typeface="Arial"/>
                <a:cs typeface="Arial"/>
              </a:rPr>
              <a:t>Do not </a:t>
            </a:r>
            <a:r>
              <a:rPr sz="1600" dirty="0">
                <a:solidFill>
                  <a:srgbClr val="1D384B"/>
                </a:solidFill>
                <a:latin typeface="Arial"/>
                <a:cs typeface="Arial"/>
              </a:rPr>
              <a:t>click </a:t>
            </a:r>
            <a:r>
              <a:rPr sz="1600" spc="-5" dirty="0">
                <a:solidFill>
                  <a:srgbClr val="1D384B"/>
                </a:solidFill>
                <a:latin typeface="Arial"/>
                <a:cs typeface="Arial"/>
              </a:rPr>
              <a:t>the paperclip icon to attach </a:t>
            </a:r>
            <a:r>
              <a:rPr sz="1600" dirty="0">
                <a:solidFill>
                  <a:srgbClr val="1D384B"/>
                </a:solidFill>
                <a:latin typeface="Arial"/>
                <a:cs typeface="Arial"/>
              </a:rPr>
              <a:t>files. </a:t>
            </a:r>
            <a:r>
              <a:rPr sz="1600" spc="-5" dirty="0">
                <a:solidFill>
                  <a:srgbClr val="1D384B"/>
                </a:solidFill>
                <a:latin typeface="Arial"/>
                <a:cs typeface="Arial"/>
              </a:rPr>
              <a:t>This action will </a:t>
            </a:r>
            <a:r>
              <a:rPr sz="1600" spc="-10" dirty="0">
                <a:solidFill>
                  <a:srgbClr val="1D384B"/>
                </a:solidFill>
                <a:latin typeface="Arial"/>
                <a:cs typeface="Arial"/>
              </a:rPr>
              <a:t>not </a:t>
            </a:r>
            <a:r>
              <a:rPr sz="1600" spc="-5" dirty="0">
                <a:solidFill>
                  <a:srgbClr val="1D384B"/>
                </a:solidFill>
                <a:latin typeface="Arial"/>
                <a:cs typeface="Arial"/>
              </a:rPr>
              <a:t>attach the files  to the</a:t>
            </a:r>
            <a:r>
              <a:rPr sz="1600" spc="20" dirty="0">
                <a:solidFill>
                  <a:srgbClr val="1D384B"/>
                </a:solidFill>
                <a:latin typeface="Arial"/>
                <a:cs typeface="Arial"/>
              </a:rPr>
              <a:t> </a:t>
            </a:r>
            <a:r>
              <a:rPr sz="1600" spc="-5" dirty="0">
                <a:solidFill>
                  <a:srgbClr val="1D384B"/>
                </a:solidFill>
                <a:latin typeface="Arial"/>
                <a:cs typeface="Arial"/>
              </a:rPr>
              <a:t>application.</a:t>
            </a:r>
            <a:endParaRPr sz="1600">
              <a:latin typeface="Arial"/>
              <a:cs typeface="Arial"/>
            </a:endParaRPr>
          </a:p>
          <a:p>
            <a:pPr marL="756285" marR="27940" lvl="1" indent="-287020">
              <a:lnSpc>
                <a:spcPct val="110000"/>
              </a:lnSpc>
              <a:spcBef>
                <a:spcPts val="384"/>
              </a:spcBef>
              <a:buFont typeface="Courier New"/>
              <a:buChar char="o"/>
              <a:tabLst>
                <a:tab pos="756920" algn="l"/>
              </a:tabLst>
            </a:pPr>
            <a:r>
              <a:rPr sz="1600" spc="-5" dirty="0">
                <a:solidFill>
                  <a:srgbClr val="1D384B"/>
                </a:solidFill>
                <a:latin typeface="Arial"/>
                <a:cs typeface="Arial"/>
              </a:rPr>
              <a:t>After adding an </a:t>
            </a:r>
            <a:r>
              <a:rPr sz="1600" spc="-10" dirty="0">
                <a:solidFill>
                  <a:srgbClr val="1D384B"/>
                </a:solidFill>
                <a:latin typeface="Arial"/>
                <a:cs typeface="Arial"/>
              </a:rPr>
              <a:t>attachment, </a:t>
            </a:r>
            <a:r>
              <a:rPr sz="1600" spc="-5" dirty="0">
                <a:solidFill>
                  <a:srgbClr val="1D384B"/>
                </a:solidFill>
                <a:latin typeface="Arial"/>
                <a:cs typeface="Arial"/>
              </a:rPr>
              <a:t>select the </a:t>
            </a:r>
            <a:r>
              <a:rPr sz="1600" b="1" spc="-10" dirty="0">
                <a:solidFill>
                  <a:srgbClr val="1D384B"/>
                </a:solidFill>
                <a:latin typeface="Arial"/>
                <a:cs typeface="Arial"/>
              </a:rPr>
              <a:t>View Attachment </a:t>
            </a:r>
            <a:r>
              <a:rPr sz="1600" spc="-10" dirty="0">
                <a:solidFill>
                  <a:srgbClr val="1D384B"/>
                </a:solidFill>
                <a:latin typeface="Arial"/>
                <a:cs typeface="Arial"/>
              </a:rPr>
              <a:t>button </a:t>
            </a:r>
            <a:r>
              <a:rPr sz="1600" spc="-5" dirty="0">
                <a:solidFill>
                  <a:srgbClr val="1D384B"/>
                </a:solidFill>
                <a:latin typeface="Arial"/>
                <a:cs typeface="Arial"/>
              </a:rPr>
              <a:t>to confirm </a:t>
            </a:r>
            <a:r>
              <a:rPr sz="1600" spc="-15" dirty="0">
                <a:solidFill>
                  <a:srgbClr val="1D384B"/>
                </a:solidFill>
                <a:latin typeface="Arial"/>
                <a:cs typeface="Arial"/>
              </a:rPr>
              <a:t>you  </a:t>
            </a:r>
            <a:r>
              <a:rPr sz="1600" spc="-5" dirty="0">
                <a:solidFill>
                  <a:srgbClr val="1D384B"/>
                </a:solidFill>
                <a:latin typeface="Arial"/>
                <a:cs typeface="Arial"/>
              </a:rPr>
              <a:t>attached the correct</a:t>
            </a:r>
            <a:r>
              <a:rPr sz="1600" spc="45" dirty="0">
                <a:solidFill>
                  <a:srgbClr val="1D384B"/>
                </a:solidFill>
                <a:latin typeface="Arial"/>
                <a:cs typeface="Arial"/>
              </a:rPr>
              <a:t> </a:t>
            </a:r>
            <a:r>
              <a:rPr sz="1600" spc="-5" dirty="0">
                <a:solidFill>
                  <a:srgbClr val="1D384B"/>
                </a:solidFill>
                <a:latin typeface="Arial"/>
                <a:cs typeface="Arial"/>
              </a:rPr>
              <a:t>file.</a:t>
            </a:r>
            <a:endParaRPr sz="1600">
              <a:latin typeface="Arial"/>
              <a:cs typeface="Arial"/>
            </a:endParaRPr>
          </a:p>
          <a:p>
            <a:pPr marL="756285" lvl="1" indent="-287020">
              <a:lnSpc>
                <a:spcPct val="100000"/>
              </a:lnSpc>
              <a:spcBef>
                <a:spcPts val="575"/>
              </a:spcBef>
              <a:buFont typeface="Courier New"/>
              <a:buChar char="o"/>
              <a:tabLst>
                <a:tab pos="756920" algn="l"/>
              </a:tabLst>
            </a:pPr>
            <a:r>
              <a:rPr sz="1600" spc="-95" dirty="0">
                <a:solidFill>
                  <a:srgbClr val="1D384B"/>
                </a:solidFill>
                <a:latin typeface="Arial"/>
                <a:cs typeface="Arial"/>
              </a:rPr>
              <a:t>To </a:t>
            </a:r>
            <a:r>
              <a:rPr sz="1600" spc="-5" dirty="0">
                <a:solidFill>
                  <a:srgbClr val="1D384B"/>
                </a:solidFill>
                <a:latin typeface="Arial"/>
                <a:cs typeface="Arial"/>
              </a:rPr>
              <a:t>remove the file, select the </a:t>
            </a:r>
            <a:r>
              <a:rPr sz="1600" b="1" spc="-10" dirty="0">
                <a:solidFill>
                  <a:srgbClr val="1D384B"/>
                </a:solidFill>
                <a:latin typeface="Arial"/>
                <a:cs typeface="Arial"/>
              </a:rPr>
              <a:t>Delete Attachment</a:t>
            </a:r>
            <a:r>
              <a:rPr sz="1600" b="1" spc="-160" dirty="0">
                <a:solidFill>
                  <a:srgbClr val="1D384B"/>
                </a:solidFill>
                <a:latin typeface="Arial"/>
                <a:cs typeface="Arial"/>
              </a:rPr>
              <a:t> </a:t>
            </a:r>
            <a:r>
              <a:rPr sz="1600" spc="-10" dirty="0">
                <a:solidFill>
                  <a:srgbClr val="1D384B"/>
                </a:solidFill>
                <a:latin typeface="Arial"/>
                <a:cs typeface="Arial"/>
              </a:rPr>
              <a:t>button.</a:t>
            </a:r>
            <a:endParaRPr sz="1600">
              <a:latin typeface="Arial"/>
              <a:cs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87094" y="725938"/>
            <a:ext cx="7367905" cy="574040"/>
          </a:xfrm>
          <a:prstGeom prst="rect">
            <a:avLst/>
          </a:prstGeom>
        </p:spPr>
        <p:txBody>
          <a:bodyPr vert="horz" wrap="square" lIns="0" tIns="12700" rIns="0" bIns="0" rtlCol="0">
            <a:spAutoFit/>
          </a:bodyPr>
          <a:lstStyle/>
          <a:p>
            <a:pPr marL="12700">
              <a:lnSpc>
                <a:spcPct val="100000"/>
              </a:lnSpc>
              <a:spcBef>
                <a:spcPts val="100"/>
              </a:spcBef>
            </a:pPr>
            <a:r>
              <a:rPr spc="-5" dirty="0"/>
              <a:t>Attachments: Checking for</a:t>
            </a:r>
            <a:r>
              <a:rPr spc="-10" dirty="0"/>
              <a:t> </a:t>
            </a:r>
            <a:r>
              <a:rPr spc="-5" dirty="0"/>
              <a:t>Errors</a:t>
            </a:r>
          </a:p>
        </p:txBody>
      </p:sp>
      <p:sp>
        <p:nvSpPr>
          <p:cNvPr id="3" name="object 3"/>
          <p:cNvSpPr txBox="1"/>
          <p:nvPr/>
        </p:nvSpPr>
        <p:spPr>
          <a:xfrm>
            <a:off x="535940" y="1558673"/>
            <a:ext cx="7911465" cy="2055495"/>
          </a:xfrm>
          <a:prstGeom prst="rect">
            <a:avLst/>
          </a:prstGeom>
        </p:spPr>
        <p:txBody>
          <a:bodyPr vert="horz" wrap="square" lIns="0" tIns="12700" rIns="0" bIns="0" rtlCol="0">
            <a:spAutoFit/>
          </a:bodyPr>
          <a:lstStyle/>
          <a:p>
            <a:pPr marL="355600" marR="528955" indent="-343535">
              <a:lnSpc>
                <a:spcPct val="110000"/>
              </a:lnSpc>
              <a:spcBef>
                <a:spcPts val="100"/>
              </a:spcBef>
              <a:buChar char="•"/>
              <a:tabLst>
                <a:tab pos="354965" algn="l"/>
                <a:tab pos="356235" algn="l"/>
              </a:tabLst>
            </a:pPr>
            <a:r>
              <a:rPr sz="1600" spc="-5" dirty="0">
                <a:solidFill>
                  <a:srgbClr val="1D384B"/>
                </a:solidFill>
                <a:latin typeface="Arial"/>
                <a:cs typeface="Arial"/>
              </a:rPr>
              <a:t>An application can be checked for </a:t>
            </a:r>
            <a:r>
              <a:rPr sz="1600" spc="-10" dirty="0">
                <a:solidFill>
                  <a:srgbClr val="1D384B"/>
                </a:solidFill>
                <a:latin typeface="Arial"/>
                <a:cs typeface="Arial"/>
              </a:rPr>
              <a:t>errors </a:t>
            </a:r>
            <a:r>
              <a:rPr sz="1600" dirty="0">
                <a:solidFill>
                  <a:srgbClr val="1D384B"/>
                </a:solidFill>
                <a:latin typeface="Arial"/>
                <a:cs typeface="Arial"/>
              </a:rPr>
              <a:t>via </a:t>
            </a:r>
            <a:r>
              <a:rPr sz="1600" spc="-5" dirty="0">
                <a:solidFill>
                  <a:srgbClr val="1D384B"/>
                </a:solidFill>
                <a:latin typeface="Arial"/>
                <a:cs typeface="Arial"/>
              </a:rPr>
              <a:t>the </a:t>
            </a:r>
            <a:r>
              <a:rPr sz="1600" b="1" spc="-10" dirty="0">
                <a:solidFill>
                  <a:srgbClr val="1D384B"/>
                </a:solidFill>
                <a:latin typeface="Arial"/>
                <a:cs typeface="Arial"/>
              </a:rPr>
              <a:t>Check Application </a:t>
            </a:r>
            <a:r>
              <a:rPr sz="1600" spc="-10" dirty="0">
                <a:solidFill>
                  <a:srgbClr val="1D384B"/>
                </a:solidFill>
                <a:latin typeface="Arial"/>
                <a:cs typeface="Arial"/>
              </a:rPr>
              <a:t>button on  </a:t>
            </a:r>
            <a:r>
              <a:rPr sz="1600" spc="-5" dirty="0">
                <a:solidFill>
                  <a:srgbClr val="1D384B"/>
                </a:solidFill>
                <a:latin typeface="Arial"/>
                <a:cs typeface="Arial"/>
              </a:rPr>
              <a:t>the </a:t>
            </a:r>
            <a:r>
              <a:rPr sz="1600" b="1" spc="-10" dirty="0">
                <a:solidFill>
                  <a:srgbClr val="1D384B"/>
                </a:solidFill>
                <a:latin typeface="Arial"/>
                <a:cs typeface="Arial"/>
              </a:rPr>
              <a:t>Forms </a:t>
            </a:r>
            <a:r>
              <a:rPr sz="1600" spc="-5" dirty="0">
                <a:solidFill>
                  <a:srgbClr val="1D384B"/>
                </a:solidFill>
                <a:latin typeface="Arial"/>
                <a:cs typeface="Arial"/>
              </a:rPr>
              <a:t>tab of the </a:t>
            </a:r>
            <a:r>
              <a:rPr sz="1600" b="1" spc="-10" dirty="0">
                <a:solidFill>
                  <a:srgbClr val="1D384B"/>
                </a:solidFill>
                <a:latin typeface="Arial"/>
                <a:cs typeface="Arial"/>
              </a:rPr>
              <a:t>Manage Workspace</a:t>
            </a:r>
            <a:r>
              <a:rPr sz="1600" b="1" spc="114" dirty="0">
                <a:solidFill>
                  <a:srgbClr val="1D384B"/>
                </a:solidFill>
                <a:latin typeface="Arial"/>
                <a:cs typeface="Arial"/>
              </a:rPr>
              <a:t> </a:t>
            </a:r>
            <a:r>
              <a:rPr sz="1600" spc="-10" dirty="0">
                <a:solidFill>
                  <a:srgbClr val="1D384B"/>
                </a:solidFill>
                <a:latin typeface="Arial"/>
                <a:cs typeface="Arial"/>
              </a:rPr>
              <a:t>page.</a:t>
            </a:r>
            <a:endParaRPr sz="1600" dirty="0">
              <a:latin typeface="Arial"/>
              <a:cs typeface="Arial"/>
            </a:endParaRPr>
          </a:p>
          <a:p>
            <a:pPr marL="756285" marR="5080" lvl="1" indent="-287020">
              <a:lnSpc>
                <a:spcPct val="110000"/>
              </a:lnSpc>
              <a:spcBef>
                <a:spcPts val="600"/>
              </a:spcBef>
              <a:buFont typeface="Courier New"/>
              <a:buChar char="o"/>
              <a:tabLst>
                <a:tab pos="756920" algn="l"/>
              </a:tabLst>
            </a:pPr>
            <a:r>
              <a:rPr sz="1600" spc="-10" dirty="0">
                <a:solidFill>
                  <a:srgbClr val="1D384B"/>
                </a:solidFill>
                <a:latin typeface="Arial"/>
                <a:cs typeface="Arial"/>
              </a:rPr>
              <a:t>The button </a:t>
            </a:r>
            <a:r>
              <a:rPr sz="1600" dirty="0">
                <a:solidFill>
                  <a:srgbClr val="1D384B"/>
                </a:solidFill>
                <a:latin typeface="Arial"/>
                <a:cs typeface="Arial"/>
              </a:rPr>
              <a:t>is </a:t>
            </a:r>
            <a:r>
              <a:rPr sz="1600" spc="-5" dirty="0">
                <a:solidFill>
                  <a:srgbClr val="1D384B"/>
                </a:solidFill>
                <a:latin typeface="Arial"/>
                <a:cs typeface="Arial"/>
              </a:rPr>
              <a:t>active </a:t>
            </a:r>
            <a:r>
              <a:rPr sz="1600" dirty="0">
                <a:solidFill>
                  <a:srgbClr val="1D384B"/>
                </a:solidFill>
                <a:latin typeface="Arial"/>
                <a:cs typeface="Arial"/>
              </a:rPr>
              <a:t>if </a:t>
            </a:r>
            <a:r>
              <a:rPr sz="1600" spc="-5" dirty="0">
                <a:solidFill>
                  <a:srgbClr val="1D384B"/>
                </a:solidFill>
                <a:latin typeface="Arial"/>
                <a:cs typeface="Arial"/>
              </a:rPr>
              <a:t>the set of forms </a:t>
            </a:r>
            <a:r>
              <a:rPr sz="1600" dirty="0">
                <a:solidFill>
                  <a:srgbClr val="1D384B"/>
                </a:solidFill>
                <a:latin typeface="Arial"/>
                <a:cs typeface="Arial"/>
              </a:rPr>
              <a:t>in </a:t>
            </a:r>
            <a:r>
              <a:rPr sz="1600" spc="-5" dirty="0">
                <a:solidFill>
                  <a:srgbClr val="1D384B"/>
                </a:solidFill>
                <a:latin typeface="Arial"/>
                <a:cs typeface="Arial"/>
              </a:rPr>
              <a:t>the workspace matches those </a:t>
            </a:r>
            <a:r>
              <a:rPr sz="1600" spc="-10" dirty="0">
                <a:solidFill>
                  <a:srgbClr val="1D384B"/>
                </a:solidFill>
                <a:latin typeface="Arial"/>
                <a:cs typeface="Arial"/>
              </a:rPr>
              <a:t>required  </a:t>
            </a:r>
            <a:r>
              <a:rPr sz="1600" dirty="0">
                <a:solidFill>
                  <a:srgbClr val="1D384B"/>
                </a:solidFill>
                <a:latin typeface="Arial"/>
                <a:cs typeface="Arial"/>
              </a:rPr>
              <a:t>in </a:t>
            </a:r>
            <a:r>
              <a:rPr sz="1600" spc="-5" dirty="0">
                <a:solidFill>
                  <a:srgbClr val="1D384B"/>
                </a:solidFill>
                <a:latin typeface="Arial"/>
                <a:cs typeface="Arial"/>
              </a:rPr>
              <a:t>the application</a:t>
            </a:r>
            <a:r>
              <a:rPr sz="1600" spc="-35" dirty="0">
                <a:solidFill>
                  <a:srgbClr val="1D384B"/>
                </a:solidFill>
                <a:latin typeface="Arial"/>
                <a:cs typeface="Arial"/>
              </a:rPr>
              <a:t> </a:t>
            </a:r>
            <a:r>
              <a:rPr sz="1600" spc="-5" dirty="0">
                <a:solidFill>
                  <a:srgbClr val="1D384B"/>
                </a:solidFill>
                <a:latin typeface="Arial"/>
                <a:cs typeface="Arial"/>
              </a:rPr>
              <a:t>package.</a:t>
            </a:r>
            <a:endParaRPr sz="1600" dirty="0">
              <a:latin typeface="Arial"/>
              <a:cs typeface="Arial"/>
            </a:endParaRPr>
          </a:p>
          <a:p>
            <a:pPr marL="756285" marR="474980" lvl="1" indent="-287020">
              <a:lnSpc>
                <a:spcPct val="110000"/>
              </a:lnSpc>
              <a:spcBef>
                <a:spcPts val="600"/>
              </a:spcBef>
              <a:buFont typeface="Courier New"/>
              <a:buChar char="o"/>
              <a:tabLst>
                <a:tab pos="756920" algn="l"/>
              </a:tabLst>
            </a:pPr>
            <a:r>
              <a:rPr sz="1600" spc="-5" dirty="0">
                <a:solidFill>
                  <a:srgbClr val="1D384B"/>
                </a:solidFill>
                <a:latin typeface="Arial"/>
                <a:cs typeface="Arial"/>
              </a:rPr>
              <a:t>If </a:t>
            </a:r>
            <a:r>
              <a:rPr sz="1600" spc="-15" dirty="0">
                <a:solidFill>
                  <a:srgbClr val="1D384B"/>
                </a:solidFill>
                <a:latin typeface="Arial"/>
                <a:cs typeface="Arial"/>
              </a:rPr>
              <a:t>you </a:t>
            </a:r>
            <a:r>
              <a:rPr sz="1600" spc="-5" dirty="0">
                <a:solidFill>
                  <a:srgbClr val="1D384B"/>
                </a:solidFill>
                <a:latin typeface="Arial"/>
                <a:cs typeface="Arial"/>
              </a:rPr>
              <a:t>receive a “Cross-Form Errors” message </a:t>
            </a:r>
            <a:r>
              <a:rPr sz="1600" spc="-10" dirty="0">
                <a:solidFill>
                  <a:srgbClr val="1D384B"/>
                </a:solidFill>
                <a:latin typeface="Arial"/>
                <a:cs typeface="Arial"/>
              </a:rPr>
              <a:t>after </a:t>
            </a:r>
            <a:r>
              <a:rPr sz="1600" dirty="0">
                <a:solidFill>
                  <a:srgbClr val="1D384B"/>
                </a:solidFill>
                <a:latin typeface="Arial"/>
                <a:cs typeface="Arial"/>
              </a:rPr>
              <a:t>clicking </a:t>
            </a:r>
            <a:r>
              <a:rPr sz="1600" spc="-5" dirty="0">
                <a:solidFill>
                  <a:srgbClr val="1D384B"/>
                </a:solidFill>
                <a:latin typeface="Arial"/>
                <a:cs typeface="Arial"/>
              </a:rPr>
              <a:t>the </a:t>
            </a:r>
            <a:r>
              <a:rPr sz="1600" b="1" spc="-10" dirty="0">
                <a:solidFill>
                  <a:srgbClr val="1D384B"/>
                </a:solidFill>
                <a:latin typeface="Arial"/>
                <a:cs typeface="Arial"/>
              </a:rPr>
              <a:t>Check  Application </a:t>
            </a:r>
            <a:r>
              <a:rPr sz="1600" spc="-10" dirty="0">
                <a:solidFill>
                  <a:srgbClr val="1D384B"/>
                </a:solidFill>
                <a:latin typeface="Arial"/>
                <a:cs typeface="Arial"/>
              </a:rPr>
              <a:t>button, refer </a:t>
            </a:r>
            <a:r>
              <a:rPr sz="1600" spc="-5" dirty="0">
                <a:solidFill>
                  <a:srgbClr val="1D384B"/>
                </a:solidFill>
                <a:latin typeface="Arial"/>
                <a:cs typeface="Arial"/>
              </a:rPr>
              <a:t>to the Cross-Form </a:t>
            </a:r>
            <a:r>
              <a:rPr sz="1600" spc="-10" dirty="0">
                <a:solidFill>
                  <a:srgbClr val="1D384B"/>
                </a:solidFill>
                <a:latin typeface="Arial"/>
                <a:cs typeface="Arial"/>
              </a:rPr>
              <a:t>Errors </a:t>
            </a:r>
            <a:r>
              <a:rPr sz="1600" spc="-5" dirty="0">
                <a:solidFill>
                  <a:srgbClr val="1D384B"/>
                </a:solidFill>
                <a:latin typeface="Arial"/>
                <a:cs typeface="Arial"/>
              </a:rPr>
              <a:t>help article for detailed  information </a:t>
            </a:r>
            <a:r>
              <a:rPr sz="1600" spc="-10" dirty="0">
                <a:solidFill>
                  <a:srgbClr val="1D384B"/>
                </a:solidFill>
                <a:latin typeface="Arial"/>
                <a:cs typeface="Arial"/>
              </a:rPr>
              <a:t>about </a:t>
            </a:r>
            <a:r>
              <a:rPr sz="1600" spc="-5" dirty="0">
                <a:solidFill>
                  <a:srgbClr val="1D384B"/>
                </a:solidFill>
                <a:latin typeface="Arial"/>
                <a:cs typeface="Arial"/>
              </a:rPr>
              <a:t>this validation</a:t>
            </a:r>
            <a:r>
              <a:rPr sz="1600" dirty="0">
                <a:solidFill>
                  <a:srgbClr val="1D384B"/>
                </a:solidFill>
                <a:latin typeface="Arial"/>
                <a:cs typeface="Arial"/>
              </a:rPr>
              <a:t> </a:t>
            </a:r>
            <a:r>
              <a:rPr sz="1600" spc="-20" dirty="0">
                <a:solidFill>
                  <a:srgbClr val="1D384B"/>
                </a:solidFill>
                <a:latin typeface="Arial"/>
                <a:cs typeface="Arial"/>
              </a:rPr>
              <a:t>error.</a:t>
            </a:r>
            <a:endParaRPr sz="1600" dirty="0">
              <a:latin typeface="Arial"/>
              <a:cs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425066" y="717985"/>
            <a:ext cx="6292215" cy="574040"/>
          </a:xfrm>
          <a:prstGeom prst="rect">
            <a:avLst/>
          </a:prstGeom>
        </p:spPr>
        <p:txBody>
          <a:bodyPr vert="horz" wrap="square" lIns="0" tIns="12700" rIns="0" bIns="0" rtlCol="0">
            <a:spAutoFit/>
          </a:bodyPr>
          <a:lstStyle/>
          <a:p>
            <a:pPr marL="12700">
              <a:lnSpc>
                <a:spcPct val="100000"/>
              </a:lnSpc>
              <a:spcBef>
                <a:spcPts val="100"/>
              </a:spcBef>
            </a:pPr>
            <a:r>
              <a:rPr spc="-5" dirty="0"/>
              <a:t>Unforeseen </a:t>
            </a:r>
            <a:r>
              <a:rPr spc="-35" dirty="0"/>
              <a:t>Technical</a:t>
            </a:r>
            <a:r>
              <a:rPr spc="-30" dirty="0"/>
              <a:t> </a:t>
            </a:r>
            <a:r>
              <a:rPr spc="-5" dirty="0"/>
              <a:t>Issues</a:t>
            </a:r>
          </a:p>
        </p:txBody>
      </p:sp>
      <p:sp>
        <p:nvSpPr>
          <p:cNvPr id="3" name="object 3"/>
          <p:cNvSpPr txBox="1"/>
          <p:nvPr/>
        </p:nvSpPr>
        <p:spPr>
          <a:xfrm>
            <a:off x="535940" y="1566624"/>
            <a:ext cx="7812405" cy="2564292"/>
          </a:xfrm>
          <a:prstGeom prst="rect">
            <a:avLst/>
          </a:prstGeom>
        </p:spPr>
        <p:txBody>
          <a:bodyPr vert="horz" wrap="square" lIns="0" tIns="12700" rIns="0" bIns="0" rtlCol="0">
            <a:spAutoFit/>
          </a:bodyPr>
          <a:lstStyle/>
          <a:p>
            <a:pPr marL="355600" marR="5080" indent="-343535">
              <a:lnSpc>
                <a:spcPct val="110000"/>
              </a:lnSpc>
              <a:spcBef>
                <a:spcPts val="100"/>
              </a:spcBef>
              <a:buChar char="•"/>
              <a:tabLst>
                <a:tab pos="354965" algn="l"/>
                <a:tab pos="356235" algn="l"/>
              </a:tabLst>
            </a:pPr>
            <a:r>
              <a:rPr sz="1600" spc="-5" dirty="0">
                <a:solidFill>
                  <a:srgbClr val="1D384B"/>
                </a:solidFill>
                <a:latin typeface="Arial"/>
                <a:cs typeface="Arial"/>
              </a:rPr>
              <a:t>An applicant that </a:t>
            </a:r>
            <a:r>
              <a:rPr sz="1600" spc="-10" dirty="0">
                <a:solidFill>
                  <a:srgbClr val="1D384B"/>
                </a:solidFill>
                <a:latin typeface="Arial"/>
                <a:cs typeface="Arial"/>
              </a:rPr>
              <a:t>experiences unforeseen </a:t>
            </a:r>
            <a:r>
              <a:rPr sz="1600" spc="-5" dirty="0">
                <a:solidFill>
                  <a:srgbClr val="1D384B"/>
                </a:solidFill>
                <a:latin typeface="Arial"/>
                <a:cs typeface="Arial"/>
                <a:hlinkClick r:id="rId3"/>
              </a:rPr>
              <a:t>Grants.gov </a:t>
            </a:r>
            <a:r>
              <a:rPr sz="1600" spc="-5" dirty="0">
                <a:solidFill>
                  <a:srgbClr val="1D384B"/>
                </a:solidFill>
                <a:latin typeface="Arial"/>
                <a:cs typeface="Arial"/>
              </a:rPr>
              <a:t>technical issues </a:t>
            </a:r>
            <a:r>
              <a:rPr sz="1600" spc="-10" dirty="0">
                <a:solidFill>
                  <a:srgbClr val="1D384B"/>
                </a:solidFill>
                <a:latin typeface="Arial"/>
                <a:cs typeface="Arial"/>
              </a:rPr>
              <a:t>beyond </a:t>
            </a:r>
            <a:r>
              <a:rPr sz="1600" dirty="0">
                <a:solidFill>
                  <a:srgbClr val="1D384B"/>
                </a:solidFill>
                <a:latin typeface="Arial"/>
                <a:cs typeface="Arial"/>
              </a:rPr>
              <a:t>its  </a:t>
            </a:r>
            <a:r>
              <a:rPr sz="1600" spc="-5" dirty="0">
                <a:solidFill>
                  <a:srgbClr val="1D384B"/>
                </a:solidFill>
                <a:latin typeface="Arial"/>
                <a:cs typeface="Arial"/>
              </a:rPr>
              <a:t>control that prevent </a:t>
            </a:r>
            <a:r>
              <a:rPr sz="1600" dirty="0">
                <a:solidFill>
                  <a:srgbClr val="1D384B"/>
                </a:solidFill>
                <a:latin typeface="Arial"/>
                <a:cs typeface="Arial"/>
              </a:rPr>
              <a:t>it </a:t>
            </a:r>
            <a:r>
              <a:rPr sz="1600" spc="-5" dirty="0">
                <a:solidFill>
                  <a:srgbClr val="1D384B"/>
                </a:solidFill>
                <a:latin typeface="Arial"/>
                <a:cs typeface="Arial"/>
              </a:rPr>
              <a:t>from submitting </a:t>
            </a:r>
            <a:r>
              <a:rPr sz="1600" dirty="0">
                <a:solidFill>
                  <a:srgbClr val="1D384B"/>
                </a:solidFill>
                <a:latin typeface="Arial"/>
                <a:cs typeface="Arial"/>
              </a:rPr>
              <a:t>its </a:t>
            </a:r>
            <a:r>
              <a:rPr sz="1600" spc="-5" dirty="0">
                <a:solidFill>
                  <a:srgbClr val="1D384B"/>
                </a:solidFill>
                <a:latin typeface="Arial"/>
                <a:cs typeface="Arial"/>
              </a:rPr>
              <a:t>application by the deadline must email the  </a:t>
            </a:r>
            <a:r>
              <a:rPr sz="1600" b="1" spc="-10" dirty="0">
                <a:solidFill>
                  <a:srgbClr val="1D384B"/>
                </a:solidFill>
                <a:latin typeface="Arial"/>
                <a:cs typeface="Arial"/>
              </a:rPr>
              <a:t>National </a:t>
            </a:r>
            <a:r>
              <a:rPr sz="1600" b="1" spc="-5" dirty="0">
                <a:solidFill>
                  <a:srgbClr val="1D384B"/>
                </a:solidFill>
                <a:latin typeface="Arial"/>
                <a:cs typeface="Arial"/>
              </a:rPr>
              <a:t>Criminal Justice </a:t>
            </a:r>
            <a:r>
              <a:rPr sz="1600" b="1" spc="-10" dirty="0">
                <a:solidFill>
                  <a:srgbClr val="1D384B"/>
                </a:solidFill>
                <a:latin typeface="Arial"/>
                <a:cs typeface="Arial"/>
              </a:rPr>
              <a:t>Reference Service Response Center </a:t>
            </a:r>
            <a:r>
              <a:rPr sz="1600" spc="-5" dirty="0">
                <a:solidFill>
                  <a:srgbClr val="1D384B"/>
                </a:solidFill>
                <a:latin typeface="Arial"/>
                <a:cs typeface="Arial"/>
              </a:rPr>
              <a:t>(Response  </a:t>
            </a:r>
            <a:r>
              <a:rPr sz="1600" spc="-10" dirty="0">
                <a:solidFill>
                  <a:srgbClr val="1D384B"/>
                </a:solidFill>
                <a:latin typeface="Arial"/>
                <a:cs typeface="Arial"/>
              </a:rPr>
              <a:t>Center) </a:t>
            </a:r>
            <a:r>
              <a:rPr sz="1600" spc="-5" dirty="0">
                <a:solidFill>
                  <a:srgbClr val="1D384B"/>
                </a:solidFill>
                <a:latin typeface="Arial"/>
                <a:cs typeface="Arial"/>
              </a:rPr>
              <a:t>at</a:t>
            </a:r>
            <a:r>
              <a:rPr sz="1600" spc="-5" dirty="0">
                <a:solidFill>
                  <a:srgbClr val="0000FF"/>
                </a:solidFill>
                <a:latin typeface="Arial"/>
                <a:cs typeface="Arial"/>
                <a:hlinkClick r:id="rId4"/>
              </a:rPr>
              <a:t> </a:t>
            </a:r>
            <a:r>
              <a:rPr sz="1600" u="heavy" spc="-5" dirty="0">
                <a:solidFill>
                  <a:srgbClr val="0000FF"/>
                </a:solidFill>
                <a:uFill>
                  <a:solidFill>
                    <a:srgbClr val="0000FF"/>
                  </a:solidFill>
                </a:uFill>
                <a:latin typeface="Arial"/>
                <a:cs typeface="Arial"/>
                <a:hlinkClick r:id="rId4"/>
              </a:rPr>
              <a:t>grants@ncjrs.gov</a:t>
            </a:r>
            <a:r>
              <a:rPr sz="1600" spc="-5" dirty="0">
                <a:solidFill>
                  <a:srgbClr val="0000FF"/>
                </a:solidFill>
                <a:latin typeface="Arial"/>
                <a:cs typeface="Arial"/>
                <a:hlinkClick r:id="rId4"/>
              </a:rPr>
              <a:t> </a:t>
            </a:r>
            <a:r>
              <a:rPr sz="1600" b="1" dirty="0">
                <a:solidFill>
                  <a:srgbClr val="1D384B"/>
                </a:solidFill>
                <a:latin typeface="Arial"/>
                <a:cs typeface="Arial"/>
              </a:rPr>
              <a:t>within </a:t>
            </a:r>
            <a:r>
              <a:rPr sz="1600" b="1" spc="-5" dirty="0">
                <a:solidFill>
                  <a:srgbClr val="1D384B"/>
                </a:solidFill>
                <a:latin typeface="Arial"/>
                <a:cs typeface="Arial"/>
              </a:rPr>
              <a:t>24 </a:t>
            </a:r>
            <a:r>
              <a:rPr sz="1600" b="1" spc="-10" dirty="0">
                <a:solidFill>
                  <a:srgbClr val="1D384B"/>
                </a:solidFill>
                <a:latin typeface="Arial"/>
                <a:cs typeface="Arial"/>
              </a:rPr>
              <a:t>hours after the </a:t>
            </a:r>
            <a:r>
              <a:rPr sz="1600" b="1" spc="-5" dirty="0">
                <a:solidFill>
                  <a:srgbClr val="1D384B"/>
                </a:solidFill>
                <a:latin typeface="Arial"/>
                <a:cs typeface="Arial"/>
              </a:rPr>
              <a:t>application </a:t>
            </a:r>
            <a:r>
              <a:rPr sz="1600" b="1" spc="-10" dirty="0">
                <a:solidFill>
                  <a:srgbClr val="1D384B"/>
                </a:solidFill>
                <a:latin typeface="Arial"/>
                <a:cs typeface="Arial"/>
              </a:rPr>
              <a:t>deadline </a:t>
            </a:r>
            <a:r>
              <a:rPr sz="1600" spc="-5" dirty="0">
                <a:solidFill>
                  <a:srgbClr val="1D384B"/>
                </a:solidFill>
                <a:latin typeface="Arial"/>
                <a:cs typeface="Arial"/>
              </a:rPr>
              <a:t>to  request approval to submit </a:t>
            </a:r>
            <a:r>
              <a:rPr sz="1600" dirty="0">
                <a:solidFill>
                  <a:srgbClr val="1D384B"/>
                </a:solidFill>
                <a:latin typeface="Arial"/>
                <a:cs typeface="Arial"/>
              </a:rPr>
              <a:t>its </a:t>
            </a:r>
            <a:r>
              <a:rPr sz="1600" spc="-5" dirty="0">
                <a:solidFill>
                  <a:srgbClr val="1D384B"/>
                </a:solidFill>
                <a:latin typeface="Arial"/>
                <a:cs typeface="Arial"/>
              </a:rPr>
              <a:t>application </a:t>
            </a:r>
            <a:r>
              <a:rPr sz="1600" spc="-10" dirty="0">
                <a:solidFill>
                  <a:srgbClr val="1D384B"/>
                </a:solidFill>
                <a:latin typeface="Arial"/>
                <a:cs typeface="Arial"/>
              </a:rPr>
              <a:t>after </a:t>
            </a:r>
            <a:r>
              <a:rPr sz="1600" spc="-5" dirty="0">
                <a:solidFill>
                  <a:srgbClr val="1D384B"/>
                </a:solidFill>
                <a:latin typeface="Arial"/>
                <a:cs typeface="Arial"/>
              </a:rPr>
              <a:t>the</a:t>
            </a:r>
            <a:r>
              <a:rPr sz="1600" spc="60" dirty="0">
                <a:solidFill>
                  <a:srgbClr val="1D384B"/>
                </a:solidFill>
                <a:latin typeface="Arial"/>
                <a:cs typeface="Arial"/>
              </a:rPr>
              <a:t> </a:t>
            </a:r>
            <a:r>
              <a:rPr sz="1600" spc="-5" dirty="0">
                <a:solidFill>
                  <a:srgbClr val="1D384B"/>
                </a:solidFill>
                <a:latin typeface="Arial"/>
                <a:cs typeface="Arial"/>
              </a:rPr>
              <a:t>deadline.</a:t>
            </a:r>
            <a:endParaRPr sz="1600" dirty="0">
              <a:latin typeface="Arial"/>
              <a:cs typeface="Arial"/>
            </a:endParaRPr>
          </a:p>
          <a:p>
            <a:pPr>
              <a:lnSpc>
                <a:spcPct val="100000"/>
              </a:lnSpc>
              <a:spcBef>
                <a:spcPts val="5"/>
              </a:spcBef>
              <a:buClr>
                <a:srgbClr val="1D384B"/>
              </a:buClr>
              <a:buFont typeface="Arial"/>
              <a:buChar char="•"/>
            </a:pPr>
            <a:endParaRPr sz="2500" dirty="0">
              <a:latin typeface="Arial"/>
              <a:cs typeface="Arial"/>
            </a:endParaRPr>
          </a:p>
          <a:p>
            <a:pPr marL="355600" marR="169545" indent="-343535">
              <a:lnSpc>
                <a:spcPct val="110000"/>
              </a:lnSpc>
              <a:buChar char="•"/>
              <a:tabLst>
                <a:tab pos="354965" algn="l"/>
                <a:tab pos="356235" algn="l"/>
              </a:tabLst>
            </a:pPr>
            <a:r>
              <a:rPr sz="1600" spc="-10" dirty="0">
                <a:solidFill>
                  <a:srgbClr val="1D384B"/>
                </a:solidFill>
                <a:latin typeface="Arial"/>
                <a:cs typeface="Arial"/>
              </a:rPr>
              <a:t>For </a:t>
            </a:r>
            <a:r>
              <a:rPr sz="1600" spc="-5" dirty="0">
                <a:solidFill>
                  <a:srgbClr val="1D384B"/>
                </a:solidFill>
                <a:latin typeface="Arial"/>
                <a:cs typeface="Arial"/>
              </a:rPr>
              <a:t>more information on reporting technical issues, </a:t>
            </a:r>
            <a:r>
              <a:rPr sz="1600" spc="-10" dirty="0">
                <a:solidFill>
                  <a:srgbClr val="1D384B"/>
                </a:solidFill>
                <a:latin typeface="Arial"/>
                <a:cs typeface="Arial"/>
              </a:rPr>
              <a:t>refer </a:t>
            </a:r>
            <a:r>
              <a:rPr sz="1600" spc="-5" dirty="0">
                <a:solidFill>
                  <a:srgbClr val="1D384B"/>
                </a:solidFill>
                <a:latin typeface="Arial"/>
                <a:cs typeface="Arial"/>
              </a:rPr>
              <a:t>to </a:t>
            </a:r>
            <a:r>
              <a:rPr sz="1600" spc="-10" dirty="0">
                <a:solidFill>
                  <a:srgbClr val="1D384B"/>
                </a:solidFill>
                <a:latin typeface="Arial"/>
                <a:cs typeface="Arial"/>
              </a:rPr>
              <a:t>"How </a:t>
            </a:r>
            <a:r>
              <a:rPr sz="1600" spc="-95" dirty="0">
                <a:solidFill>
                  <a:srgbClr val="1D384B"/>
                </a:solidFill>
                <a:latin typeface="Arial"/>
                <a:cs typeface="Arial"/>
              </a:rPr>
              <a:t>To </a:t>
            </a:r>
            <a:r>
              <a:rPr lang="en-US" sz="1600" spc="-95" dirty="0" smtClean="0">
                <a:solidFill>
                  <a:srgbClr val="1D384B"/>
                </a:solidFill>
                <a:latin typeface="Arial"/>
                <a:cs typeface="Arial"/>
              </a:rPr>
              <a:t>Ap</a:t>
            </a:r>
            <a:r>
              <a:rPr sz="1600" spc="-10" dirty="0" smtClean="0">
                <a:solidFill>
                  <a:srgbClr val="1D384B"/>
                </a:solidFill>
                <a:latin typeface="Arial"/>
                <a:cs typeface="Arial"/>
              </a:rPr>
              <a:t>ply</a:t>
            </a:r>
            <a:r>
              <a:rPr sz="1600" spc="-10" dirty="0">
                <a:solidFill>
                  <a:srgbClr val="1D384B"/>
                </a:solidFill>
                <a:latin typeface="Arial"/>
                <a:cs typeface="Arial"/>
              </a:rPr>
              <a:t>" </a:t>
            </a:r>
            <a:r>
              <a:rPr sz="1600" dirty="0">
                <a:solidFill>
                  <a:srgbClr val="1D384B"/>
                </a:solidFill>
                <a:latin typeface="Arial"/>
                <a:cs typeface="Arial"/>
              </a:rPr>
              <a:t>in </a:t>
            </a:r>
            <a:r>
              <a:rPr sz="1600" spc="-5" dirty="0">
                <a:solidFill>
                  <a:srgbClr val="1D384B"/>
                </a:solidFill>
                <a:latin typeface="Arial"/>
                <a:cs typeface="Arial"/>
              </a:rPr>
              <a:t>the  </a:t>
            </a:r>
            <a:r>
              <a:rPr sz="1600" spc="-10" dirty="0">
                <a:solidFill>
                  <a:srgbClr val="1D384B"/>
                </a:solidFill>
                <a:latin typeface="Arial"/>
                <a:cs typeface="Arial"/>
              </a:rPr>
              <a:t>2019 </a:t>
            </a:r>
            <a:r>
              <a:rPr sz="1600" spc="-5" dirty="0">
                <a:solidFill>
                  <a:srgbClr val="1D384B"/>
                </a:solidFill>
                <a:latin typeface="Arial"/>
                <a:cs typeface="Arial"/>
              </a:rPr>
              <a:t>OJP </a:t>
            </a:r>
            <a:r>
              <a:rPr sz="1600" spc="-10" dirty="0">
                <a:solidFill>
                  <a:srgbClr val="1D384B"/>
                </a:solidFill>
                <a:latin typeface="Arial"/>
                <a:cs typeface="Arial"/>
              </a:rPr>
              <a:t>Grant </a:t>
            </a:r>
            <a:r>
              <a:rPr sz="1600" spc="-5" dirty="0">
                <a:solidFill>
                  <a:srgbClr val="1D384B"/>
                </a:solidFill>
                <a:latin typeface="Arial"/>
                <a:cs typeface="Arial"/>
              </a:rPr>
              <a:t>Application Resource </a:t>
            </a:r>
            <a:r>
              <a:rPr sz="1600" spc="-10" dirty="0">
                <a:solidFill>
                  <a:srgbClr val="1D384B"/>
                </a:solidFill>
                <a:latin typeface="Arial"/>
                <a:cs typeface="Arial"/>
              </a:rPr>
              <a:t>Guide at: </a:t>
            </a:r>
            <a:r>
              <a:rPr sz="1600" u="heavy" spc="-10" dirty="0">
                <a:solidFill>
                  <a:srgbClr val="0000FF"/>
                </a:solidFill>
                <a:uFill>
                  <a:solidFill>
                    <a:srgbClr val="0000FF"/>
                  </a:solidFill>
                </a:uFill>
                <a:latin typeface="Arial"/>
                <a:cs typeface="Arial"/>
              </a:rPr>
              <a:t> </a:t>
            </a:r>
            <a:r>
              <a:rPr sz="1600" u="heavy" spc="-5" dirty="0">
                <a:solidFill>
                  <a:srgbClr val="0000FF"/>
                </a:solidFill>
                <a:uFill>
                  <a:solidFill>
                    <a:srgbClr val="0000FF"/>
                  </a:solidFill>
                </a:uFill>
                <a:latin typeface="Arial"/>
                <a:cs typeface="Arial"/>
                <a:hlinkClick r:id="rId5"/>
              </a:rPr>
              <a:t>https://ojp.gov/funding/Apply/Resources/Grant-App-Resource-Guide.htm</a:t>
            </a:r>
            <a:endParaRPr sz="1600" dirty="0">
              <a:latin typeface="Arial"/>
              <a:cs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495485" y="1759694"/>
            <a:ext cx="4364983" cy="2993860"/>
          </a:xfrm>
          <a:prstGeom prst="rect">
            <a:avLst/>
          </a:prstGeom>
          <a:blipFill>
            <a:blip r:embed="rId3"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1449401" y="707202"/>
            <a:ext cx="6357620" cy="574040"/>
          </a:xfrm>
          <a:prstGeom prst="rect">
            <a:avLst/>
          </a:prstGeom>
        </p:spPr>
        <p:txBody>
          <a:bodyPr vert="horz" wrap="square" lIns="0" tIns="12700" rIns="0" bIns="0" rtlCol="0">
            <a:spAutoFit/>
          </a:bodyPr>
          <a:lstStyle/>
          <a:p>
            <a:pPr marL="12700">
              <a:lnSpc>
                <a:spcPct val="100000"/>
              </a:lnSpc>
              <a:spcBef>
                <a:spcPts val="100"/>
              </a:spcBef>
            </a:pPr>
            <a:r>
              <a:rPr spc="-5" dirty="0"/>
              <a:t>What If </a:t>
            </a:r>
            <a:r>
              <a:rPr spc="-90" dirty="0"/>
              <a:t>You </a:t>
            </a:r>
            <a:r>
              <a:rPr dirty="0"/>
              <a:t>Have</a:t>
            </a:r>
            <a:r>
              <a:rPr spc="-45" dirty="0"/>
              <a:t> </a:t>
            </a:r>
            <a:r>
              <a:rPr spc="-5" dirty="0"/>
              <a:t>Questions?</a:t>
            </a:r>
          </a:p>
        </p:txBody>
      </p:sp>
      <p:sp>
        <p:nvSpPr>
          <p:cNvPr id="4" name="object 4"/>
          <p:cNvSpPr txBox="1"/>
          <p:nvPr/>
        </p:nvSpPr>
        <p:spPr>
          <a:xfrm>
            <a:off x="524544" y="1506815"/>
            <a:ext cx="3717925" cy="3226435"/>
          </a:xfrm>
          <a:prstGeom prst="rect">
            <a:avLst/>
          </a:prstGeom>
        </p:spPr>
        <p:txBody>
          <a:bodyPr vert="horz" wrap="square" lIns="0" tIns="12065" rIns="0" bIns="0" rtlCol="0">
            <a:spAutoFit/>
          </a:bodyPr>
          <a:lstStyle/>
          <a:p>
            <a:pPr marL="12700" marR="648970">
              <a:lnSpc>
                <a:spcPct val="100000"/>
              </a:lnSpc>
              <a:spcBef>
                <a:spcPts val="95"/>
              </a:spcBef>
            </a:pPr>
            <a:r>
              <a:rPr sz="1600" b="1" spc="-5" dirty="0">
                <a:solidFill>
                  <a:srgbClr val="1D384B"/>
                </a:solidFill>
                <a:latin typeface="Arial"/>
                <a:cs typeface="Arial"/>
              </a:rPr>
              <a:t>If </a:t>
            </a:r>
            <a:r>
              <a:rPr sz="1600" b="1" spc="-20" dirty="0">
                <a:solidFill>
                  <a:srgbClr val="1D384B"/>
                </a:solidFill>
                <a:latin typeface="Arial"/>
                <a:cs typeface="Arial"/>
              </a:rPr>
              <a:t>you </a:t>
            </a:r>
            <a:r>
              <a:rPr sz="1600" b="1" spc="-15" dirty="0">
                <a:solidFill>
                  <a:srgbClr val="1D384B"/>
                </a:solidFill>
                <a:latin typeface="Arial"/>
                <a:cs typeface="Arial"/>
              </a:rPr>
              <a:t>have </a:t>
            </a:r>
            <a:r>
              <a:rPr sz="1600" b="1" spc="-5" dirty="0">
                <a:solidFill>
                  <a:srgbClr val="1D384B"/>
                </a:solidFill>
                <a:latin typeface="Arial"/>
                <a:cs typeface="Arial"/>
              </a:rPr>
              <a:t>questions </a:t>
            </a:r>
            <a:r>
              <a:rPr sz="1600" b="1" spc="-10" dirty="0">
                <a:solidFill>
                  <a:srgbClr val="1D384B"/>
                </a:solidFill>
                <a:latin typeface="Arial"/>
                <a:cs typeface="Arial"/>
              </a:rPr>
              <a:t>about the  </a:t>
            </a:r>
            <a:r>
              <a:rPr sz="1600" b="1" spc="-5" dirty="0">
                <a:solidFill>
                  <a:srgbClr val="1D384B"/>
                </a:solidFill>
                <a:latin typeface="Arial"/>
                <a:cs typeface="Arial"/>
              </a:rPr>
              <a:t>solicitation or submitting </a:t>
            </a:r>
            <a:r>
              <a:rPr sz="1600" b="1" spc="-20" dirty="0">
                <a:solidFill>
                  <a:srgbClr val="1D384B"/>
                </a:solidFill>
                <a:latin typeface="Arial"/>
                <a:cs typeface="Arial"/>
              </a:rPr>
              <a:t>your  </a:t>
            </a:r>
            <a:r>
              <a:rPr sz="1600" b="1" spc="-5" dirty="0">
                <a:solidFill>
                  <a:srgbClr val="1D384B"/>
                </a:solidFill>
                <a:latin typeface="Arial"/>
                <a:cs typeface="Arial"/>
              </a:rPr>
              <a:t>application</a:t>
            </a:r>
            <a:r>
              <a:rPr sz="1600" b="1" spc="40" dirty="0">
                <a:solidFill>
                  <a:srgbClr val="1D384B"/>
                </a:solidFill>
                <a:latin typeface="Arial"/>
                <a:cs typeface="Arial"/>
              </a:rPr>
              <a:t> </a:t>
            </a:r>
            <a:r>
              <a:rPr sz="1600" b="1" spc="-5" dirty="0">
                <a:solidFill>
                  <a:srgbClr val="1D384B"/>
                </a:solidFill>
                <a:latin typeface="Arial"/>
                <a:cs typeface="Arial"/>
              </a:rPr>
              <a:t>—</a:t>
            </a:r>
            <a:endParaRPr sz="1600">
              <a:latin typeface="Arial"/>
              <a:cs typeface="Arial"/>
            </a:endParaRPr>
          </a:p>
          <a:p>
            <a:pPr marL="299085" marR="134620" indent="-287020">
              <a:lnSpc>
                <a:spcPct val="110000"/>
              </a:lnSpc>
              <a:spcBef>
                <a:spcPts val="1065"/>
              </a:spcBef>
              <a:buChar char="•"/>
              <a:tabLst>
                <a:tab pos="299085" algn="l"/>
                <a:tab pos="299720" algn="l"/>
              </a:tabLst>
            </a:pPr>
            <a:r>
              <a:rPr sz="1400" dirty="0">
                <a:solidFill>
                  <a:srgbClr val="1D384B"/>
                </a:solidFill>
                <a:latin typeface="Arial"/>
                <a:cs typeface="Arial"/>
              </a:rPr>
              <a:t>listen to the </a:t>
            </a:r>
            <a:r>
              <a:rPr sz="1400" spc="-5" dirty="0">
                <a:solidFill>
                  <a:srgbClr val="1D384B"/>
                </a:solidFill>
                <a:latin typeface="Arial"/>
                <a:cs typeface="Arial"/>
              </a:rPr>
              <a:t>applicant webinar (recordings  and transcripts may </a:t>
            </a:r>
            <a:r>
              <a:rPr sz="1400" dirty="0">
                <a:solidFill>
                  <a:srgbClr val="1D384B"/>
                </a:solidFill>
                <a:latin typeface="Arial"/>
                <a:cs typeface="Arial"/>
              </a:rPr>
              <a:t>also </a:t>
            </a:r>
            <a:r>
              <a:rPr sz="1400" spc="-5" dirty="0">
                <a:solidFill>
                  <a:srgbClr val="1D384B"/>
                </a:solidFill>
                <a:latin typeface="Arial"/>
                <a:cs typeface="Arial"/>
              </a:rPr>
              <a:t>be</a:t>
            </a:r>
            <a:r>
              <a:rPr sz="1400" spc="-95" dirty="0">
                <a:solidFill>
                  <a:srgbClr val="1D384B"/>
                </a:solidFill>
                <a:latin typeface="Arial"/>
                <a:cs typeface="Arial"/>
              </a:rPr>
              <a:t> </a:t>
            </a:r>
            <a:r>
              <a:rPr sz="1400" spc="-5" dirty="0">
                <a:solidFill>
                  <a:srgbClr val="1D384B"/>
                </a:solidFill>
                <a:latin typeface="Arial"/>
                <a:cs typeface="Arial"/>
              </a:rPr>
              <a:t>available)</a:t>
            </a:r>
            <a:endParaRPr sz="1400">
              <a:latin typeface="Arial"/>
              <a:cs typeface="Arial"/>
            </a:endParaRPr>
          </a:p>
          <a:p>
            <a:pPr marL="299085" marR="273050" indent="-287020">
              <a:lnSpc>
                <a:spcPct val="110000"/>
              </a:lnSpc>
              <a:spcBef>
                <a:spcPts val="1200"/>
              </a:spcBef>
              <a:buChar char="•"/>
              <a:tabLst>
                <a:tab pos="299085" algn="l"/>
                <a:tab pos="299720" algn="l"/>
              </a:tabLst>
            </a:pPr>
            <a:r>
              <a:rPr sz="1400" spc="-5" dirty="0">
                <a:solidFill>
                  <a:srgbClr val="1D384B"/>
                </a:solidFill>
                <a:latin typeface="Arial"/>
                <a:cs typeface="Arial"/>
              </a:rPr>
              <a:t>review any </a:t>
            </a:r>
            <a:r>
              <a:rPr sz="1400" dirty="0">
                <a:solidFill>
                  <a:srgbClr val="1D384B"/>
                </a:solidFill>
                <a:latin typeface="Arial"/>
                <a:cs typeface="Arial"/>
              </a:rPr>
              <a:t>solicitation </a:t>
            </a:r>
            <a:r>
              <a:rPr sz="1400" spc="-20" dirty="0">
                <a:solidFill>
                  <a:srgbClr val="1D384B"/>
                </a:solidFill>
                <a:latin typeface="Arial"/>
                <a:cs typeface="Arial"/>
              </a:rPr>
              <a:t>FAQs </a:t>
            </a:r>
            <a:r>
              <a:rPr sz="1400" spc="-5" dirty="0">
                <a:solidFill>
                  <a:srgbClr val="1D384B"/>
                </a:solidFill>
                <a:latin typeface="Arial"/>
                <a:cs typeface="Arial"/>
              </a:rPr>
              <a:t>or</a:t>
            </a:r>
            <a:r>
              <a:rPr sz="1400" spc="-90" dirty="0">
                <a:solidFill>
                  <a:srgbClr val="1D384B"/>
                </a:solidFill>
                <a:latin typeface="Arial"/>
                <a:cs typeface="Arial"/>
              </a:rPr>
              <a:t> </a:t>
            </a:r>
            <a:r>
              <a:rPr sz="1400" spc="-5" dirty="0">
                <a:solidFill>
                  <a:srgbClr val="1D384B"/>
                </a:solidFill>
                <a:latin typeface="Arial"/>
                <a:cs typeface="Arial"/>
              </a:rPr>
              <a:t>program  webpages</a:t>
            </a:r>
            <a:endParaRPr sz="1400">
              <a:latin typeface="Arial"/>
              <a:cs typeface="Arial"/>
            </a:endParaRPr>
          </a:p>
          <a:p>
            <a:pPr>
              <a:lnSpc>
                <a:spcPct val="100000"/>
              </a:lnSpc>
              <a:spcBef>
                <a:spcPts val="45"/>
              </a:spcBef>
              <a:buClr>
                <a:srgbClr val="1D384B"/>
              </a:buClr>
              <a:buFont typeface="Arial"/>
              <a:buChar char="•"/>
            </a:pPr>
            <a:endParaRPr sz="1150">
              <a:latin typeface="Arial"/>
              <a:cs typeface="Arial"/>
            </a:endParaRPr>
          </a:p>
          <a:p>
            <a:pPr marL="299085" indent="-287020">
              <a:lnSpc>
                <a:spcPct val="100000"/>
              </a:lnSpc>
              <a:buChar char="•"/>
              <a:tabLst>
                <a:tab pos="299085" algn="l"/>
                <a:tab pos="299720" algn="l"/>
              </a:tabLst>
            </a:pPr>
            <a:r>
              <a:rPr sz="1400" dirty="0">
                <a:solidFill>
                  <a:srgbClr val="1D384B"/>
                </a:solidFill>
                <a:latin typeface="Arial"/>
                <a:cs typeface="Arial"/>
              </a:rPr>
              <a:t>contact </a:t>
            </a:r>
            <a:r>
              <a:rPr sz="1400" dirty="0">
                <a:solidFill>
                  <a:srgbClr val="1D384B"/>
                </a:solidFill>
                <a:latin typeface="Arial"/>
                <a:cs typeface="Arial"/>
                <a:hlinkClick r:id="rId4"/>
              </a:rPr>
              <a:t>Grants.gov </a:t>
            </a:r>
            <a:r>
              <a:rPr sz="1400" dirty="0">
                <a:solidFill>
                  <a:srgbClr val="1D384B"/>
                </a:solidFill>
                <a:latin typeface="Arial"/>
                <a:cs typeface="Arial"/>
              </a:rPr>
              <a:t>for technical</a:t>
            </a:r>
            <a:r>
              <a:rPr sz="1400" spc="-225" dirty="0">
                <a:solidFill>
                  <a:srgbClr val="1D384B"/>
                </a:solidFill>
                <a:latin typeface="Arial"/>
                <a:cs typeface="Arial"/>
              </a:rPr>
              <a:t> </a:t>
            </a:r>
            <a:r>
              <a:rPr sz="1400" dirty="0">
                <a:solidFill>
                  <a:srgbClr val="1D384B"/>
                </a:solidFill>
                <a:latin typeface="Arial"/>
                <a:cs typeface="Arial"/>
              </a:rPr>
              <a:t>assistance</a:t>
            </a:r>
            <a:endParaRPr sz="1400">
              <a:latin typeface="Arial"/>
              <a:cs typeface="Arial"/>
            </a:endParaRPr>
          </a:p>
          <a:p>
            <a:pPr marL="299085" marR="5080" indent="-287020">
              <a:lnSpc>
                <a:spcPct val="110000"/>
              </a:lnSpc>
              <a:spcBef>
                <a:spcPts val="1200"/>
              </a:spcBef>
              <a:buChar char="•"/>
              <a:tabLst>
                <a:tab pos="299085" algn="l"/>
                <a:tab pos="299720" algn="l"/>
              </a:tabLst>
            </a:pPr>
            <a:r>
              <a:rPr sz="1400" dirty="0">
                <a:solidFill>
                  <a:srgbClr val="1D384B"/>
                </a:solidFill>
                <a:latin typeface="Arial"/>
                <a:cs typeface="Arial"/>
              </a:rPr>
              <a:t>contact </a:t>
            </a:r>
            <a:r>
              <a:rPr sz="1400" spc="-5" dirty="0">
                <a:solidFill>
                  <a:srgbClr val="1D384B"/>
                </a:solidFill>
                <a:latin typeface="Arial"/>
                <a:cs typeface="Arial"/>
              </a:rPr>
              <a:t>NCJRS with questions about other  requirements </a:t>
            </a:r>
            <a:r>
              <a:rPr sz="1400" dirty="0">
                <a:solidFill>
                  <a:srgbClr val="1D384B"/>
                </a:solidFill>
                <a:latin typeface="Arial"/>
                <a:cs typeface="Arial"/>
              </a:rPr>
              <a:t>using the </a:t>
            </a:r>
            <a:r>
              <a:rPr sz="1400" spc="-5" dirty="0">
                <a:solidFill>
                  <a:srgbClr val="1D384B"/>
                </a:solidFill>
                <a:latin typeface="Arial"/>
                <a:cs typeface="Arial"/>
              </a:rPr>
              <a:t>information </a:t>
            </a:r>
            <a:r>
              <a:rPr sz="1400" dirty="0">
                <a:solidFill>
                  <a:srgbClr val="1D384B"/>
                </a:solidFill>
                <a:latin typeface="Arial"/>
                <a:cs typeface="Arial"/>
              </a:rPr>
              <a:t>found</a:t>
            </a:r>
            <a:r>
              <a:rPr sz="1400" spc="-165" dirty="0">
                <a:solidFill>
                  <a:srgbClr val="1D384B"/>
                </a:solidFill>
                <a:latin typeface="Arial"/>
                <a:cs typeface="Arial"/>
              </a:rPr>
              <a:t> </a:t>
            </a:r>
            <a:r>
              <a:rPr sz="1400" spc="-10" dirty="0">
                <a:solidFill>
                  <a:srgbClr val="1D384B"/>
                </a:solidFill>
                <a:latin typeface="Arial"/>
                <a:cs typeface="Arial"/>
              </a:rPr>
              <a:t>in  </a:t>
            </a:r>
            <a:r>
              <a:rPr sz="1400" dirty="0">
                <a:solidFill>
                  <a:srgbClr val="1D384B"/>
                </a:solidFill>
                <a:latin typeface="Arial"/>
                <a:cs typeface="Arial"/>
              </a:rPr>
              <a:t>the first three </a:t>
            </a:r>
            <a:r>
              <a:rPr sz="1400" spc="-5" dirty="0">
                <a:solidFill>
                  <a:srgbClr val="1D384B"/>
                </a:solidFill>
                <a:latin typeface="Arial"/>
                <a:cs typeface="Arial"/>
              </a:rPr>
              <a:t>pages of </a:t>
            </a:r>
            <a:r>
              <a:rPr sz="1400" dirty="0">
                <a:solidFill>
                  <a:srgbClr val="1D384B"/>
                </a:solidFill>
                <a:latin typeface="Arial"/>
                <a:cs typeface="Arial"/>
              </a:rPr>
              <a:t>the</a:t>
            </a:r>
            <a:r>
              <a:rPr sz="1400" spc="-130" dirty="0">
                <a:solidFill>
                  <a:srgbClr val="1D384B"/>
                </a:solidFill>
                <a:latin typeface="Arial"/>
                <a:cs typeface="Arial"/>
              </a:rPr>
              <a:t> </a:t>
            </a:r>
            <a:r>
              <a:rPr sz="1400" spc="-5" dirty="0">
                <a:solidFill>
                  <a:srgbClr val="1D384B"/>
                </a:solidFill>
                <a:latin typeface="Arial"/>
                <a:cs typeface="Arial"/>
              </a:rPr>
              <a:t>solicitation</a:t>
            </a:r>
            <a:endParaRPr sz="1400">
              <a:latin typeface="Arial"/>
              <a:cs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12366" y="725313"/>
            <a:ext cx="8056245" cy="528320"/>
          </a:xfrm>
          <a:prstGeom prst="rect">
            <a:avLst/>
          </a:prstGeom>
        </p:spPr>
        <p:txBody>
          <a:bodyPr vert="horz" wrap="square" lIns="0" tIns="12700" rIns="0" bIns="0" rtlCol="0">
            <a:spAutoFit/>
          </a:bodyPr>
          <a:lstStyle/>
          <a:p>
            <a:pPr marL="12700">
              <a:lnSpc>
                <a:spcPct val="100000"/>
              </a:lnSpc>
              <a:spcBef>
                <a:spcPts val="100"/>
              </a:spcBef>
            </a:pPr>
            <a:r>
              <a:rPr sz="3300" spc="-5" dirty="0"/>
              <a:t>Understanding </a:t>
            </a:r>
            <a:r>
              <a:rPr sz="3300" dirty="0"/>
              <a:t>the </a:t>
            </a:r>
            <a:r>
              <a:rPr sz="3300" spc="-5" dirty="0"/>
              <a:t>Peer Review</a:t>
            </a:r>
            <a:r>
              <a:rPr sz="3300" spc="-40" dirty="0"/>
              <a:t> </a:t>
            </a:r>
            <a:r>
              <a:rPr sz="3300" spc="-10" dirty="0"/>
              <a:t>Process</a:t>
            </a:r>
            <a:endParaRPr sz="3300"/>
          </a:p>
        </p:txBody>
      </p:sp>
      <p:sp>
        <p:nvSpPr>
          <p:cNvPr id="3" name="object 3"/>
          <p:cNvSpPr txBox="1"/>
          <p:nvPr/>
        </p:nvSpPr>
        <p:spPr>
          <a:xfrm>
            <a:off x="538106" y="1456259"/>
            <a:ext cx="4206240" cy="3020060"/>
          </a:xfrm>
          <a:prstGeom prst="rect">
            <a:avLst/>
          </a:prstGeom>
        </p:spPr>
        <p:txBody>
          <a:bodyPr vert="horz" wrap="square" lIns="0" tIns="12700" rIns="0" bIns="0" rtlCol="0">
            <a:spAutoFit/>
          </a:bodyPr>
          <a:lstStyle/>
          <a:p>
            <a:pPr marL="299085" marR="19050" indent="-287020">
              <a:lnSpc>
                <a:spcPct val="110000"/>
              </a:lnSpc>
              <a:spcBef>
                <a:spcPts val="100"/>
              </a:spcBef>
              <a:buChar char="•"/>
              <a:tabLst>
                <a:tab pos="299085" algn="l"/>
                <a:tab pos="299720" algn="l"/>
              </a:tabLst>
            </a:pPr>
            <a:r>
              <a:rPr sz="1600" spc="-5" dirty="0">
                <a:solidFill>
                  <a:srgbClr val="1D384B"/>
                </a:solidFill>
                <a:latin typeface="Arial"/>
                <a:cs typeface="Arial"/>
              </a:rPr>
              <a:t>Applications </a:t>
            </a:r>
            <a:r>
              <a:rPr sz="1600" spc="-10" dirty="0">
                <a:solidFill>
                  <a:srgbClr val="1D384B"/>
                </a:solidFill>
                <a:latin typeface="Arial"/>
                <a:cs typeface="Arial"/>
              </a:rPr>
              <a:t>are </a:t>
            </a:r>
            <a:r>
              <a:rPr sz="1600" spc="-5" dirty="0">
                <a:solidFill>
                  <a:srgbClr val="1D384B"/>
                </a:solidFill>
                <a:latin typeface="Arial"/>
                <a:cs typeface="Arial"/>
              </a:rPr>
              <a:t>typically </a:t>
            </a:r>
            <a:r>
              <a:rPr sz="1600" spc="-10" dirty="0">
                <a:solidFill>
                  <a:srgbClr val="1D384B"/>
                </a:solidFill>
                <a:latin typeface="Arial"/>
                <a:cs typeface="Arial"/>
              </a:rPr>
              <a:t>reviewed </a:t>
            </a:r>
            <a:r>
              <a:rPr sz="1600" spc="-5" dirty="0">
                <a:solidFill>
                  <a:srgbClr val="1D384B"/>
                </a:solidFill>
                <a:latin typeface="Arial"/>
                <a:cs typeface="Arial"/>
              </a:rPr>
              <a:t>by three  </a:t>
            </a:r>
            <a:r>
              <a:rPr sz="1600" spc="-10" dirty="0">
                <a:solidFill>
                  <a:srgbClr val="1D384B"/>
                </a:solidFill>
                <a:latin typeface="Arial"/>
                <a:cs typeface="Arial"/>
              </a:rPr>
              <a:t>peer reviewers who </a:t>
            </a:r>
            <a:r>
              <a:rPr sz="1600" spc="-5" dirty="0">
                <a:solidFill>
                  <a:srgbClr val="1D384B"/>
                </a:solidFill>
                <a:latin typeface="Arial"/>
                <a:cs typeface="Arial"/>
              </a:rPr>
              <a:t>score </a:t>
            </a:r>
            <a:r>
              <a:rPr sz="1600" spc="-10" dirty="0">
                <a:solidFill>
                  <a:srgbClr val="1D384B"/>
                </a:solidFill>
                <a:latin typeface="Arial"/>
                <a:cs typeface="Arial"/>
              </a:rPr>
              <a:t>your </a:t>
            </a:r>
            <a:r>
              <a:rPr sz="1600" spc="-5" dirty="0">
                <a:solidFill>
                  <a:srgbClr val="1D384B"/>
                </a:solidFill>
                <a:latin typeface="Arial"/>
                <a:cs typeface="Arial"/>
              </a:rPr>
              <a:t>application  against the review criteria.</a:t>
            </a:r>
            <a:endParaRPr sz="1600">
              <a:latin typeface="Arial"/>
              <a:cs typeface="Arial"/>
            </a:endParaRPr>
          </a:p>
          <a:p>
            <a:pPr marL="299085" marR="166370" indent="-287020">
              <a:lnSpc>
                <a:spcPct val="110000"/>
              </a:lnSpc>
              <a:spcBef>
                <a:spcPts val="1200"/>
              </a:spcBef>
              <a:buChar char="•"/>
              <a:tabLst>
                <a:tab pos="299085" algn="l"/>
                <a:tab pos="299720" algn="l"/>
              </a:tabLst>
            </a:pPr>
            <a:r>
              <a:rPr sz="1600" spc="-10" dirty="0">
                <a:solidFill>
                  <a:srgbClr val="1D384B"/>
                </a:solidFill>
                <a:latin typeface="Arial"/>
                <a:cs typeface="Arial"/>
              </a:rPr>
              <a:t>The </a:t>
            </a:r>
            <a:r>
              <a:rPr sz="1600" spc="-5" dirty="0">
                <a:solidFill>
                  <a:srgbClr val="1D384B"/>
                </a:solidFill>
                <a:latin typeface="Arial"/>
                <a:cs typeface="Arial"/>
              </a:rPr>
              <a:t>review criteria </a:t>
            </a:r>
            <a:r>
              <a:rPr sz="1600" dirty="0">
                <a:solidFill>
                  <a:srgbClr val="1D384B"/>
                </a:solidFill>
                <a:latin typeface="Arial"/>
                <a:cs typeface="Arial"/>
              </a:rPr>
              <a:t>tell </a:t>
            </a:r>
            <a:r>
              <a:rPr sz="1600" spc="-15" dirty="0">
                <a:solidFill>
                  <a:srgbClr val="1D384B"/>
                </a:solidFill>
                <a:latin typeface="Arial"/>
                <a:cs typeface="Arial"/>
              </a:rPr>
              <a:t>you </a:t>
            </a:r>
            <a:r>
              <a:rPr sz="1600" spc="-10" dirty="0">
                <a:solidFill>
                  <a:srgbClr val="1D384B"/>
                </a:solidFill>
                <a:latin typeface="Arial"/>
                <a:cs typeface="Arial"/>
              </a:rPr>
              <a:t>how </a:t>
            </a:r>
            <a:r>
              <a:rPr sz="1600" spc="-5" dirty="0">
                <a:solidFill>
                  <a:srgbClr val="1D384B"/>
                </a:solidFill>
                <a:latin typeface="Arial"/>
                <a:cs typeface="Arial"/>
              </a:rPr>
              <a:t>the  applications will be scored </a:t>
            </a:r>
            <a:r>
              <a:rPr sz="1600" spc="-10" dirty="0">
                <a:solidFill>
                  <a:srgbClr val="1D384B"/>
                </a:solidFill>
                <a:latin typeface="Arial"/>
                <a:cs typeface="Arial"/>
              </a:rPr>
              <a:t>and </a:t>
            </a:r>
            <a:r>
              <a:rPr sz="1600" spc="-5" dirty="0">
                <a:solidFill>
                  <a:srgbClr val="1D384B"/>
                </a:solidFill>
                <a:latin typeface="Arial"/>
                <a:cs typeface="Arial"/>
              </a:rPr>
              <a:t>the </a:t>
            </a:r>
            <a:r>
              <a:rPr sz="1600" spc="-10" dirty="0">
                <a:solidFill>
                  <a:srgbClr val="1D384B"/>
                </a:solidFill>
                <a:latin typeface="Arial"/>
                <a:cs typeface="Arial"/>
              </a:rPr>
              <a:t>weight  </a:t>
            </a:r>
            <a:r>
              <a:rPr sz="1600" spc="-5" dirty="0">
                <a:solidFill>
                  <a:srgbClr val="1D384B"/>
                </a:solidFill>
                <a:latin typeface="Arial"/>
                <a:cs typeface="Arial"/>
              </a:rPr>
              <a:t>of each</a:t>
            </a:r>
            <a:r>
              <a:rPr sz="1600" spc="5" dirty="0">
                <a:solidFill>
                  <a:srgbClr val="1D384B"/>
                </a:solidFill>
                <a:latin typeface="Arial"/>
                <a:cs typeface="Arial"/>
              </a:rPr>
              <a:t> </a:t>
            </a:r>
            <a:r>
              <a:rPr sz="1600" spc="-5" dirty="0">
                <a:solidFill>
                  <a:srgbClr val="1D384B"/>
                </a:solidFill>
                <a:latin typeface="Arial"/>
                <a:cs typeface="Arial"/>
              </a:rPr>
              <a:t>section.</a:t>
            </a:r>
            <a:endParaRPr sz="1600">
              <a:latin typeface="Arial"/>
              <a:cs typeface="Arial"/>
            </a:endParaRPr>
          </a:p>
          <a:p>
            <a:pPr>
              <a:lnSpc>
                <a:spcPct val="100000"/>
              </a:lnSpc>
              <a:spcBef>
                <a:spcPts val="15"/>
              </a:spcBef>
            </a:pPr>
            <a:endParaRPr sz="1750">
              <a:latin typeface="Arial"/>
              <a:cs typeface="Arial"/>
            </a:endParaRPr>
          </a:p>
          <a:p>
            <a:pPr marL="12700" marR="5080">
              <a:lnSpc>
                <a:spcPct val="100000"/>
              </a:lnSpc>
            </a:pPr>
            <a:r>
              <a:rPr sz="1600" i="1" spc="-5" dirty="0">
                <a:solidFill>
                  <a:srgbClr val="1F487C"/>
                </a:solidFill>
                <a:latin typeface="Calibri"/>
                <a:cs typeface="Calibri"/>
              </a:rPr>
              <a:t>Tip: Think </a:t>
            </a:r>
            <a:r>
              <a:rPr sz="1600" i="1" spc="-10" dirty="0">
                <a:solidFill>
                  <a:srgbClr val="1F487C"/>
                </a:solidFill>
                <a:latin typeface="Calibri"/>
                <a:cs typeface="Calibri"/>
              </a:rPr>
              <a:t>about </a:t>
            </a:r>
            <a:r>
              <a:rPr sz="1600" i="1" spc="-5" dirty="0">
                <a:solidFill>
                  <a:srgbClr val="1F487C"/>
                </a:solidFill>
                <a:latin typeface="Calibri"/>
                <a:cs typeface="Calibri"/>
              </a:rPr>
              <a:t>the </a:t>
            </a:r>
            <a:r>
              <a:rPr sz="1600" i="1" spc="-10" dirty="0">
                <a:solidFill>
                  <a:srgbClr val="1F487C"/>
                </a:solidFill>
                <a:latin typeface="Calibri"/>
                <a:cs typeface="Calibri"/>
              </a:rPr>
              <a:t>scoring </a:t>
            </a:r>
            <a:r>
              <a:rPr sz="1600" i="1" spc="-5" dirty="0">
                <a:solidFill>
                  <a:srgbClr val="1F487C"/>
                </a:solidFill>
                <a:latin typeface="Calibri"/>
                <a:cs typeface="Calibri"/>
              </a:rPr>
              <a:t>when </a:t>
            </a:r>
            <a:r>
              <a:rPr sz="1600" i="1" spc="-10" dirty="0">
                <a:solidFill>
                  <a:srgbClr val="1F487C"/>
                </a:solidFill>
                <a:latin typeface="Calibri"/>
                <a:cs typeface="Calibri"/>
              </a:rPr>
              <a:t>you </a:t>
            </a:r>
            <a:r>
              <a:rPr sz="1600" i="1" spc="-5" dirty="0">
                <a:solidFill>
                  <a:srgbClr val="1F487C"/>
                </a:solidFill>
                <a:latin typeface="Calibri"/>
                <a:cs typeface="Calibri"/>
              </a:rPr>
              <a:t>are deciding  </a:t>
            </a:r>
            <a:r>
              <a:rPr sz="1600" i="1" spc="-15" dirty="0">
                <a:solidFill>
                  <a:srgbClr val="1F487C"/>
                </a:solidFill>
                <a:latin typeface="Calibri"/>
                <a:cs typeface="Calibri"/>
              </a:rPr>
              <a:t>how many </a:t>
            </a:r>
            <a:r>
              <a:rPr sz="1600" i="1" spc="-5" dirty="0">
                <a:solidFill>
                  <a:srgbClr val="1F487C"/>
                </a:solidFill>
                <a:latin typeface="Calibri"/>
                <a:cs typeface="Calibri"/>
              </a:rPr>
              <a:t>pages </a:t>
            </a:r>
            <a:r>
              <a:rPr sz="1600" i="1" spc="-15" dirty="0">
                <a:solidFill>
                  <a:srgbClr val="1F487C"/>
                </a:solidFill>
                <a:latin typeface="Calibri"/>
                <a:cs typeface="Calibri"/>
              </a:rPr>
              <a:t>to devote to </a:t>
            </a:r>
            <a:r>
              <a:rPr sz="1600" i="1" spc="-5" dirty="0">
                <a:solidFill>
                  <a:srgbClr val="1F487C"/>
                </a:solidFill>
                <a:latin typeface="Calibri"/>
                <a:cs typeface="Calibri"/>
              </a:rPr>
              <a:t>each section. A  section worth 10 </a:t>
            </a:r>
            <a:r>
              <a:rPr sz="1600" i="1" spc="-10" dirty="0">
                <a:solidFill>
                  <a:srgbClr val="1F487C"/>
                </a:solidFill>
                <a:latin typeface="Calibri"/>
                <a:cs typeface="Calibri"/>
              </a:rPr>
              <a:t>percent </a:t>
            </a:r>
            <a:r>
              <a:rPr sz="1600" i="1" spc="-5" dirty="0">
                <a:solidFill>
                  <a:srgbClr val="1F487C"/>
                </a:solidFill>
                <a:latin typeface="Calibri"/>
                <a:cs typeface="Calibri"/>
              </a:rPr>
              <a:t>of the points should </a:t>
            </a:r>
            <a:r>
              <a:rPr sz="1600" i="1" spc="-10" dirty="0">
                <a:solidFill>
                  <a:srgbClr val="1F487C"/>
                </a:solidFill>
                <a:latin typeface="Calibri"/>
                <a:cs typeface="Calibri"/>
              </a:rPr>
              <a:t>not  be </a:t>
            </a:r>
            <a:r>
              <a:rPr sz="1600" i="1" spc="-5" dirty="0">
                <a:solidFill>
                  <a:srgbClr val="1F487C"/>
                </a:solidFill>
                <a:latin typeface="Calibri"/>
                <a:cs typeface="Calibri"/>
              </a:rPr>
              <a:t>10 pages of </a:t>
            </a:r>
            <a:r>
              <a:rPr sz="1600" i="1" spc="-10" dirty="0">
                <a:solidFill>
                  <a:srgbClr val="1F487C"/>
                </a:solidFill>
                <a:latin typeface="Calibri"/>
                <a:cs typeface="Calibri"/>
              </a:rPr>
              <a:t>your 20-page</a:t>
            </a:r>
            <a:r>
              <a:rPr sz="1600" i="1" spc="155" dirty="0">
                <a:solidFill>
                  <a:srgbClr val="1F487C"/>
                </a:solidFill>
                <a:latin typeface="Calibri"/>
                <a:cs typeface="Calibri"/>
              </a:rPr>
              <a:t> </a:t>
            </a:r>
            <a:r>
              <a:rPr sz="1600" i="1" spc="-10" dirty="0">
                <a:solidFill>
                  <a:srgbClr val="1F487C"/>
                </a:solidFill>
                <a:latin typeface="Calibri"/>
                <a:cs typeface="Calibri"/>
              </a:rPr>
              <a:t>application.</a:t>
            </a:r>
            <a:endParaRPr sz="1600">
              <a:latin typeface="Calibri"/>
              <a:cs typeface="Calibri"/>
            </a:endParaRPr>
          </a:p>
        </p:txBody>
      </p:sp>
      <p:sp>
        <p:nvSpPr>
          <p:cNvPr id="4" name="object 4"/>
          <p:cNvSpPr/>
          <p:nvPr/>
        </p:nvSpPr>
        <p:spPr>
          <a:xfrm>
            <a:off x="5118716" y="1586415"/>
            <a:ext cx="3736689" cy="2959014"/>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7050023" y="2721864"/>
            <a:ext cx="771143" cy="391667"/>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7098792" y="2752344"/>
            <a:ext cx="675640" cy="285115"/>
          </a:xfrm>
          <a:custGeom>
            <a:avLst/>
            <a:gdLst/>
            <a:ahLst/>
            <a:cxnLst/>
            <a:rect l="l" t="t" r="r" b="b"/>
            <a:pathLst>
              <a:path w="675640" h="285114">
                <a:moveTo>
                  <a:pt x="142493" y="0"/>
                </a:moveTo>
                <a:lnTo>
                  <a:pt x="0" y="142493"/>
                </a:lnTo>
                <a:lnTo>
                  <a:pt x="142493" y="284987"/>
                </a:lnTo>
                <a:lnTo>
                  <a:pt x="142493" y="213740"/>
                </a:lnTo>
                <a:lnTo>
                  <a:pt x="675131" y="213740"/>
                </a:lnTo>
                <a:lnTo>
                  <a:pt x="675131" y="71246"/>
                </a:lnTo>
                <a:lnTo>
                  <a:pt x="142493" y="71246"/>
                </a:lnTo>
                <a:lnTo>
                  <a:pt x="142493" y="0"/>
                </a:lnTo>
                <a:close/>
              </a:path>
            </a:pathLst>
          </a:custGeom>
          <a:solidFill>
            <a:srgbClr val="FF0000"/>
          </a:solidFill>
        </p:spPr>
        <p:txBody>
          <a:bodyPr wrap="square" lIns="0" tIns="0" rIns="0" bIns="0" rtlCol="0"/>
          <a:lstStyle/>
          <a:p>
            <a:endParaRPr/>
          </a:p>
        </p:txBody>
      </p:sp>
      <p:sp>
        <p:nvSpPr>
          <p:cNvPr id="7" name="object 7"/>
          <p:cNvSpPr/>
          <p:nvPr/>
        </p:nvSpPr>
        <p:spPr>
          <a:xfrm>
            <a:off x="7098792" y="2752344"/>
            <a:ext cx="675640" cy="285115"/>
          </a:xfrm>
          <a:custGeom>
            <a:avLst/>
            <a:gdLst/>
            <a:ahLst/>
            <a:cxnLst/>
            <a:rect l="l" t="t" r="r" b="b"/>
            <a:pathLst>
              <a:path w="675640" h="285114">
                <a:moveTo>
                  <a:pt x="675131" y="213740"/>
                </a:moveTo>
                <a:lnTo>
                  <a:pt x="142493" y="213740"/>
                </a:lnTo>
                <a:lnTo>
                  <a:pt x="142493" y="284987"/>
                </a:lnTo>
                <a:lnTo>
                  <a:pt x="0" y="142493"/>
                </a:lnTo>
                <a:lnTo>
                  <a:pt x="142493" y="0"/>
                </a:lnTo>
                <a:lnTo>
                  <a:pt x="142493" y="71246"/>
                </a:lnTo>
                <a:lnTo>
                  <a:pt x="675131" y="71246"/>
                </a:lnTo>
                <a:lnTo>
                  <a:pt x="675131" y="213740"/>
                </a:lnTo>
                <a:close/>
              </a:path>
            </a:pathLst>
          </a:custGeom>
          <a:ln w="9144">
            <a:solidFill>
              <a:srgbClr val="497DBA"/>
            </a:solidFill>
          </a:ln>
        </p:spPr>
        <p:txBody>
          <a:bodyPr wrap="square" lIns="0" tIns="0" rIns="0" bIns="0" rtlCol="0"/>
          <a:lstStyle/>
          <a:p>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539110" y="712203"/>
            <a:ext cx="4065270" cy="574040"/>
          </a:xfrm>
          <a:prstGeom prst="rect">
            <a:avLst/>
          </a:prstGeom>
        </p:spPr>
        <p:txBody>
          <a:bodyPr vert="horz" wrap="square" lIns="0" tIns="12700" rIns="0" bIns="0" rtlCol="0">
            <a:spAutoFit/>
          </a:bodyPr>
          <a:lstStyle/>
          <a:p>
            <a:pPr marL="12700">
              <a:lnSpc>
                <a:spcPct val="100000"/>
              </a:lnSpc>
              <a:spcBef>
                <a:spcPts val="100"/>
              </a:spcBef>
            </a:pPr>
            <a:r>
              <a:rPr spc="-5" dirty="0"/>
              <a:t>The Life of </a:t>
            </a:r>
            <a:r>
              <a:rPr dirty="0"/>
              <a:t>a</a:t>
            </a:r>
            <a:r>
              <a:rPr spc="-45" dirty="0"/>
              <a:t> </a:t>
            </a:r>
            <a:r>
              <a:rPr spc="-5" dirty="0"/>
              <a:t>Grant</a:t>
            </a:r>
          </a:p>
        </p:txBody>
      </p:sp>
      <p:sp>
        <p:nvSpPr>
          <p:cNvPr id="3" name="object 3"/>
          <p:cNvSpPr/>
          <p:nvPr/>
        </p:nvSpPr>
        <p:spPr>
          <a:xfrm>
            <a:off x="944117" y="1305305"/>
            <a:ext cx="2063750" cy="1803400"/>
          </a:xfrm>
          <a:custGeom>
            <a:avLst/>
            <a:gdLst/>
            <a:ahLst/>
            <a:cxnLst/>
            <a:rect l="l" t="t" r="r" b="b"/>
            <a:pathLst>
              <a:path w="2063750" h="1803400">
                <a:moveTo>
                  <a:pt x="1162050" y="0"/>
                </a:moveTo>
                <a:lnTo>
                  <a:pt x="1162050" y="270433"/>
                </a:lnTo>
                <a:lnTo>
                  <a:pt x="0" y="270433"/>
                </a:lnTo>
                <a:lnTo>
                  <a:pt x="0" y="1532458"/>
                </a:lnTo>
                <a:lnTo>
                  <a:pt x="1162050" y="1532458"/>
                </a:lnTo>
                <a:lnTo>
                  <a:pt x="1162050" y="1802891"/>
                </a:lnTo>
                <a:lnTo>
                  <a:pt x="2063495" y="901445"/>
                </a:lnTo>
                <a:lnTo>
                  <a:pt x="1162050" y="0"/>
                </a:lnTo>
                <a:close/>
              </a:path>
            </a:pathLst>
          </a:custGeom>
          <a:solidFill>
            <a:srgbClr val="D0D7E8">
              <a:alpha val="90194"/>
            </a:srgbClr>
          </a:solidFill>
        </p:spPr>
        <p:txBody>
          <a:bodyPr wrap="square" lIns="0" tIns="0" rIns="0" bIns="0" rtlCol="0"/>
          <a:lstStyle/>
          <a:p>
            <a:endParaRPr/>
          </a:p>
        </p:txBody>
      </p:sp>
      <p:sp>
        <p:nvSpPr>
          <p:cNvPr id="4" name="object 4"/>
          <p:cNvSpPr/>
          <p:nvPr/>
        </p:nvSpPr>
        <p:spPr>
          <a:xfrm>
            <a:off x="944117" y="1305305"/>
            <a:ext cx="2063750" cy="1803400"/>
          </a:xfrm>
          <a:custGeom>
            <a:avLst/>
            <a:gdLst/>
            <a:ahLst/>
            <a:cxnLst/>
            <a:rect l="l" t="t" r="r" b="b"/>
            <a:pathLst>
              <a:path w="2063750" h="1803400">
                <a:moveTo>
                  <a:pt x="0" y="270433"/>
                </a:moveTo>
                <a:lnTo>
                  <a:pt x="1162050" y="270433"/>
                </a:lnTo>
                <a:lnTo>
                  <a:pt x="1162050" y="0"/>
                </a:lnTo>
                <a:lnTo>
                  <a:pt x="2063495" y="901445"/>
                </a:lnTo>
                <a:lnTo>
                  <a:pt x="1162050" y="1802891"/>
                </a:lnTo>
                <a:lnTo>
                  <a:pt x="1162050" y="1532458"/>
                </a:lnTo>
                <a:lnTo>
                  <a:pt x="0" y="1532458"/>
                </a:lnTo>
                <a:lnTo>
                  <a:pt x="0" y="270433"/>
                </a:lnTo>
                <a:close/>
              </a:path>
            </a:pathLst>
          </a:custGeom>
          <a:ln w="25908">
            <a:solidFill>
              <a:srgbClr val="8063A1"/>
            </a:solidFill>
          </a:ln>
        </p:spPr>
        <p:txBody>
          <a:bodyPr wrap="square" lIns="0" tIns="0" rIns="0" bIns="0" rtlCol="0"/>
          <a:lstStyle/>
          <a:p>
            <a:endParaRPr/>
          </a:p>
        </p:txBody>
      </p:sp>
      <p:sp>
        <p:nvSpPr>
          <p:cNvPr id="5" name="object 5"/>
          <p:cNvSpPr txBox="1"/>
          <p:nvPr/>
        </p:nvSpPr>
        <p:spPr>
          <a:xfrm>
            <a:off x="1471866" y="1673351"/>
            <a:ext cx="989965" cy="1034415"/>
          </a:xfrm>
          <a:prstGeom prst="rect">
            <a:avLst/>
          </a:prstGeom>
        </p:spPr>
        <p:txBody>
          <a:bodyPr vert="horz" wrap="square" lIns="0" tIns="12700" rIns="0" bIns="0" rtlCol="0">
            <a:spAutoFit/>
          </a:bodyPr>
          <a:lstStyle/>
          <a:p>
            <a:pPr marL="70485" marR="137160" indent="-58419">
              <a:lnSpc>
                <a:spcPct val="106000"/>
              </a:lnSpc>
              <a:spcBef>
                <a:spcPts val="100"/>
              </a:spcBef>
              <a:buChar char="•"/>
              <a:tabLst>
                <a:tab pos="71120" algn="l"/>
              </a:tabLst>
            </a:pPr>
            <a:r>
              <a:rPr sz="1000" spc="-5" dirty="0">
                <a:solidFill>
                  <a:srgbClr val="1D384B"/>
                </a:solidFill>
                <a:latin typeface="Arial"/>
                <a:cs typeface="Arial"/>
              </a:rPr>
              <a:t>DOJ</a:t>
            </a:r>
            <a:r>
              <a:rPr sz="1000" spc="-55" dirty="0">
                <a:solidFill>
                  <a:srgbClr val="1D384B"/>
                </a:solidFill>
                <a:latin typeface="Arial"/>
                <a:cs typeface="Arial"/>
              </a:rPr>
              <a:t> </a:t>
            </a:r>
            <a:r>
              <a:rPr sz="1000" spc="-10" dirty="0">
                <a:solidFill>
                  <a:srgbClr val="1D384B"/>
                </a:solidFill>
                <a:latin typeface="Arial"/>
                <a:cs typeface="Arial"/>
              </a:rPr>
              <a:t>Program  Plan</a:t>
            </a:r>
            <a:endParaRPr sz="1000">
              <a:latin typeface="Arial"/>
              <a:cs typeface="Arial"/>
            </a:endParaRPr>
          </a:p>
          <a:p>
            <a:pPr marL="70485" marR="31750" indent="-58419">
              <a:lnSpc>
                <a:spcPct val="106000"/>
              </a:lnSpc>
              <a:spcBef>
                <a:spcPts val="155"/>
              </a:spcBef>
              <a:buChar char="•"/>
              <a:tabLst>
                <a:tab pos="71120" algn="l"/>
              </a:tabLst>
            </a:pPr>
            <a:r>
              <a:rPr sz="1000" spc="-10" dirty="0">
                <a:solidFill>
                  <a:srgbClr val="1D384B"/>
                </a:solidFill>
                <a:latin typeface="Arial"/>
                <a:cs typeface="Arial"/>
              </a:rPr>
              <a:t>Registration  with</a:t>
            </a:r>
            <a:r>
              <a:rPr sz="1000" spc="-80" dirty="0">
                <a:solidFill>
                  <a:srgbClr val="1D384B"/>
                </a:solidFill>
                <a:latin typeface="Arial"/>
                <a:cs typeface="Arial"/>
              </a:rPr>
              <a:t> </a:t>
            </a:r>
            <a:r>
              <a:rPr sz="1000" spc="-5" dirty="0">
                <a:solidFill>
                  <a:srgbClr val="1D384B"/>
                </a:solidFill>
                <a:latin typeface="Arial"/>
                <a:cs typeface="Arial"/>
              </a:rPr>
              <a:t>Grants.gov</a:t>
            </a:r>
            <a:endParaRPr sz="1000">
              <a:latin typeface="Arial"/>
              <a:cs typeface="Arial"/>
            </a:endParaRPr>
          </a:p>
          <a:p>
            <a:pPr marL="70485" marR="5080" indent="-58419">
              <a:lnSpc>
                <a:spcPct val="105000"/>
              </a:lnSpc>
              <a:spcBef>
                <a:spcPts val="180"/>
              </a:spcBef>
              <a:buChar char="•"/>
              <a:tabLst>
                <a:tab pos="71120" algn="l"/>
              </a:tabLst>
            </a:pPr>
            <a:r>
              <a:rPr sz="1000" spc="-5" dirty="0">
                <a:solidFill>
                  <a:srgbClr val="1D384B"/>
                </a:solidFill>
                <a:latin typeface="Arial"/>
                <a:cs typeface="Arial"/>
              </a:rPr>
              <a:t>Grants</a:t>
            </a:r>
            <a:r>
              <a:rPr sz="1000" spc="-60" dirty="0">
                <a:solidFill>
                  <a:srgbClr val="1D384B"/>
                </a:solidFill>
                <a:latin typeface="Arial"/>
                <a:cs typeface="Arial"/>
              </a:rPr>
              <a:t> </a:t>
            </a:r>
            <a:r>
              <a:rPr sz="1000" spc="-10" dirty="0">
                <a:solidFill>
                  <a:srgbClr val="1D384B"/>
                </a:solidFill>
                <a:latin typeface="Arial"/>
                <a:cs typeface="Arial"/>
              </a:rPr>
              <a:t>Learning  Center</a:t>
            </a:r>
            <a:endParaRPr sz="1000">
              <a:latin typeface="Arial"/>
              <a:cs typeface="Arial"/>
            </a:endParaRPr>
          </a:p>
        </p:txBody>
      </p:sp>
      <p:sp>
        <p:nvSpPr>
          <p:cNvPr id="6" name="object 6"/>
          <p:cNvSpPr/>
          <p:nvPr/>
        </p:nvSpPr>
        <p:spPr>
          <a:xfrm>
            <a:off x="427481" y="1690877"/>
            <a:ext cx="1031875" cy="1031875"/>
          </a:xfrm>
          <a:custGeom>
            <a:avLst/>
            <a:gdLst/>
            <a:ahLst/>
            <a:cxnLst/>
            <a:rect l="l" t="t" r="r" b="b"/>
            <a:pathLst>
              <a:path w="1031875" h="1031875">
                <a:moveTo>
                  <a:pt x="515873" y="0"/>
                </a:moveTo>
                <a:lnTo>
                  <a:pt x="468918" y="2108"/>
                </a:lnTo>
                <a:lnTo>
                  <a:pt x="423144" y="8311"/>
                </a:lnTo>
                <a:lnTo>
                  <a:pt x="378733" y="18427"/>
                </a:lnTo>
                <a:lnTo>
                  <a:pt x="335867" y="32274"/>
                </a:lnTo>
                <a:lnTo>
                  <a:pt x="294729" y="49669"/>
                </a:lnTo>
                <a:lnTo>
                  <a:pt x="255501" y="70431"/>
                </a:lnTo>
                <a:lnTo>
                  <a:pt x="218364" y="94377"/>
                </a:lnTo>
                <a:lnTo>
                  <a:pt x="183501" y="121326"/>
                </a:lnTo>
                <a:lnTo>
                  <a:pt x="151095" y="151095"/>
                </a:lnTo>
                <a:lnTo>
                  <a:pt x="121326" y="183501"/>
                </a:lnTo>
                <a:lnTo>
                  <a:pt x="94377" y="218364"/>
                </a:lnTo>
                <a:lnTo>
                  <a:pt x="70431" y="255501"/>
                </a:lnTo>
                <a:lnTo>
                  <a:pt x="49669" y="294729"/>
                </a:lnTo>
                <a:lnTo>
                  <a:pt x="32274" y="335867"/>
                </a:lnTo>
                <a:lnTo>
                  <a:pt x="18427" y="378733"/>
                </a:lnTo>
                <a:lnTo>
                  <a:pt x="8311" y="423144"/>
                </a:lnTo>
                <a:lnTo>
                  <a:pt x="2108" y="468918"/>
                </a:lnTo>
                <a:lnTo>
                  <a:pt x="0" y="515874"/>
                </a:lnTo>
                <a:lnTo>
                  <a:pt x="2108" y="562829"/>
                </a:lnTo>
                <a:lnTo>
                  <a:pt x="8311" y="608603"/>
                </a:lnTo>
                <a:lnTo>
                  <a:pt x="18427" y="653014"/>
                </a:lnTo>
                <a:lnTo>
                  <a:pt x="32274" y="695880"/>
                </a:lnTo>
                <a:lnTo>
                  <a:pt x="49669" y="737018"/>
                </a:lnTo>
                <a:lnTo>
                  <a:pt x="70431" y="776246"/>
                </a:lnTo>
                <a:lnTo>
                  <a:pt x="94377" y="813383"/>
                </a:lnTo>
                <a:lnTo>
                  <a:pt x="121326" y="848246"/>
                </a:lnTo>
                <a:lnTo>
                  <a:pt x="151095" y="880652"/>
                </a:lnTo>
                <a:lnTo>
                  <a:pt x="183501" y="910421"/>
                </a:lnTo>
                <a:lnTo>
                  <a:pt x="218364" y="937370"/>
                </a:lnTo>
                <a:lnTo>
                  <a:pt x="255501" y="961316"/>
                </a:lnTo>
                <a:lnTo>
                  <a:pt x="294729" y="982078"/>
                </a:lnTo>
                <a:lnTo>
                  <a:pt x="335867" y="999473"/>
                </a:lnTo>
                <a:lnTo>
                  <a:pt x="378733" y="1013320"/>
                </a:lnTo>
                <a:lnTo>
                  <a:pt x="423144" y="1023436"/>
                </a:lnTo>
                <a:lnTo>
                  <a:pt x="468918" y="1029639"/>
                </a:lnTo>
                <a:lnTo>
                  <a:pt x="515873" y="1031748"/>
                </a:lnTo>
                <a:lnTo>
                  <a:pt x="562829" y="1029639"/>
                </a:lnTo>
                <a:lnTo>
                  <a:pt x="608603" y="1023436"/>
                </a:lnTo>
                <a:lnTo>
                  <a:pt x="653014" y="1013320"/>
                </a:lnTo>
                <a:lnTo>
                  <a:pt x="695880" y="999473"/>
                </a:lnTo>
                <a:lnTo>
                  <a:pt x="737018" y="982078"/>
                </a:lnTo>
                <a:lnTo>
                  <a:pt x="776246" y="961316"/>
                </a:lnTo>
                <a:lnTo>
                  <a:pt x="813383" y="937370"/>
                </a:lnTo>
                <a:lnTo>
                  <a:pt x="848246" y="910421"/>
                </a:lnTo>
                <a:lnTo>
                  <a:pt x="880652" y="880652"/>
                </a:lnTo>
                <a:lnTo>
                  <a:pt x="910421" y="848246"/>
                </a:lnTo>
                <a:lnTo>
                  <a:pt x="937370" y="813383"/>
                </a:lnTo>
                <a:lnTo>
                  <a:pt x="961316" y="776246"/>
                </a:lnTo>
                <a:lnTo>
                  <a:pt x="982078" y="737018"/>
                </a:lnTo>
                <a:lnTo>
                  <a:pt x="999473" y="695880"/>
                </a:lnTo>
                <a:lnTo>
                  <a:pt x="1013320" y="653014"/>
                </a:lnTo>
                <a:lnTo>
                  <a:pt x="1023436" y="608603"/>
                </a:lnTo>
                <a:lnTo>
                  <a:pt x="1029639" y="562829"/>
                </a:lnTo>
                <a:lnTo>
                  <a:pt x="1031747" y="515874"/>
                </a:lnTo>
                <a:lnTo>
                  <a:pt x="1029639" y="468918"/>
                </a:lnTo>
                <a:lnTo>
                  <a:pt x="1023436" y="423144"/>
                </a:lnTo>
                <a:lnTo>
                  <a:pt x="1013320" y="378733"/>
                </a:lnTo>
                <a:lnTo>
                  <a:pt x="999473" y="335867"/>
                </a:lnTo>
                <a:lnTo>
                  <a:pt x="982078" y="294729"/>
                </a:lnTo>
                <a:lnTo>
                  <a:pt x="961316" y="255501"/>
                </a:lnTo>
                <a:lnTo>
                  <a:pt x="937370" y="218364"/>
                </a:lnTo>
                <a:lnTo>
                  <a:pt x="910421" y="183501"/>
                </a:lnTo>
                <a:lnTo>
                  <a:pt x="880652" y="151095"/>
                </a:lnTo>
                <a:lnTo>
                  <a:pt x="848246" y="121326"/>
                </a:lnTo>
                <a:lnTo>
                  <a:pt x="813383" y="94377"/>
                </a:lnTo>
                <a:lnTo>
                  <a:pt x="776246" y="70431"/>
                </a:lnTo>
                <a:lnTo>
                  <a:pt x="737018" y="49669"/>
                </a:lnTo>
                <a:lnTo>
                  <a:pt x="695880" y="32274"/>
                </a:lnTo>
                <a:lnTo>
                  <a:pt x="653014" y="18427"/>
                </a:lnTo>
                <a:lnTo>
                  <a:pt x="608603" y="8311"/>
                </a:lnTo>
                <a:lnTo>
                  <a:pt x="562829" y="2108"/>
                </a:lnTo>
                <a:lnTo>
                  <a:pt x="515873" y="0"/>
                </a:lnTo>
                <a:close/>
              </a:path>
            </a:pathLst>
          </a:custGeom>
          <a:solidFill>
            <a:srgbClr val="4F81BC"/>
          </a:solidFill>
        </p:spPr>
        <p:txBody>
          <a:bodyPr wrap="square" lIns="0" tIns="0" rIns="0" bIns="0" rtlCol="0"/>
          <a:lstStyle/>
          <a:p>
            <a:endParaRPr/>
          </a:p>
        </p:txBody>
      </p:sp>
      <p:sp>
        <p:nvSpPr>
          <p:cNvPr id="7" name="object 7"/>
          <p:cNvSpPr/>
          <p:nvPr/>
        </p:nvSpPr>
        <p:spPr>
          <a:xfrm>
            <a:off x="427481" y="1690877"/>
            <a:ext cx="1031875" cy="1031875"/>
          </a:xfrm>
          <a:custGeom>
            <a:avLst/>
            <a:gdLst/>
            <a:ahLst/>
            <a:cxnLst/>
            <a:rect l="l" t="t" r="r" b="b"/>
            <a:pathLst>
              <a:path w="1031875" h="1031875">
                <a:moveTo>
                  <a:pt x="0" y="515874"/>
                </a:moveTo>
                <a:lnTo>
                  <a:pt x="2108" y="468918"/>
                </a:lnTo>
                <a:lnTo>
                  <a:pt x="8311" y="423144"/>
                </a:lnTo>
                <a:lnTo>
                  <a:pt x="18427" y="378733"/>
                </a:lnTo>
                <a:lnTo>
                  <a:pt x="32274" y="335867"/>
                </a:lnTo>
                <a:lnTo>
                  <a:pt x="49669" y="294729"/>
                </a:lnTo>
                <a:lnTo>
                  <a:pt x="70431" y="255501"/>
                </a:lnTo>
                <a:lnTo>
                  <a:pt x="94377" y="218364"/>
                </a:lnTo>
                <a:lnTo>
                  <a:pt x="121326" y="183501"/>
                </a:lnTo>
                <a:lnTo>
                  <a:pt x="151095" y="151095"/>
                </a:lnTo>
                <a:lnTo>
                  <a:pt x="183501" y="121326"/>
                </a:lnTo>
                <a:lnTo>
                  <a:pt x="218364" y="94377"/>
                </a:lnTo>
                <a:lnTo>
                  <a:pt x="255501" y="70431"/>
                </a:lnTo>
                <a:lnTo>
                  <a:pt x="294729" y="49669"/>
                </a:lnTo>
                <a:lnTo>
                  <a:pt x="335867" y="32274"/>
                </a:lnTo>
                <a:lnTo>
                  <a:pt x="378733" y="18427"/>
                </a:lnTo>
                <a:lnTo>
                  <a:pt x="423144" y="8311"/>
                </a:lnTo>
                <a:lnTo>
                  <a:pt x="468918" y="2108"/>
                </a:lnTo>
                <a:lnTo>
                  <a:pt x="515873" y="0"/>
                </a:lnTo>
                <a:lnTo>
                  <a:pt x="562829" y="2108"/>
                </a:lnTo>
                <a:lnTo>
                  <a:pt x="608603" y="8311"/>
                </a:lnTo>
                <a:lnTo>
                  <a:pt x="653014" y="18427"/>
                </a:lnTo>
                <a:lnTo>
                  <a:pt x="695880" y="32274"/>
                </a:lnTo>
                <a:lnTo>
                  <a:pt x="737018" y="49669"/>
                </a:lnTo>
                <a:lnTo>
                  <a:pt x="776246" y="70431"/>
                </a:lnTo>
                <a:lnTo>
                  <a:pt x="813383" y="94377"/>
                </a:lnTo>
                <a:lnTo>
                  <a:pt x="848246" y="121326"/>
                </a:lnTo>
                <a:lnTo>
                  <a:pt x="880652" y="151095"/>
                </a:lnTo>
                <a:lnTo>
                  <a:pt x="910421" y="183501"/>
                </a:lnTo>
                <a:lnTo>
                  <a:pt x="937370" y="218364"/>
                </a:lnTo>
                <a:lnTo>
                  <a:pt x="961316" y="255501"/>
                </a:lnTo>
                <a:lnTo>
                  <a:pt x="982078" y="294729"/>
                </a:lnTo>
                <a:lnTo>
                  <a:pt x="999473" y="335867"/>
                </a:lnTo>
                <a:lnTo>
                  <a:pt x="1013320" y="378733"/>
                </a:lnTo>
                <a:lnTo>
                  <a:pt x="1023436" y="423144"/>
                </a:lnTo>
                <a:lnTo>
                  <a:pt x="1029639" y="468918"/>
                </a:lnTo>
                <a:lnTo>
                  <a:pt x="1031747" y="515874"/>
                </a:lnTo>
                <a:lnTo>
                  <a:pt x="1029639" y="562829"/>
                </a:lnTo>
                <a:lnTo>
                  <a:pt x="1023436" y="608603"/>
                </a:lnTo>
                <a:lnTo>
                  <a:pt x="1013320" y="653014"/>
                </a:lnTo>
                <a:lnTo>
                  <a:pt x="999473" y="695880"/>
                </a:lnTo>
                <a:lnTo>
                  <a:pt x="982078" y="737018"/>
                </a:lnTo>
                <a:lnTo>
                  <a:pt x="961316" y="776246"/>
                </a:lnTo>
                <a:lnTo>
                  <a:pt x="937370" y="813383"/>
                </a:lnTo>
                <a:lnTo>
                  <a:pt x="910421" y="848246"/>
                </a:lnTo>
                <a:lnTo>
                  <a:pt x="880652" y="880652"/>
                </a:lnTo>
                <a:lnTo>
                  <a:pt x="848246" y="910421"/>
                </a:lnTo>
                <a:lnTo>
                  <a:pt x="813383" y="937370"/>
                </a:lnTo>
                <a:lnTo>
                  <a:pt x="776246" y="961316"/>
                </a:lnTo>
                <a:lnTo>
                  <a:pt x="737018" y="982078"/>
                </a:lnTo>
                <a:lnTo>
                  <a:pt x="695880" y="999473"/>
                </a:lnTo>
                <a:lnTo>
                  <a:pt x="653014" y="1013320"/>
                </a:lnTo>
                <a:lnTo>
                  <a:pt x="608603" y="1023436"/>
                </a:lnTo>
                <a:lnTo>
                  <a:pt x="562829" y="1029639"/>
                </a:lnTo>
                <a:lnTo>
                  <a:pt x="515873" y="1031748"/>
                </a:lnTo>
                <a:lnTo>
                  <a:pt x="468918" y="1029639"/>
                </a:lnTo>
                <a:lnTo>
                  <a:pt x="423144" y="1023436"/>
                </a:lnTo>
                <a:lnTo>
                  <a:pt x="378733" y="1013320"/>
                </a:lnTo>
                <a:lnTo>
                  <a:pt x="335867" y="999473"/>
                </a:lnTo>
                <a:lnTo>
                  <a:pt x="294729" y="982078"/>
                </a:lnTo>
                <a:lnTo>
                  <a:pt x="255501" y="961316"/>
                </a:lnTo>
                <a:lnTo>
                  <a:pt x="218364" y="937370"/>
                </a:lnTo>
                <a:lnTo>
                  <a:pt x="183501" y="910421"/>
                </a:lnTo>
                <a:lnTo>
                  <a:pt x="151095" y="880652"/>
                </a:lnTo>
                <a:lnTo>
                  <a:pt x="121326" y="848246"/>
                </a:lnTo>
                <a:lnTo>
                  <a:pt x="94377" y="813383"/>
                </a:lnTo>
                <a:lnTo>
                  <a:pt x="70431" y="776246"/>
                </a:lnTo>
                <a:lnTo>
                  <a:pt x="49669" y="737018"/>
                </a:lnTo>
                <a:lnTo>
                  <a:pt x="32274" y="695880"/>
                </a:lnTo>
                <a:lnTo>
                  <a:pt x="18427" y="653014"/>
                </a:lnTo>
                <a:lnTo>
                  <a:pt x="8311" y="608603"/>
                </a:lnTo>
                <a:lnTo>
                  <a:pt x="2108" y="562829"/>
                </a:lnTo>
                <a:lnTo>
                  <a:pt x="0" y="515874"/>
                </a:lnTo>
                <a:close/>
              </a:path>
            </a:pathLst>
          </a:custGeom>
          <a:ln w="25908">
            <a:solidFill>
              <a:srgbClr val="8063A1"/>
            </a:solidFill>
          </a:ln>
        </p:spPr>
        <p:txBody>
          <a:bodyPr wrap="square" lIns="0" tIns="0" rIns="0" bIns="0" rtlCol="0"/>
          <a:lstStyle/>
          <a:p>
            <a:endParaRPr/>
          </a:p>
        </p:txBody>
      </p:sp>
      <p:sp>
        <p:nvSpPr>
          <p:cNvPr id="8" name="object 8"/>
          <p:cNvSpPr txBox="1"/>
          <p:nvPr/>
        </p:nvSpPr>
        <p:spPr>
          <a:xfrm>
            <a:off x="580707" y="2047707"/>
            <a:ext cx="724535" cy="289560"/>
          </a:xfrm>
          <a:prstGeom prst="rect">
            <a:avLst/>
          </a:prstGeom>
        </p:spPr>
        <p:txBody>
          <a:bodyPr vert="horz" wrap="square" lIns="0" tIns="25400" rIns="0" bIns="0" rtlCol="0">
            <a:spAutoFit/>
          </a:bodyPr>
          <a:lstStyle/>
          <a:p>
            <a:pPr marL="79375" marR="5080" indent="-67310">
              <a:lnSpc>
                <a:spcPts val="1000"/>
              </a:lnSpc>
              <a:spcBef>
                <a:spcPts val="200"/>
              </a:spcBef>
            </a:pPr>
            <a:r>
              <a:rPr sz="900" b="1" spc="-10" dirty="0">
                <a:solidFill>
                  <a:srgbClr val="FFFFFF"/>
                </a:solidFill>
                <a:latin typeface="Calibri"/>
                <a:cs typeface="Calibri"/>
              </a:rPr>
              <a:t>A</a:t>
            </a:r>
            <a:r>
              <a:rPr sz="900" b="1" spc="-5" dirty="0">
                <a:solidFill>
                  <a:srgbClr val="FFFFFF"/>
                </a:solidFill>
                <a:latin typeface="Calibri"/>
                <a:cs typeface="Calibri"/>
              </a:rPr>
              <a:t>dmini</a:t>
            </a:r>
            <a:r>
              <a:rPr sz="900" b="1" dirty="0">
                <a:solidFill>
                  <a:srgbClr val="FFFFFF"/>
                </a:solidFill>
                <a:latin typeface="Calibri"/>
                <a:cs typeface="Calibri"/>
              </a:rPr>
              <a:t>s</a:t>
            </a:r>
            <a:r>
              <a:rPr sz="900" b="1" spc="-5" dirty="0">
                <a:solidFill>
                  <a:srgbClr val="FFFFFF"/>
                </a:solidFill>
                <a:latin typeface="Calibri"/>
                <a:cs typeface="Calibri"/>
              </a:rPr>
              <a:t>t</a:t>
            </a:r>
            <a:r>
              <a:rPr sz="900" b="1" dirty="0">
                <a:solidFill>
                  <a:srgbClr val="FFFFFF"/>
                </a:solidFill>
                <a:latin typeface="Calibri"/>
                <a:cs typeface="Calibri"/>
              </a:rPr>
              <a:t>r</a:t>
            </a:r>
            <a:r>
              <a:rPr sz="900" b="1" spc="-5" dirty="0">
                <a:solidFill>
                  <a:srgbClr val="FFFFFF"/>
                </a:solidFill>
                <a:latin typeface="Calibri"/>
                <a:cs typeface="Calibri"/>
              </a:rPr>
              <a:t>ative  Preparation</a:t>
            </a:r>
            <a:endParaRPr sz="900">
              <a:latin typeface="Calibri"/>
              <a:cs typeface="Calibri"/>
            </a:endParaRPr>
          </a:p>
        </p:txBody>
      </p:sp>
      <p:sp>
        <p:nvSpPr>
          <p:cNvPr id="9" name="object 9"/>
          <p:cNvSpPr/>
          <p:nvPr/>
        </p:nvSpPr>
        <p:spPr>
          <a:xfrm>
            <a:off x="3656838" y="1305305"/>
            <a:ext cx="2063750" cy="1803400"/>
          </a:xfrm>
          <a:custGeom>
            <a:avLst/>
            <a:gdLst/>
            <a:ahLst/>
            <a:cxnLst/>
            <a:rect l="l" t="t" r="r" b="b"/>
            <a:pathLst>
              <a:path w="2063750" h="1803400">
                <a:moveTo>
                  <a:pt x="1162050" y="0"/>
                </a:moveTo>
                <a:lnTo>
                  <a:pt x="1162050" y="270433"/>
                </a:lnTo>
                <a:lnTo>
                  <a:pt x="0" y="270433"/>
                </a:lnTo>
                <a:lnTo>
                  <a:pt x="0" y="1532458"/>
                </a:lnTo>
                <a:lnTo>
                  <a:pt x="1162050" y="1532458"/>
                </a:lnTo>
                <a:lnTo>
                  <a:pt x="1162050" y="1802891"/>
                </a:lnTo>
                <a:lnTo>
                  <a:pt x="2063495" y="901445"/>
                </a:lnTo>
                <a:lnTo>
                  <a:pt x="1162050" y="0"/>
                </a:lnTo>
                <a:close/>
              </a:path>
            </a:pathLst>
          </a:custGeom>
          <a:solidFill>
            <a:srgbClr val="D0D7E8">
              <a:alpha val="90194"/>
            </a:srgbClr>
          </a:solidFill>
        </p:spPr>
        <p:txBody>
          <a:bodyPr wrap="square" lIns="0" tIns="0" rIns="0" bIns="0" rtlCol="0"/>
          <a:lstStyle/>
          <a:p>
            <a:endParaRPr/>
          </a:p>
        </p:txBody>
      </p:sp>
      <p:sp>
        <p:nvSpPr>
          <p:cNvPr id="10" name="object 10"/>
          <p:cNvSpPr/>
          <p:nvPr/>
        </p:nvSpPr>
        <p:spPr>
          <a:xfrm>
            <a:off x="3656838" y="1305305"/>
            <a:ext cx="2063750" cy="1803400"/>
          </a:xfrm>
          <a:custGeom>
            <a:avLst/>
            <a:gdLst/>
            <a:ahLst/>
            <a:cxnLst/>
            <a:rect l="l" t="t" r="r" b="b"/>
            <a:pathLst>
              <a:path w="2063750" h="1803400">
                <a:moveTo>
                  <a:pt x="0" y="270433"/>
                </a:moveTo>
                <a:lnTo>
                  <a:pt x="1162050" y="270433"/>
                </a:lnTo>
                <a:lnTo>
                  <a:pt x="1162050" y="0"/>
                </a:lnTo>
                <a:lnTo>
                  <a:pt x="2063495" y="901445"/>
                </a:lnTo>
                <a:lnTo>
                  <a:pt x="1162050" y="1802891"/>
                </a:lnTo>
                <a:lnTo>
                  <a:pt x="1162050" y="1532458"/>
                </a:lnTo>
                <a:lnTo>
                  <a:pt x="0" y="1532458"/>
                </a:lnTo>
                <a:lnTo>
                  <a:pt x="0" y="270433"/>
                </a:lnTo>
                <a:close/>
              </a:path>
            </a:pathLst>
          </a:custGeom>
          <a:ln w="25908">
            <a:solidFill>
              <a:srgbClr val="8063A1"/>
            </a:solidFill>
          </a:ln>
        </p:spPr>
        <p:txBody>
          <a:bodyPr wrap="square" lIns="0" tIns="0" rIns="0" bIns="0" rtlCol="0"/>
          <a:lstStyle/>
          <a:p>
            <a:endParaRPr/>
          </a:p>
        </p:txBody>
      </p:sp>
      <p:sp>
        <p:nvSpPr>
          <p:cNvPr id="11" name="object 11"/>
          <p:cNvSpPr txBox="1"/>
          <p:nvPr/>
        </p:nvSpPr>
        <p:spPr>
          <a:xfrm>
            <a:off x="4184060" y="1952649"/>
            <a:ext cx="702945" cy="319959"/>
          </a:xfrm>
          <a:prstGeom prst="rect">
            <a:avLst/>
          </a:prstGeom>
        </p:spPr>
        <p:txBody>
          <a:bodyPr vert="horz" wrap="square" lIns="0" tIns="12065" rIns="0" bIns="0" rtlCol="0">
            <a:spAutoFit/>
          </a:bodyPr>
          <a:lstStyle/>
          <a:p>
            <a:pPr marL="70485" indent="-58419">
              <a:lnSpc>
                <a:spcPct val="100000"/>
              </a:lnSpc>
              <a:spcBef>
                <a:spcPts val="95"/>
              </a:spcBef>
              <a:buChar char="•"/>
              <a:tabLst>
                <a:tab pos="71120" algn="l"/>
              </a:tabLst>
            </a:pPr>
            <a:r>
              <a:rPr sz="1000" spc="-5" dirty="0">
                <a:solidFill>
                  <a:srgbClr val="1D384B"/>
                </a:solidFill>
                <a:latin typeface="Arial"/>
                <a:cs typeface="Arial"/>
              </a:rPr>
              <a:t>OJP.gov</a:t>
            </a:r>
            <a:endParaRPr sz="1000" dirty="0">
              <a:latin typeface="Arial"/>
              <a:cs typeface="Arial"/>
            </a:endParaRPr>
          </a:p>
          <a:p>
            <a:pPr marL="70485" indent="-58419">
              <a:lnSpc>
                <a:spcPct val="100000"/>
              </a:lnSpc>
              <a:spcBef>
                <a:spcPts val="10"/>
              </a:spcBef>
              <a:buChar char="•"/>
              <a:tabLst>
                <a:tab pos="71120" algn="l"/>
              </a:tabLst>
            </a:pPr>
            <a:r>
              <a:rPr sz="1000" dirty="0" smtClean="0">
                <a:solidFill>
                  <a:srgbClr val="1D384B"/>
                </a:solidFill>
                <a:latin typeface="Arial"/>
                <a:cs typeface="Arial"/>
              </a:rPr>
              <a:t>G</a:t>
            </a:r>
            <a:r>
              <a:rPr sz="1000" spc="-5" dirty="0" smtClean="0">
                <a:solidFill>
                  <a:srgbClr val="1D384B"/>
                </a:solidFill>
                <a:latin typeface="Arial"/>
                <a:cs typeface="Arial"/>
              </a:rPr>
              <a:t>r</a:t>
            </a:r>
            <a:r>
              <a:rPr sz="1000" spc="-10" dirty="0" smtClean="0">
                <a:solidFill>
                  <a:srgbClr val="1D384B"/>
                </a:solidFill>
                <a:latin typeface="Arial"/>
                <a:cs typeface="Arial"/>
              </a:rPr>
              <a:t>ant</a:t>
            </a:r>
            <a:r>
              <a:rPr sz="1000" dirty="0" smtClean="0">
                <a:solidFill>
                  <a:srgbClr val="1D384B"/>
                </a:solidFill>
                <a:latin typeface="Arial"/>
                <a:cs typeface="Arial"/>
              </a:rPr>
              <a:t>s</a:t>
            </a:r>
            <a:r>
              <a:rPr sz="1000" spc="-10" dirty="0" smtClean="0">
                <a:solidFill>
                  <a:srgbClr val="1D384B"/>
                </a:solidFill>
                <a:latin typeface="Arial"/>
                <a:cs typeface="Arial"/>
              </a:rPr>
              <a:t>.gov</a:t>
            </a:r>
            <a:endParaRPr sz="1000" dirty="0">
              <a:latin typeface="Arial"/>
              <a:cs typeface="Arial"/>
            </a:endParaRPr>
          </a:p>
        </p:txBody>
      </p:sp>
      <p:sp>
        <p:nvSpPr>
          <p:cNvPr id="12" name="object 12"/>
          <p:cNvSpPr/>
          <p:nvPr/>
        </p:nvSpPr>
        <p:spPr>
          <a:xfrm>
            <a:off x="3140201" y="1690877"/>
            <a:ext cx="1031875" cy="1031875"/>
          </a:xfrm>
          <a:custGeom>
            <a:avLst/>
            <a:gdLst/>
            <a:ahLst/>
            <a:cxnLst/>
            <a:rect l="l" t="t" r="r" b="b"/>
            <a:pathLst>
              <a:path w="1031875" h="1031875">
                <a:moveTo>
                  <a:pt x="515873" y="0"/>
                </a:moveTo>
                <a:lnTo>
                  <a:pt x="468918" y="2108"/>
                </a:lnTo>
                <a:lnTo>
                  <a:pt x="423144" y="8311"/>
                </a:lnTo>
                <a:lnTo>
                  <a:pt x="378733" y="18427"/>
                </a:lnTo>
                <a:lnTo>
                  <a:pt x="335867" y="32274"/>
                </a:lnTo>
                <a:lnTo>
                  <a:pt x="294729" y="49669"/>
                </a:lnTo>
                <a:lnTo>
                  <a:pt x="255501" y="70431"/>
                </a:lnTo>
                <a:lnTo>
                  <a:pt x="218364" y="94377"/>
                </a:lnTo>
                <a:lnTo>
                  <a:pt x="183501" y="121326"/>
                </a:lnTo>
                <a:lnTo>
                  <a:pt x="151095" y="151095"/>
                </a:lnTo>
                <a:lnTo>
                  <a:pt x="121326" y="183501"/>
                </a:lnTo>
                <a:lnTo>
                  <a:pt x="94377" y="218364"/>
                </a:lnTo>
                <a:lnTo>
                  <a:pt x="70431" y="255501"/>
                </a:lnTo>
                <a:lnTo>
                  <a:pt x="49669" y="294729"/>
                </a:lnTo>
                <a:lnTo>
                  <a:pt x="32274" y="335867"/>
                </a:lnTo>
                <a:lnTo>
                  <a:pt x="18427" y="378733"/>
                </a:lnTo>
                <a:lnTo>
                  <a:pt x="8311" y="423144"/>
                </a:lnTo>
                <a:lnTo>
                  <a:pt x="2108" y="468918"/>
                </a:lnTo>
                <a:lnTo>
                  <a:pt x="0" y="515874"/>
                </a:lnTo>
                <a:lnTo>
                  <a:pt x="2108" y="562829"/>
                </a:lnTo>
                <a:lnTo>
                  <a:pt x="8311" y="608603"/>
                </a:lnTo>
                <a:lnTo>
                  <a:pt x="18427" y="653014"/>
                </a:lnTo>
                <a:lnTo>
                  <a:pt x="32274" y="695880"/>
                </a:lnTo>
                <a:lnTo>
                  <a:pt x="49669" y="737018"/>
                </a:lnTo>
                <a:lnTo>
                  <a:pt x="70431" y="776246"/>
                </a:lnTo>
                <a:lnTo>
                  <a:pt x="94377" y="813383"/>
                </a:lnTo>
                <a:lnTo>
                  <a:pt x="121326" y="848246"/>
                </a:lnTo>
                <a:lnTo>
                  <a:pt x="151095" y="880652"/>
                </a:lnTo>
                <a:lnTo>
                  <a:pt x="183501" y="910421"/>
                </a:lnTo>
                <a:lnTo>
                  <a:pt x="218364" y="937370"/>
                </a:lnTo>
                <a:lnTo>
                  <a:pt x="255501" y="961316"/>
                </a:lnTo>
                <a:lnTo>
                  <a:pt x="294729" y="982078"/>
                </a:lnTo>
                <a:lnTo>
                  <a:pt x="335867" y="999473"/>
                </a:lnTo>
                <a:lnTo>
                  <a:pt x="378733" y="1013320"/>
                </a:lnTo>
                <a:lnTo>
                  <a:pt x="423144" y="1023436"/>
                </a:lnTo>
                <a:lnTo>
                  <a:pt x="468918" y="1029639"/>
                </a:lnTo>
                <a:lnTo>
                  <a:pt x="515873" y="1031748"/>
                </a:lnTo>
                <a:lnTo>
                  <a:pt x="562829" y="1029639"/>
                </a:lnTo>
                <a:lnTo>
                  <a:pt x="608603" y="1023436"/>
                </a:lnTo>
                <a:lnTo>
                  <a:pt x="653014" y="1013320"/>
                </a:lnTo>
                <a:lnTo>
                  <a:pt x="695880" y="999473"/>
                </a:lnTo>
                <a:lnTo>
                  <a:pt x="737018" y="982078"/>
                </a:lnTo>
                <a:lnTo>
                  <a:pt x="776246" y="961316"/>
                </a:lnTo>
                <a:lnTo>
                  <a:pt x="813383" y="937370"/>
                </a:lnTo>
                <a:lnTo>
                  <a:pt x="848246" y="910421"/>
                </a:lnTo>
                <a:lnTo>
                  <a:pt x="880652" y="880652"/>
                </a:lnTo>
                <a:lnTo>
                  <a:pt x="910421" y="848246"/>
                </a:lnTo>
                <a:lnTo>
                  <a:pt x="937370" y="813383"/>
                </a:lnTo>
                <a:lnTo>
                  <a:pt x="961316" y="776246"/>
                </a:lnTo>
                <a:lnTo>
                  <a:pt x="982078" y="737018"/>
                </a:lnTo>
                <a:lnTo>
                  <a:pt x="999473" y="695880"/>
                </a:lnTo>
                <a:lnTo>
                  <a:pt x="1013320" y="653014"/>
                </a:lnTo>
                <a:lnTo>
                  <a:pt x="1023436" y="608603"/>
                </a:lnTo>
                <a:lnTo>
                  <a:pt x="1029639" y="562829"/>
                </a:lnTo>
                <a:lnTo>
                  <a:pt x="1031747" y="515874"/>
                </a:lnTo>
                <a:lnTo>
                  <a:pt x="1029639" y="468918"/>
                </a:lnTo>
                <a:lnTo>
                  <a:pt x="1023436" y="423144"/>
                </a:lnTo>
                <a:lnTo>
                  <a:pt x="1013320" y="378733"/>
                </a:lnTo>
                <a:lnTo>
                  <a:pt x="999473" y="335867"/>
                </a:lnTo>
                <a:lnTo>
                  <a:pt x="982078" y="294729"/>
                </a:lnTo>
                <a:lnTo>
                  <a:pt x="961316" y="255501"/>
                </a:lnTo>
                <a:lnTo>
                  <a:pt x="937370" y="218364"/>
                </a:lnTo>
                <a:lnTo>
                  <a:pt x="910421" y="183501"/>
                </a:lnTo>
                <a:lnTo>
                  <a:pt x="880652" y="151095"/>
                </a:lnTo>
                <a:lnTo>
                  <a:pt x="848246" y="121326"/>
                </a:lnTo>
                <a:lnTo>
                  <a:pt x="813383" y="94377"/>
                </a:lnTo>
                <a:lnTo>
                  <a:pt x="776246" y="70431"/>
                </a:lnTo>
                <a:lnTo>
                  <a:pt x="737018" y="49669"/>
                </a:lnTo>
                <a:lnTo>
                  <a:pt x="695880" y="32274"/>
                </a:lnTo>
                <a:lnTo>
                  <a:pt x="653014" y="18427"/>
                </a:lnTo>
                <a:lnTo>
                  <a:pt x="608603" y="8311"/>
                </a:lnTo>
                <a:lnTo>
                  <a:pt x="562829" y="2108"/>
                </a:lnTo>
                <a:lnTo>
                  <a:pt x="515873" y="0"/>
                </a:lnTo>
                <a:close/>
              </a:path>
            </a:pathLst>
          </a:custGeom>
          <a:solidFill>
            <a:srgbClr val="4F81BC"/>
          </a:solidFill>
        </p:spPr>
        <p:txBody>
          <a:bodyPr wrap="square" lIns="0" tIns="0" rIns="0" bIns="0" rtlCol="0"/>
          <a:lstStyle/>
          <a:p>
            <a:endParaRPr/>
          </a:p>
        </p:txBody>
      </p:sp>
      <p:sp>
        <p:nvSpPr>
          <p:cNvPr id="13" name="object 13"/>
          <p:cNvSpPr/>
          <p:nvPr/>
        </p:nvSpPr>
        <p:spPr>
          <a:xfrm>
            <a:off x="3140201" y="1690877"/>
            <a:ext cx="1031875" cy="1031875"/>
          </a:xfrm>
          <a:custGeom>
            <a:avLst/>
            <a:gdLst/>
            <a:ahLst/>
            <a:cxnLst/>
            <a:rect l="l" t="t" r="r" b="b"/>
            <a:pathLst>
              <a:path w="1031875" h="1031875">
                <a:moveTo>
                  <a:pt x="0" y="515874"/>
                </a:moveTo>
                <a:lnTo>
                  <a:pt x="2108" y="468918"/>
                </a:lnTo>
                <a:lnTo>
                  <a:pt x="8311" y="423144"/>
                </a:lnTo>
                <a:lnTo>
                  <a:pt x="18427" y="378733"/>
                </a:lnTo>
                <a:lnTo>
                  <a:pt x="32274" y="335867"/>
                </a:lnTo>
                <a:lnTo>
                  <a:pt x="49669" y="294729"/>
                </a:lnTo>
                <a:lnTo>
                  <a:pt x="70431" y="255501"/>
                </a:lnTo>
                <a:lnTo>
                  <a:pt x="94377" y="218364"/>
                </a:lnTo>
                <a:lnTo>
                  <a:pt x="121326" y="183501"/>
                </a:lnTo>
                <a:lnTo>
                  <a:pt x="151095" y="151095"/>
                </a:lnTo>
                <a:lnTo>
                  <a:pt x="183501" y="121326"/>
                </a:lnTo>
                <a:lnTo>
                  <a:pt x="218364" y="94377"/>
                </a:lnTo>
                <a:lnTo>
                  <a:pt x="255501" y="70431"/>
                </a:lnTo>
                <a:lnTo>
                  <a:pt x="294729" y="49669"/>
                </a:lnTo>
                <a:lnTo>
                  <a:pt x="335867" y="32274"/>
                </a:lnTo>
                <a:lnTo>
                  <a:pt x="378733" y="18427"/>
                </a:lnTo>
                <a:lnTo>
                  <a:pt x="423144" y="8311"/>
                </a:lnTo>
                <a:lnTo>
                  <a:pt x="468918" y="2108"/>
                </a:lnTo>
                <a:lnTo>
                  <a:pt x="515873" y="0"/>
                </a:lnTo>
                <a:lnTo>
                  <a:pt x="562829" y="2108"/>
                </a:lnTo>
                <a:lnTo>
                  <a:pt x="608603" y="8311"/>
                </a:lnTo>
                <a:lnTo>
                  <a:pt x="653014" y="18427"/>
                </a:lnTo>
                <a:lnTo>
                  <a:pt x="695880" y="32274"/>
                </a:lnTo>
                <a:lnTo>
                  <a:pt x="737018" y="49669"/>
                </a:lnTo>
                <a:lnTo>
                  <a:pt x="776246" y="70431"/>
                </a:lnTo>
                <a:lnTo>
                  <a:pt x="813383" y="94377"/>
                </a:lnTo>
                <a:lnTo>
                  <a:pt x="848246" y="121326"/>
                </a:lnTo>
                <a:lnTo>
                  <a:pt x="880652" y="151095"/>
                </a:lnTo>
                <a:lnTo>
                  <a:pt x="910421" y="183501"/>
                </a:lnTo>
                <a:lnTo>
                  <a:pt x="937370" y="218364"/>
                </a:lnTo>
                <a:lnTo>
                  <a:pt x="961316" y="255501"/>
                </a:lnTo>
                <a:lnTo>
                  <a:pt x="982078" y="294729"/>
                </a:lnTo>
                <a:lnTo>
                  <a:pt x="999473" y="335867"/>
                </a:lnTo>
                <a:lnTo>
                  <a:pt x="1013320" y="378733"/>
                </a:lnTo>
                <a:lnTo>
                  <a:pt x="1023436" y="423144"/>
                </a:lnTo>
                <a:lnTo>
                  <a:pt x="1029639" y="468918"/>
                </a:lnTo>
                <a:lnTo>
                  <a:pt x="1031747" y="515874"/>
                </a:lnTo>
                <a:lnTo>
                  <a:pt x="1029639" y="562829"/>
                </a:lnTo>
                <a:lnTo>
                  <a:pt x="1023436" y="608603"/>
                </a:lnTo>
                <a:lnTo>
                  <a:pt x="1013320" y="653014"/>
                </a:lnTo>
                <a:lnTo>
                  <a:pt x="999473" y="695880"/>
                </a:lnTo>
                <a:lnTo>
                  <a:pt x="982078" y="737018"/>
                </a:lnTo>
                <a:lnTo>
                  <a:pt x="961316" y="776246"/>
                </a:lnTo>
                <a:lnTo>
                  <a:pt x="937370" y="813383"/>
                </a:lnTo>
                <a:lnTo>
                  <a:pt x="910421" y="848246"/>
                </a:lnTo>
                <a:lnTo>
                  <a:pt x="880652" y="880652"/>
                </a:lnTo>
                <a:lnTo>
                  <a:pt x="848246" y="910421"/>
                </a:lnTo>
                <a:lnTo>
                  <a:pt x="813383" y="937370"/>
                </a:lnTo>
                <a:lnTo>
                  <a:pt x="776246" y="961316"/>
                </a:lnTo>
                <a:lnTo>
                  <a:pt x="737018" y="982078"/>
                </a:lnTo>
                <a:lnTo>
                  <a:pt x="695880" y="999473"/>
                </a:lnTo>
                <a:lnTo>
                  <a:pt x="653014" y="1013320"/>
                </a:lnTo>
                <a:lnTo>
                  <a:pt x="608603" y="1023436"/>
                </a:lnTo>
                <a:lnTo>
                  <a:pt x="562829" y="1029639"/>
                </a:lnTo>
                <a:lnTo>
                  <a:pt x="515873" y="1031748"/>
                </a:lnTo>
                <a:lnTo>
                  <a:pt x="468918" y="1029639"/>
                </a:lnTo>
                <a:lnTo>
                  <a:pt x="423144" y="1023436"/>
                </a:lnTo>
                <a:lnTo>
                  <a:pt x="378733" y="1013320"/>
                </a:lnTo>
                <a:lnTo>
                  <a:pt x="335867" y="999473"/>
                </a:lnTo>
                <a:lnTo>
                  <a:pt x="294729" y="982078"/>
                </a:lnTo>
                <a:lnTo>
                  <a:pt x="255501" y="961316"/>
                </a:lnTo>
                <a:lnTo>
                  <a:pt x="218364" y="937370"/>
                </a:lnTo>
                <a:lnTo>
                  <a:pt x="183501" y="910421"/>
                </a:lnTo>
                <a:lnTo>
                  <a:pt x="151095" y="880652"/>
                </a:lnTo>
                <a:lnTo>
                  <a:pt x="121326" y="848246"/>
                </a:lnTo>
                <a:lnTo>
                  <a:pt x="94377" y="813383"/>
                </a:lnTo>
                <a:lnTo>
                  <a:pt x="70431" y="776246"/>
                </a:lnTo>
                <a:lnTo>
                  <a:pt x="49669" y="737018"/>
                </a:lnTo>
                <a:lnTo>
                  <a:pt x="32274" y="695880"/>
                </a:lnTo>
                <a:lnTo>
                  <a:pt x="18427" y="653014"/>
                </a:lnTo>
                <a:lnTo>
                  <a:pt x="8311" y="608603"/>
                </a:lnTo>
                <a:lnTo>
                  <a:pt x="2108" y="562829"/>
                </a:lnTo>
                <a:lnTo>
                  <a:pt x="0" y="515874"/>
                </a:lnTo>
                <a:close/>
              </a:path>
            </a:pathLst>
          </a:custGeom>
          <a:ln w="25908">
            <a:solidFill>
              <a:srgbClr val="8063A1"/>
            </a:solidFill>
          </a:ln>
        </p:spPr>
        <p:txBody>
          <a:bodyPr wrap="square" lIns="0" tIns="0" rIns="0" bIns="0" rtlCol="0"/>
          <a:lstStyle/>
          <a:p>
            <a:endParaRPr/>
          </a:p>
        </p:txBody>
      </p:sp>
      <p:sp>
        <p:nvSpPr>
          <p:cNvPr id="14" name="object 14"/>
          <p:cNvSpPr txBox="1"/>
          <p:nvPr/>
        </p:nvSpPr>
        <p:spPr>
          <a:xfrm>
            <a:off x="3309446" y="1784976"/>
            <a:ext cx="692150" cy="808355"/>
          </a:xfrm>
          <a:prstGeom prst="rect">
            <a:avLst/>
          </a:prstGeom>
        </p:spPr>
        <p:txBody>
          <a:bodyPr vert="horz" wrap="square" lIns="0" tIns="27305" rIns="0" bIns="0" rtlCol="0">
            <a:spAutoFit/>
          </a:bodyPr>
          <a:lstStyle/>
          <a:p>
            <a:pPr marL="12700" marR="5080" indent="1270" algn="ctr">
              <a:lnSpc>
                <a:spcPct val="91600"/>
              </a:lnSpc>
              <a:spcBef>
                <a:spcPts val="215"/>
              </a:spcBef>
            </a:pPr>
            <a:r>
              <a:rPr sz="1100" b="1" spc="-10" dirty="0">
                <a:solidFill>
                  <a:srgbClr val="FFFFFF"/>
                </a:solidFill>
                <a:latin typeface="Calibri"/>
                <a:cs typeface="Calibri"/>
              </a:rPr>
              <a:t>So</a:t>
            </a:r>
            <a:r>
              <a:rPr sz="1100" b="1" dirty="0">
                <a:solidFill>
                  <a:srgbClr val="FFFFFF"/>
                </a:solidFill>
                <a:latin typeface="Calibri"/>
                <a:cs typeface="Calibri"/>
              </a:rPr>
              <a:t>li</a:t>
            </a:r>
            <a:r>
              <a:rPr sz="1100" b="1" spc="5" dirty="0">
                <a:solidFill>
                  <a:srgbClr val="FFFFFF"/>
                </a:solidFill>
                <a:latin typeface="Calibri"/>
                <a:cs typeface="Calibri"/>
              </a:rPr>
              <a:t>c</a:t>
            </a:r>
            <a:r>
              <a:rPr sz="1100" b="1" dirty="0">
                <a:solidFill>
                  <a:srgbClr val="FFFFFF"/>
                </a:solidFill>
                <a:latin typeface="Calibri"/>
                <a:cs typeface="Calibri"/>
              </a:rPr>
              <a:t>it</a:t>
            </a:r>
            <a:r>
              <a:rPr sz="1100" b="1" spc="-5" dirty="0">
                <a:solidFill>
                  <a:srgbClr val="FFFFFF"/>
                </a:solidFill>
                <a:latin typeface="Calibri"/>
                <a:cs typeface="Calibri"/>
              </a:rPr>
              <a:t>a</a:t>
            </a:r>
            <a:r>
              <a:rPr sz="1100" b="1" dirty="0">
                <a:solidFill>
                  <a:srgbClr val="FFFFFF"/>
                </a:solidFill>
                <a:latin typeface="Calibri"/>
                <a:cs typeface="Calibri"/>
              </a:rPr>
              <a:t>ti</a:t>
            </a:r>
            <a:r>
              <a:rPr sz="1100" b="1" spc="-10" dirty="0">
                <a:solidFill>
                  <a:srgbClr val="FFFFFF"/>
                </a:solidFill>
                <a:latin typeface="Calibri"/>
                <a:cs typeface="Calibri"/>
              </a:rPr>
              <a:t>o</a:t>
            </a:r>
            <a:r>
              <a:rPr sz="1100" b="1" dirty="0">
                <a:solidFill>
                  <a:srgbClr val="FFFFFF"/>
                </a:solidFill>
                <a:latin typeface="Calibri"/>
                <a:cs typeface="Calibri"/>
              </a:rPr>
              <a:t>n  </a:t>
            </a:r>
            <a:r>
              <a:rPr sz="1100" b="1" spc="-5" dirty="0">
                <a:solidFill>
                  <a:srgbClr val="FFFFFF"/>
                </a:solidFill>
                <a:latin typeface="Calibri"/>
                <a:cs typeface="Calibri"/>
              </a:rPr>
              <a:t>Posted;  </a:t>
            </a:r>
            <a:r>
              <a:rPr sz="1100" b="1" dirty="0">
                <a:solidFill>
                  <a:srgbClr val="FFFFFF"/>
                </a:solidFill>
                <a:latin typeface="Calibri"/>
                <a:cs typeface="Calibri"/>
              </a:rPr>
              <a:t>A</a:t>
            </a:r>
            <a:r>
              <a:rPr sz="1100" b="1" spc="-5" dirty="0">
                <a:solidFill>
                  <a:srgbClr val="FFFFFF"/>
                </a:solidFill>
                <a:latin typeface="Calibri"/>
                <a:cs typeface="Calibri"/>
              </a:rPr>
              <a:t>pp</a:t>
            </a:r>
            <a:r>
              <a:rPr sz="1100" b="1" dirty="0">
                <a:solidFill>
                  <a:srgbClr val="FFFFFF"/>
                </a:solidFill>
                <a:latin typeface="Calibri"/>
                <a:cs typeface="Calibri"/>
              </a:rPr>
              <a:t>li</a:t>
            </a:r>
            <a:r>
              <a:rPr sz="1100" b="1" spc="5" dirty="0">
                <a:solidFill>
                  <a:srgbClr val="FFFFFF"/>
                </a:solidFill>
                <a:latin typeface="Calibri"/>
                <a:cs typeface="Calibri"/>
              </a:rPr>
              <a:t>c</a:t>
            </a:r>
            <a:r>
              <a:rPr sz="1100" b="1" spc="-5" dirty="0">
                <a:solidFill>
                  <a:srgbClr val="FFFFFF"/>
                </a:solidFill>
                <a:latin typeface="Calibri"/>
                <a:cs typeface="Calibri"/>
              </a:rPr>
              <a:t>a</a:t>
            </a:r>
            <a:r>
              <a:rPr sz="1100" b="1" dirty="0">
                <a:solidFill>
                  <a:srgbClr val="FFFFFF"/>
                </a:solidFill>
                <a:latin typeface="Calibri"/>
                <a:cs typeface="Calibri"/>
              </a:rPr>
              <a:t>ti</a:t>
            </a:r>
            <a:r>
              <a:rPr sz="1100" b="1" spc="-10" dirty="0">
                <a:solidFill>
                  <a:srgbClr val="FFFFFF"/>
                </a:solidFill>
                <a:latin typeface="Calibri"/>
                <a:cs typeface="Calibri"/>
              </a:rPr>
              <a:t>o</a:t>
            </a:r>
            <a:r>
              <a:rPr sz="1100" b="1" dirty="0">
                <a:solidFill>
                  <a:srgbClr val="FFFFFF"/>
                </a:solidFill>
                <a:latin typeface="Calibri"/>
                <a:cs typeface="Calibri"/>
              </a:rPr>
              <a:t>n  </a:t>
            </a:r>
            <a:r>
              <a:rPr sz="1100" b="1" spc="-5" dirty="0">
                <a:solidFill>
                  <a:srgbClr val="FFFFFF"/>
                </a:solidFill>
                <a:latin typeface="Calibri"/>
                <a:cs typeface="Calibri"/>
              </a:rPr>
              <a:t>Period  </a:t>
            </a:r>
            <a:r>
              <a:rPr sz="1100" b="1" dirty="0">
                <a:solidFill>
                  <a:srgbClr val="FFFFFF"/>
                </a:solidFill>
                <a:latin typeface="Calibri"/>
                <a:cs typeface="Calibri"/>
              </a:rPr>
              <a:t>Begins</a:t>
            </a:r>
            <a:endParaRPr sz="1100">
              <a:latin typeface="Calibri"/>
              <a:cs typeface="Calibri"/>
            </a:endParaRPr>
          </a:p>
        </p:txBody>
      </p:sp>
      <p:sp>
        <p:nvSpPr>
          <p:cNvPr id="15" name="object 15"/>
          <p:cNvSpPr/>
          <p:nvPr/>
        </p:nvSpPr>
        <p:spPr>
          <a:xfrm>
            <a:off x="6368034" y="1305305"/>
            <a:ext cx="2063750" cy="1803400"/>
          </a:xfrm>
          <a:custGeom>
            <a:avLst/>
            <a:gdLst/>
            <a:ahLst/>
            <a:cxnLst/>
            <a:rect l="l" t="t" r="r" b="b"/>
            <a:pathLst>
              <a:path w="2063750" h="1803400">
                <a:moveTo>
                  <a:pt x="1162050" y="0"/>
                </a:moveTo>
                <a:lnTo>
                  <a:pt x="1162050" y="270433"/>
                </a:lnTo>
                <a:lnTo>
                  <a:pt x="0" y="270433"/>
                </a:lnTo>
                <a:lnTo>
                  <a:pt x="0" y="1532458"/>
                </a:lnTo>
                <a:lnTo>
                  <a:pt x="1162050" y="1532458"/>
                </a:lnTo>
                <a:lnTo>
                  <a:pt x="1162050" y="1802891"/>
                </a:lnTo>
                <a:lnTo>
                  <a:pt x="2063495" y="901445"/>
                </a:lnTo>
                <a:lnTo>
                  <a:pt x="1162050" y="0"/>
                </a:lnTo>
                <a:close/>
              </a:path>
            </a:pathLst>
          </a:custGeom>
          <a:solidFill>
            <a:srgbClr val="D0D7E8">
              <a:alpha val="90194"/>
            </a:srgbClr>
          </a:solidFill>
        </p:spPr>
        <p:txBody>
          <a:bodyPr wrap="square" lIns="0" tIns="0" rIns="0" bIns="0" rtlCol="0"/>
          <a:lstStyle/>
          <a:p>
            <a:endParaRPr/>
          </a:p>
        </p:txBody>
      </p:sp>
      <p:sp>
        <p:nvSpPr>
          <p:cNvPr id="16" name="object 16"/>
          <p:cNvSpPr/>
          <p:nvPr/>
        </p:nvSpPr>
        <p:spPr>
          <a:xfrm>
            <a:off x="6368034" y="1305305"/>
            <a:ext cx="2063750" cy="1803400"/>
          </a:xfrm>
          <a:custGeom>
            <a:avLst/>
            <a:gdLst/>
            <a:ahLst/>
            <a:cxnLst/>
            <a:rect l="l" t="t" r="r" b="b"/>
            <a:pathLst>
              <a:path w="2063750" h="1803400">
                <a:moveTo>
                  <a:pt x="0" y="270433"/>
                </a:moveTo>
                <a:lnTo>
                  <a:pt x="1162050" y="270433"/>
                </a:lnTo>
                <a:lnTo>
                  <a:pt x="1162050" y="0"/>
                </a:lnTo>
                <a:lnTo>
                  <a:pt x="2063495" y="901445"/>
                </a:lnTo>
                <a:lnTo>
                  <a:pt x="1162050" y="1802891"/>
                </a:lnTo>
                <a:lnTo>
                  <a:pt x="1162050" y="1532458"/>
                </a:lnTo>
                <a:lnTo>
                  <a:pt x="0" y="1532458"/>
                </a:lnTo>
                <a:lnTo>
                  <a:pt x="0" y="270433"/>
                </a:lnTo>
                <a:close/>
              </a:path>
            </a:pathLst>
          </a:custGeom>
          <a:ln w="25908">
            <a:solidFill>
              <a:srgbClr val="8063A1"/>
            </a:solidFill>
          </a:ln>
        </p:spPr>
        <p:txBody>
          <a:bodyPr wrap="square" lIns="0" tIns="0" rIns="0" bIns="0" rtlCol="0"/>
          <a:lstStyle/>
          <a:p>
            <a:endParaRPr/>
          </a:p>
        </p:txBody>
      </p:sp>
      <p:sp>
        <p:nvSpPr>
          <p:cNvPr id="17" name="object 17"/>
          <p:cNvSpPr txBox="1"/>
          <p:nvPr/>
        </p:nvSpPr>
        <p:spPr>
          <a:xfrm>
            <a:off x="6896255" y="1662397"/>
            <a:ext cx="991869" cy="1056005"/>
          </a:xfrm>
          <a:prstGeom prst="rect">
            <a:avLst/>
          </a:prstGeom>
        </p:spPr>
        <p:txBody>
          <a:bodyPr vert="horz" wrap="square" lIns="0" tIns="12700" rIns="0" bIns="0" rtlCol="0">
            <a:spAutoFit/>
          </a:bodyPr>
          <a:lstStyle/>
          <a:p>
            <a:pPr marL="70485" marR="50165" indent="-58419">
              <a:lnSpc>
                <a:spcPct val="106000"/>
              </a:lnSpc>
              <a:spcBef>
                <a:spcPts val="100"/>
              </a:spcBef>
              <a:buChar char="•"/>
              <a:tabLst>
                <a:tab pos="71120" algn="l"/>
              </a:tabLst>
            </a:pPr>
            <a:r>
              <a:rPr sz="1000" spc="-5" dirty="0">
                <a:solidFill>
                  <a:srgbClr val="1D384B"/>
                </a:solidFill>
                <a:latin typeface="Arial"/>
                <a:cs typeface="Arial"/>
              </a:rPr>
              <a:t>Basic</a:t>
            </a:r>
            <a:r>
              <a:rPr sz="1000" spc="-50" dirty="0">
                <a:solidFill>
                  <a:srgbClr val="1D384B"/>
                </a:solidFill>
                <a:latin typeface="Arial"/>
                <a:cs typeface="Arial"/>
              </a:rPr>
              <a:t> </a:t>
            </a:r>
            <a:r>
              <a:rPr sz="1000" spc="-5" dirty="0">
                <a:solidFill>
                  <a:srgbClr val="1D384B"/>
                </a:solidFill>
                <a:latin typeface="Arial"/>
                <a:cs typeface="Arial"/>
              </a:rPr>
              <a:t>minimum  requirements</a:t>
            </a:r>
            <a:endParaRPr sz="1000">
              <a:latin typeface="Arial"/>
              <a:cs typeface="Arial"/>
            </a:endParaRPr>
          </a:p>
          <a:p>
            <a:pPr marL="70485" indent="-58419">
              <a:lnSpc>
                <a:spcPct val="100000"/>
              </a:lnSpc>
              <a:spcBef>
                <a:spcPts val="225"/>
              </a:spcBef>
              <a:buChar char="•"/>
              <a:tabLst>
                <a:tab pos="71120" algn="l"/>
              </a:tabLst>
            </a:pPr>
            <a:r>
              <a:rPr sz="1000" spc="-10" dirty="0">
                <a:solidFill>
                  <a:srgbClr val="1D384B"/>
                </a:solidFill>
                <a:latin typeface="Arial"/>
                <a:cs typeface="Arial"/>
              </a:rPr>
              <a:t>Peer</a:t>
            </a:r>
            <a:r>
              <a:rPr sz="1000" spc="-55" dirty="0">
                <a:solidFill>
                  <a:srgbClr val="1D384B"/>
                </a:solidFill>
                <a:latin typeface="Arial"/>
                <a:cs typeface="Arial"/>
              </a:rPr>
              <a:t> </a:t>
            </a:r>
            <a:r>
              <a:rPr sz="1000" spc="-10" dirty="0">
                <a:solidFill>
                  <a:srgbClr val="1D384B"/>
                </a:solidFill>
                <a:latin typeface="Arial"/>
                <a:cs typeface="Arial"/>
              </a:rPr>
              <a:t>review</a:t>
            </a:r>
            <a:endParaRPr sz="1000">
              <a:latin typeface="Arial"/>
              <a:cs typeface="Arial"/>
            </a:endParaRPr>
          </a:p>
          <a:p>
            <a:pPr marL="70485" marR="121285" indent="-58419">
              <a:lnSpc>
                <a:spcPct val="106000"/>
              </a:lnSpc>
              <a:spcBef>
                <a:spcPts val="170"/>
              </a:spcBef>
              <a:buChar char="•"/>
              <a:tabLst>
                <a:tab pos="71120" algn="l"/>
              </a:tabLst>
            </a:pPr>
            <a:r>
              <a:rPr sz="1000" spc="-10" dirty="0">
                <a:solidFill>
                  <a:srgbClr val="1D384B"/>
                </a:solidFill>
                <a:latin typeface="Arial"/>
                <a:cs typeface="Arial"/>
              </a:rPr>
              <a:t>P</a:t>
            </a:r>
            <a:r>
              <a:rPr sz="1000" spc="-5" dirty="0">
                <a:solidFill>
                  <a:srgbClr val="1D384B"/>
                </a:solidFill>
                <a:latin typeface="Arial"/>
                <a:cs typeface="Arial"/>
              </a:rPr>
              <a:t>r</a:t>
            </a:r>
            <a:r>
              <a:rPr sz="1000" spc="-10" dirty="0">
                <a:solidFill>
                  <a:srgbClr val="1D384B"/>
                </a:solidFill>
                <a:latin typeface="Arial"/>
                <a:cs typeface="Arial"/>
              </a:rPr>
              <a:t>og</a:t>
            </a:r>
            <a:r>
              <a:rPr sz="1000" spc="-5" dirty="0">
                <a:solidFill>
                  <a:srgbClr val="1D384B"/>
                </a:solidFill>
                <a:latin typeface="Arial"/>
                <a:cs typeface="Arial"/>
              </a:rPr>
              <a:t>r</a:t>
            </a:r>
            <a:r>
              <a:rPr sz="1000" spc="-10" dirty="0">
                <a:solidFill>
                  <a:srgbClr val="1D384B"/>
                </a:solidFill>
                <a:latin typeface="Arial"/>
                <a:cs typeface="Arial"/>
              </a:rPr>
              <a:t>a</a:t>
            </a:r>
            <a:r>
              <a:rPr sz="1000" spc="15" dirty="0">
                <a:solidFill>
                  <a:srgbClr val="1D384B"/>
                </a:solidFill>
                <a:latin typeface="Arial"/>
                <a:cs typeface="Arial"/>
              </a:rPr>
              <a:t>mm</a:t>
            </a:r>
            <a:r>
              <a:rPr sz="1000" spc="-10" dirty="0">
                <a:solidFill>
                  <a:srgbClr val="1D384B"/>
                </a:solidFill>
                <a:latin typeface="Arial"/>
                <a:cs typeface="Arial"/>
              </a:rPr>
              <a:t>at</a:t>
            </a:r>
            <a:r>
              <a:rPr sz="1000" spc="-15" dirty="0">
                <a:solidFill>
                  <a:srgbClr val="1D384B"/>
                </a:solidFill>
                <a:latin typeface="Arial"/>
                <a:cs typeface="Arial"/>
              </a:rPr>
              <a:t>i</a:t>
            </a:r>
            <a:r>
              <a:rPr sz="1000" spc="-5" dirty="0">
                <a:solidFill>
                  <a:srgbClr val="1D384B"/>
                </a:solidFill>
                <a:latin typeface="Arial"/>
                <a:cs typeface="Arial"/>
              </a:rPr>
              <a:t>c  </a:t>
            </a:r>
            <a:r>
              <a:rPr sz="1000" spc="-10" dirty="0">
                <a:solidFill>
                  <a:srgbClr val="1D384B"/>
                </a:solidFill>
                <a:latin typeface="Arial"/>
                <a:cs typeface="Arial"/>
              </a:rPr>
              <a:t>review</a:t>
            </a:r>
            <a:endParaRPr sz="1000">
              <a:latin typeface="Arial"/>
              <a:cs typeface="Arial"/>
            </a:endParaRPr>
          </a:p>
          <a:p>
            <a:pPr marL="70485" indent="-58419">
              <a:lnSpc>
                <a:spcPct val="100000"/>
              </a:lnSpc>
              <a:spcBef>
                <a:spcPts val="229"/>
              </a:spcBef>
              <a:buChar char="•"/>
              <a:tabLst>
                <a:tab pos="71120" algn="l"/>
              </a:tabLst>
            </a:pPr>
            <a:r>
              <a:rPr sz="1000" spc="-10" dirty="0">
                <a:solidFill>
                  <a:srgbClr val="1D384B"/>
                </a:solidFill>
                <a:latin typeface="Arial"/>
                <a:cs typeface="Arial"/>
              </a:rPr>
              <a:t>Financial</a:t>
            </a:r>
            <a:r>
              <a:rPr sz="1000" spc="-25" dirty="0">
                <a:solidFill>
                  <a:srgbClr val="1D384B"/>
                </a:solidFill>
                <a:latin typeface="Arial"/>
                <a:cs typeface="Arial"/>
              </a:rPr>
              <a:t> </a:t>
            </a:r>
            <a:r>
              <a:rPr sz="1000" spc="-10" dirty="0">
                <a:solidFill>
                  <a:srgbClr val="1D384B"/>
                </a:solidFill>
                <a:latin typeface="Arial"/>
                <a:cs typeface="Arial"/>
              </a:rPr>
              <a:t>review</a:t>
            </a:r>
            <a:endParaRPr sz="1000">
              <a:latin typeface="Arial"/>
              <a:cs typeface="Arial"/>
            </a:endParaRPr>
          </a:p>
        </p:txBody>
      </p:sp>
      <p:sp>
        <p:nvSpPr>
          <p:cNvPr id="18" name="object 18"/>
          <p:cNvSpPr/>
          <p:nvPr/>
        </p:nvSpPr>
        <p:spPr>
          <a:xfrm>
            <a:off x="5836158" y="1690877"/>
            <a:ext cx="1031875" cy="1031875"/>
          </a:xfrm>
          <a:custGeom>
            <a:avLst/>
            <a:gdLst/>
            <a:ahLst/>
            <a:cxnLst/>
            <a:rect l="l" t="t" r="r" b="b"/>
            <a:pathLst>
              <a:path w="1031875" h="1031875">
                <a:moveTo>
                  <a:pt x="515873" y="0"/>
                </a:moveTo>
                <a:lnTo>
                  <a:pt x="468918" y="2108"/>
                </a:lnTo>
                <a:lnTo>
                  <a:pt x="423144" y="8311"/>
                </a:lnTo>
                <a:lnTo>
                  <a:pt x="378733" y="18427"/>
                </a:lnTo>
                <a:lnTo>
                  <a:pt x="335867" y="32274"/>
                </a:lnTo>
                <a:lnTo>
                  <a:pt x="294729" y="49669"/>
                </a:lnTo>
                <a:lnTo>
                  <a:pt x="255501" y="70431"/>
                </a:lnTo>
                <a:lnTo>
                  <a:pt x="218364" y="94377"/>
                </a:lnTo>
                <a:lnTo>
                  <a:pt x="183501" y="121326"/>
                </a:lnTo>
                <a:lnTo>
                  <a:pt x="151095" y="151095"/>
                </a:lnTo>
                <a:lnTo>
                  <a:pt x="121326" y="183501"/>
                </a:lnTo>
                <a:lnTo>
                  <a:pt x="94377" y="218364"/>
                </a:lnTo>
                <a:lnTo>
                  <a:pt x="70431" y="255501"/>
                </a:lnTo>
                <a:lnTo>
                  <a:pt x="49669" y="294729"/>
                </a:lnTo>
                <a:lnTo>
                  <a:pt x="32274" y="335867"/>
                </a:lnTo>
                <a:lnTo>
                  <a:pt x="18427" y="378733"/>
                </a:lnTo>
                <a:lnTo>
                  <a:pt x="8311" y="423144"/>
                </a:lnTo>
                <a:lnTo>
                  <a:pt x="2108" y="468918"/>
                </a:lnTo>
                <a:lnTo>
                  <a:pt x="0" y="515874"/>
                </a:lnTo>
                <a:lnTo>
                  <a:pt x="2108" y="562829"/>
                </a:lnTo>
                <a:lnTo>
                  <a:pt x="8311" y="608603"/>
                </a:lnTo>
                <a:lnTo>
                  <a:pt x="18427" y="653014"/>
                </a:lnTo>
                <a:lnTo>
                  <a:pt x="32274" y="695880"/>
                </a:lnTo>
                <a:lnTo>
                  <a:pt x="49669" y="737018"/>
                </a:lnTo>
                <a:lnTo>
                  <a:pt x="70431" y="776246"/>
                </a:lnTo>
                <a:lnTo>
                  <a:pt x="94377" y="813383"/>
                </a:lnTo>
                <a:lnTo>
                  <a:pt x="121326" y="848246"/>
                </a:lnTo>
                <a:lnTo>
                  <a:pt x="151095" y="880652"/>
                </a:lnTo>
                <a:lnTo>
                  <a:pt x="183501" y="910421"/>
                </a:lnTo>
                <a:lnTo>
                  <a:pt x="218364" y="937370"/>
                </a:lnTo>
                <a:lnTo>
                  <a:pt x="255501" y="961316"/>
                </a:lnTo>
                <a:lnTo>
                  <a:pt x="294729" y="982078"/>
                </a:lnTo>
                <a:lnTo>
                  <a:pt x="335867" y="999473"/>
                </a:lnTo>
                <a:lnTo>
                  <a:pt x="378733" y="1013320"/>
                </a:lnTo>
                <a:lnTo>
                  <a:pt x="423144" y="1023436"/>
                </a:lnTo>
                <a:lnTo>
                  <a:pt x="468918" y="1029639"/>
                </a:lnTo>
                <a:lnTo>
                  <a:pt x="515873" y="1031748"/>
                </a:lnTo>
                <a:lnTo>
                  <a:pt x="562829" y="1029639"/>
                </a:lnTo>
                <a:lnTo>
                  <a:pt x="608603" y="1023436"/>
                </a:lnTo>
                <a:lnTo>
                  <a:pt x="653014" y="1013320"/>
                </a:lnTo>
                <a:lnTo>
                  <a:pt x="695880" y="999473"/>
                </a:lnTo>
                <a:lnTo>
                  <a:pt x="737018" y="982078"/>
                </a:lnTo>
                <a:lnTo>
                  <a:pt x="776246" y="961316"/>
                </a:lnTo>
                <a:lnTo>
                  <a:pt x="813383" y="937370"/>
                </a:lnTo>
                <a:lnTo>
                  <a:pt x="848246" y="910421"/>
                </a:lnTo>
                <a:lnTo>
                  <a:pt x="880652" y="880652"/>
                </a:lnTo>
                <a:lnTo>
                  <a:pt x="910421" y="848246"/>
                </a:lnTo>
                <a:lnTo>
                  <a:pt x="937370" y="813383"/>
                </a:lnTo>
                <a:lnTo>
                  <a:pt x="961316" y="776246"/>
                </a:lnTo>
                <a:lnTo>
                  <a:pt x="982078" y="737018"/>
                </a:lnTo>
                <a:lnTo>
                  <a:pt x="999473" y="695880"/>
                </a:lnTo>
                <a:lnTo>
                  <a:pt x="1013320" y="653014"/>
                </a:lnTo>
                <a:lnTo>
                  <a:pt x="1023436" y="608603"/>
                </a:lnTo>
                <a:lnTo>
                  <a:pt x="1029639" y="562829"/>
                </a:lnTo>
                <a:lnTo>
                  <a:pt x="1031747" y="515874"/>
                </a:lnTo>
                <a:lnTo>
                  <a:pt x="1029639" y="468918"/>
                </a:lnTo>
                <a:lnTo>
                  <a:pt x="1023436" y="423144"/>
                </a:lnTo>
                <a:lnTo>
                  <a:pt x="1013320" y="378733"/>
                </a:lnTo>
                <a:lnTo>
                  <a:pt x="999473" y="335867"/>
                </a:lnTo>
                <a:lnTo>
                  <a:pt x="982078" y="294729"/>
                </a:lnTo>
                <a:lnTo>
                  <a:pt x="961316" y="255501"/>
                </a:lnTo>
                <a:lnTo>
                  <a:pt x="937370" y="218364"/>
                </a:lnTo>
                <a:lnTo>
                  <a:pt x="910421" y="183501"/>
                </a:lnTo>
                <a:lnTo>
                  <a:pt x="880652" y="151095"/>
                </a:lnTo>
                <a:lnTo>
                  <a:pt x="848246" y="121326"/>
                </a:lnTo>
                <a:lnTo>
                  <a:pt x="813383" y="94377"/>
                </a:lnTo>
                <a:lnTo>
                  <a:pt x="776246" y="70431"/>
                </a:lnTo>
                <a:lnTo>
                  <a:pt x="737018" y="49669"/>
                </a:lnTo>
                <a:lnTo>
                  <a:pt x="695880" y="32274"/>
                </a:lnTo>
                <a:lnTo>
                  <a:pt x="653014" y="18427"/>
                </a:lnTo>
                <a:lnTo>
                  <a:pt x="608603" y="8311"/>
                </a:lnTo>
                <a:lnTo>
                  <a:pt x="562829" y="2108"/>
                </a:lnTo>
                <a:lnTo>
                  <a:pt x="515873" y="0"/>
                </a:lnTo>
                <a:close/>
              </a:path>
            </a:pathLst>
          </a:custGeom>
          <a:solidFill>
            <a:srgbClr val="4F81BC"/>
          </a:solidFill>
        </p:spPr>
        <p:txBody>
          <a:bodyPr wrap="square" lIns="0" tIns="0" rIns="0" bIns="0" rtlCol="0"/>
          <a:lstStyle/>
          <a:p>
            <a:endParaRPr/>
          </a:p>
        </p:txBody>
      </p:sp>
      <p:sp>
        <p:nvSpPr>
          <p:cNvPr id="19" name="object 19"/>
          <p:cNvSpPr/>
          <p:nvPr/>
        </p:nvSpPr>
        <p:spPr>
          <a:xfrm>
            <a:off x="5836158" y="1690877"/>
            <a:ext cx="1031875" cy="1031875"/>
          </a:xfrm>
          <a:custGeom>
            <a:avLst/>
            <a:gdLst/>
            <a:ahLst/>
            <a:cxnLst/>
            <a:rect l="l" t="t" r="r" b="b"/>
            <a:pathLst>
              <a:path w="1031875" h="1031875">
                <a:moveTo>
                  <a:pt x="0" y="515874"/>
                </a:moveTo>
                <a:lnTo>
                  <a:pt x="2108" y="468918"/>
                </a:lnTo>
                <a:lnTo>
                  <a:pt x="8311" y="423144"/>
                </a:lnTo>
                <a:lnTo>
                  <a:pt x="18427" y="378733"/>
                </a:lnTo>
                <a:lnTo>
                  <a:pt x="32274" y="335867"/>
                </a:lnTo>
                <a:lnTo>
                  <a:pt x="49669" y="294729"/>
                </a:lnTo>
                <a:lnTo>
                  <a:pt x="70431" y="255501"/>
                </a:lnTo>
                <a:lnTo>
                  <a:pt x="94377" y="218364"/>
                </a:lnTo>
                <a:lnTo>
                  <a:pt x="121326" y="183501"/>
                </a:lnTo>
                <a:lnTo>
                  <a:pt x="151095" y="151095"/>
                </a:lnTo>
                <a:lnTo>
                  <a:pt x="183501" y="121326"/>
                </a:lnTo>
                <a:lnTo>
                  <a:pt x="218364" y="94377"/>
                </a:lnTo>
                <a:lnTo>
                  <a:pt x="255501" y="70431"/>
                </a:lnTo>
                <a:lnTo>
                  <a:pt x="294729" y="49669"/>
                </a:lnTo>
                <a:lnTo>
                  <a:pt x="335867" y="32274"/>
                </a:lnTo>
                <a:lnTo>
                  <a:pt x="378733" y="18427"/>
                </a:lnTo>
                <a:lnTo>
                  <a:pt x="423144" y="8311"/>
                </a:lnTo>
                <a:lnTo>
                  <a:pt x="468918" y="2108"/>
                </a:lnTo>
                <a:lnTo>
                  <a:pt x="515873" y="0"/>
                </a:lnTo>
                <a:lnTo>
                  <a:pt x="562829" y="2108"/>
                </a:lnTo>
                <a:lnTo>
                  <a:pt x="608603" y="8311"/>
                </a:lnTo>
                <a:lnTo>
                  <a:pt x="653014" y="18427"/>
                </a:lnTo>
                <a:lnTo>
                  <a:pt x="695880" y="32274"/>
                </a:lnTo>
                <a:lnTo>
                  <a:pt x="737018" y="49669"/>
                </a:lnTo>
                <a:lnTo>
                  <a:pt x="776246" y="70431"/>
                </a:lnTo>
                <a:lnTo>
                  <a:pt x="813383" y="94377"/>
                </a:lnTo>
                <a:lnTo>
                  <a:pt x="848246" y="121326"/>
                </a:lnTo>
                <a:lnTo>
                  <a:pt x="880652" y="151095"/>
                </a:lnTo>
                <a:lnTo>
                  <a:pt x="910421" y="183501"/>
                </a:lnTo>
                <a:lnTo>
                  <a:pt x="937370" y="218364"/>
                </a:lnTo>
                <a:lnTo>
                  <a:pt x="961316" y="255501"/>
                </a:lnTo>
                <a:lnTo>
                  <a:pt x="982078" y="294729"/>
                </a:lnTo>
                <a:lnTo>
                  <a:pt x="999473" y="335867"/>
                </a:lnTo>
                <a:lnTo>
                  <a:pt x="1013320" y="378733"/>
                </a:lnTo>
                <a:lnTo>
                  <a:pt x="1023436" y="423144"/>
                </a:lnTo>
                <a:lnTo>
                  <a:pt x="1029639" y="468918"/>
                </a:lnTo>
                <a:lnTo>
                  <a:pt x="1031747" y="515874"/>
                </a:lnTo>
                <a:lnTo>
                  <a:pt x="1029639" y="562829"/>
                </a:lnTo>
                <a:lnTo>
                  <a:pt x="1023436" y="608603"/>
                </a:lnTo>
                <a:lnTo>
                  <a:pt x="1013320" y="653014"/>
                </a:lnTo>
                <a:lnTo>
                  <a:pt x="999473" y="695880"/>
                </a:lnTo>
                <a:lnTo>
                  <a:pt x="982078" y="737018"/>
                </a:lnTo>
                <a:lnTo>
                  <a:pt x="961316" y="776246"/>
                </a:lnTo>
                <a:lnTo>
                  <a:pt x="937370" y="813383"/>
                </a:lnTo>
                <a:lnTo>
                  <a:pt x="910421" y="848246"/>
                </a:lnTo>
                <a:lnTo>
                  <a:pt x="880652" y="880652"/>
                </a:lnTo>
                <a:lnTo>
                  <a:pt x="848246" y="910421"/>
                </a:lnTo>
                <a:lnTo>
                  <a:pt x="813383" y="937370"/>
                </a:lnTo>
                <a:lnTo>
                  <a:pt x="776246" y="961316"/>
                </a:lnTo>
                <a:lnTo>
                  <a:pt x="737018" y="982078"/>
                </a:lnTo>
                <a:lnTo>
                  <a:pt x="695880" y="999473"/>
                </a:lnTo>
                <a:lnTo>
                  <a:pt x="653014" y="1013320"/>
                </a:lnTo>
                <a:lnTo>
                  <a:pt x="608603" y="1023436"/>
                </a:lnTo>
                <a:lnTo>
                  <a:pt x="562829" y="1029639"/>
                </a:lnTo>
                <a:lnTo>
                  <a:pt x="515873" y="1031748"/>
                </a:lnTo>
                <a:lnTo>
                  <a:pt x="468918" y="1029639"/>
                </a:lnTo>
                <a:lnTo>
                  <a:pt x="423144" y="1023436"/>
                </a:lnTo>
                <a:lnTo>
                  <a:pt x="378733" y="1013320"/>
                </a:lnTo>
                <a:lnTo>
                  <a:pt x="335867" y="999473"/>
                </a:lnTo>
                <a:lnTo>
                  <a:pt x="294729" y="982078"/>
                </a:lnTo>
                <a:lnTo>
                  <a:pt x="255501" y="961316"/>
                </a:lnTo>
                <a:lnTo>
                  <a:pt x="218364" y="937370"/>
                </a:lnTo>
                <a:lnTo>
                  <a:pt x="183501" y="910421"/>
                </a:lnTo>
                <a:lnTo>
                  <a:pt x="151095" y="880652"/>
                </a:lnTo>
                <a:lnTo>
                  <a:pt x="121326" y="848246"/>
                </a:lnTo>
                <a:lnTo>
                  <a:pt x="94377" y="813383"/>
                </a:lnTo>
                <a:lnTo>
                  <a:pt x="70431" y="776246"/>
                </a:lnTo>
                <a:lnTo>
                  <a:pt x="49669" y="737018"/>
                </a:lnTo>
                <a:lnTo>
                  <a:pt x="32274" y="695880"/>
                </a:lnTo>
                <a:lnTo>
                  <a:pt x="18427" y="653014"/>
                </a:lnTo>
                <a:lnTo>
                  <a:pt x="8311" y="608603"/>
                </a:lnTo>
                <a:lnTo>
                  <a:pt x="2108" y="562829"/>
                </a:lnTo>
                <a:lnTo>
                  <a:pt x="0" y="515874"/>
                </a:lnTo>
                <a:close/>
              </a:path>
            </a:pathLst>
          </a:custGeom>
          <a:ln w="25908">
            <a:solidFill>
              <a:srgbClr val="8063A1"/>
            </a:solidFill>
          </a:ln>
        </p:spPr>
        <p:txBody>
          <a:bodyPr wrap="square" lIns="0" tIns="0" rIns="0" bIns="0" rtlCol="0"/>
          <a:lstStyle/>
          <a:p>
            <a:endParaRPr/>
          </a:p>
        </p:txBody>
      </p:sp>
      <p:sp>
        <p:nvSpPr>
          <p:cNvPr id="20" name="object 20"/>
          <p:cNvSpPr txBox="1"/>
          <p:nvPr/>
        </p:nvSpPr>
        <p:spPr>
          <a:xfrm>
            <a:off x="6005407" y="2015195"/>
            <a:ext cx="692150" cy="347980"/>
          </a:xfrm>
          <a:prstGeom prst="rect">
            <a:avLst/>
          </a:prstGeom>
        </p:spPr>
        <p:txBody>
          <a:bodyPr vert="horz" wrap="square" lIns="0" tIns="29845" rIns="0" bIns="0" rtlCol="0">
            <a:spAutoFit/>
          </a:bodyPr>
          <a:lstStyle/>
          <a:p>
            <a:pPr marL="132715" marR="5080" indent="-120650">
              <a:lnSpc>
                <a:spcPts val="1210"/>
              </a:lnSpc>
              <a:spcBef>
                <a:spcPts val="235"/>
              </a:spcBef>
            </a:pPr>
            <a:r>
              <a:rPr sz="1100" b="1" dirty="0">
                <a:solidFill>
                  <a:srgbClr val="FFFFFF"/>
                </a:solidFill>
                <a:latin typeface="Calibri"/>
                <a:cs typeface="Calibri"/>
              </a:rPr>
              <a:t>A</a:t>
            </a:r>
            <a:r>
              <a:rPr sz="1100" b="1" spc="-5" dirty="0">
                <a:solidFill>
                  <a:srgbClr val="FFFFFF"/>
                </a:solidFill>
                <a:latin typeface="Calibri"/>
                <a:cs typeface="Calibri"/>
              </a:rPr>
              <a:t>pp</a:t>
            </a:r>
            <a:r>
              <a:rPr sz="1100" b="1" dirty="0">
                <a:solidFill>
                  <a:srgbClr val="FFFFFF"/>
                </a:solidFill>
                <a:latin typeface="Calibri"/>
                <a:cs typeface="Calibri"/>
              </a:rPr>
              <a:t>li</a:t>
            </a:r>
            <a:r>
              <a:rPr sz="1100" b="1" spc="5" dirty="0">
                <a:solidFill>
                  <a:srgbClr val="FFFFFF"/>
                </a:solidFill>
                <a:latin typeface="Calibri"/>
                <a:cs typeface="Calibri"/>
              </a:rPr>
              <a:t>c</a:t>
            </a:r>
            <a:r>
              <a:rPr sz="1100" b="1" spc="-5" dirty="0">
                <a:solidFill>
                  <a:srgbClr val="FFFFFF"/>
                </a:solidFill>
                <a:latin typeface="Calibri"/>
                <a:cs typeface="Calibri"/>
              </a:rPr>
              <a:t>a</a:t>
            </a:r>
            <a:r>
              <a:rPr sz="1100" b="1" dirty="0">
                <a:solidFill>
                  <a:srgbClr val="FFFFFF"/>
                </a:solidFill>
                <a:latin typeface="Calibri"/>
                <a:cs typeface="Calibri"/>
              </a:rPr>
              <a:t>ti</a:t>
            </a:r>
            <a:r>
              <a:rPr sz="1100" b="1" spc="-10" dirty="0">
                <a:solidFill>
                  <a:srgbClr val="FFFFFF"/>
                </a:solidFill>
                <a:latin typeface="Calibri"/>
                <a:cs typeface="Calibri"/>
              </a:rPr>
              <a:t>o</a:t>
            </a:r>
            <a:r>
              <a:rPr sz="1100" b="1" dirty="0">
                <a:solidFill>
                  <a:srgbClr val="FFFFFF"/>
                </a:solidFill>
                <a:latin typeface="Calibri"/>
                <a:cs typeface="Calibri"/>
              </a:rPr>
              <a:t>n  Review</a:t>
            </a:r>
            <a:endParaRPr sz="1100">
              <a:latin typeface="Calibri"/>
              <a:cs typeface="Calibri"/>
            </a:endParaRPr>
          </a:p>
        </p:txBody>
      </p:sp>
      <p:sp>
        <p:nvSpPr>
          <p:cNvPr id="21" name="object 21"/>
          <p:cNvSpPr/>
          <p:nvPr/>
        </p:nvSpPr>
        <p:spPr>
          <a:xfrm>
            <a:off x="1017269" y="3336797"/>
            <a:ext cx="1946275" cy="1702435"/>
          </a:xfrm>
          <a:custGeom>
            <a:avLst/>
            <a:gdLst/>
            <a:ahLst/>
            <a:cxnLst/>
            <a:rect l="l" t="t" r="r" b="b"/>
            <a:pathLst>
              <a:path w="1946275" h="1702435">
                <a:moveTo>
                  <a:pt x="1094994" y="0"/>
                </a:moveTo>
                <a:lnTo>
                  <a:pt x="1094994" y="255346"/>
                </a:lnTo>
                <a:lnTo>
                  <a:pt x="0" y="255346"/>
                </a:lnTo>
                <a:lnTo>
                  <a:pt x="0" y="1446961"/>
                </a:lnTo>
                <a:lnTo>
                  <a:pt x="1094994" y="1446961"/>
                </a:lnTo>
                <a:lnTo>
                  <a:pt x="1094994" y="1702308"/>
                </a:lnTo>
                <a:lnTo>
                  <a:pt x="1946148" y="851154"/>
                </a:lnTo>
                <a:lnTo>
                  <a:pt x="1094994" y="0"/>
                </a:lnTo>
                <a:close/>
              </a:path>
            </a:pathLst>
          </a:custGeom>
          <a:solidFill>
            <a:srgbClr val="D0D7E8">
              <a:alpha val="90194"/>
            </a:srgbClr>
          </a:solidFill>
        </p:spPr>
        <p:txBody>
          <a:bodyPr wrap="square" lIns="0" tIns="0" rIns="0" bIns="0" rtlCol="0"/>
          <a:lstStyle/>
          <a:p>
            <a:endParaRPr/>
          </a:p>
        </p:txBody>
      </p:sp>
      <p:sp>
        <p:nvSpPr>
          <p:cNvPr id="22" name="object 22"/>
          <p:cNvSpPr/>
          <p:nvPr/>
        </p:nvSpPr>
        <p:spPr>
          <a:xfrm>
            <a:off x="1017269" y="3336797"/>
            <a:ext cx="1946275" cy="1702435"/>
          </a:xfrm>
          <a:custGeom>
            <a:avLst/>
            <a:gdLst/>
            <a:ahLst/>
            <a:cxnLst/>
            <a:rect l="l" t="t" r="r" b="b"/>
            <a:pathLst>
              <a:path w="1946275" h="1702435">
                <a:moveTo>
                  <a:pt x="0" y="255346"/>
                </a:moveTo>
                <a:lnTo>
                  <a:pt x="1094994" y="255346"/>
                </a:lnTo>
                <a:lnTo>
                  <a:pt x="1094994" y="0"/>
                </a:lnTo>
                <a:lnTo>
                  <a:pt x="1946148" y="851154"/>
                </a:lnTo>
                <a:lnTo>
                  <a:pt x="1094994" y="1702308"/>
                </a:lnTo>
                <a:lnTo>
                  <a:pt x="1094994" y="1446961"/>
                </a:lnTo>
                <a:lnTo>
                  <a:pt x="0" y="1446961"/>
                </a:lnTo>
                <a:lnTo>
                  <a:pt x="0" y="255346"/>
                </a:lnTo>
                <a:close/>
              </a:path>
            </a:pathLst>
          </a:custGeom>
          <a:ln w="25908">
            <a:solidFill>
              <a:srgbClr val="8063A1"/>
            </a:solidFill>
          </a:ln>
        </p:spPr>
        <p:txBody>
          <a:bodyPr wrap="square" lIns="0" tIns="0" rIns="0" bIns="0" rtlCol="0"/>
          <a:lstStyle/>
          <a:p>
            <a:endParaRPr/>
          </a:p>
        </p:txBody>
      </p:sp>
      <p:sp>
        <p:nvSpPr>
          <p:cNvPr id="23" name="object 23"/>
          <p:cNvSpPr txBox="1"/>
          <p:nvPr/>
        </p:nvSpPr>
        <p:spPr>
          <a:xfrm>
            <a:off x="1490048" y="3681389"/>
            <a:ext cx="959485" cy="982980"/>
          </a:xfrm>
          <a:prstGeom prst="rect">
            <a:avLst/>
          </a:prstGeom>
        </p:spPr>
        <p:txBody>
          <a:bodyPr vert="horz" wrap="square" lIns="0" tIns="12700" rIns="0" bIns="0" rtlCol="0">
            <a:spAutoFit/>
          </a:bodyPr>
          <a:lstStyle/>
          <a:p>
            <a:pPr marL="95885" marR="30480" indent="-58419">
              <a:lnSpc>
                <a:spcPct val="105300"/>
              </a:lnSpc>
              <a:spcBef>
                <a:spcPts val="100"/>
              </a:spcBef>
              <a:buChar char="•"/>
              <a:tabLst>
                <a:tab pos="96520" algn="l"/>
              </a:tabLst>
            </a:pPr>
            <a:r>
              <a:rPr sz="950" spc="-5" dirty="0">
                <a:solidFill>
                  <a:srgbClr val="1D384B"/>
                </a:solidFill>
                <a:latin typeface="Arial"/>
                <a:cs typeface="Arial"/>
              </a:rPr>
              <a:t>Awarded by  September</a:t>
            </a:r>
            <a:r>
              <a:rPr sz="950" spc="-60" dirty="0">
                <a:solidFill>
                  <a:srgbClr val="1D384B"/>
                </a:solidFill>
                <a:latin typeface="Arial"/>
                <a:cs typeface="Arial"/>
              </a:rPr>
              <a:t> </a:t>
            </a:r>
            <a:r>
              <a:rPr sz="950" spc="5" dirty="0">
                <a:solidFill>
                  <a:srgbClr val="1D384B"/>
                </a:solidFill>
                <a:latin typeface="Arial"/>
                <a:cs typeface="Arial"/>
              </a:rPr>
              <a:t>30</a:t>
            </a:r>
            <a:r>
              <a:rPr sz="900" spc="7" baseline="27777" dirty="0">
                <a:solidFill>
                  <a:srgbClr val="1D384B"/>
                </a:solidFill>
                <a:latin typeface="Arial"/>
                <a:cs typeface="Arial"/>
              </a:rPr>
              <a:t>th</a:t>
            </a:r>
            <a:endParaRPr sz="900" baseline="27777">
              <a:latin typeface="Arial"/>
              <a:cs typeface="Arial"/>
            </a:endParaRPr>
          </a:p>
          <a:p>
            <a:pPr marL="95885" marR="31115" indent="-57785">
              <a:lnSpc>
                <a:spcPct val="105300"/>
              </a:lnSpc>
              <a:spcBef>
                <a:spcPts val="165"/>
              </a:spcBef>
              <a:buChar char="•"/>
              <a:tabLst>
                <a:tab pos="96520" algn="l"/>
              </a:tabLst>
            </a:pPr>
            <a:r>
              <a:rPr sz="950" spc="-5" dirty="0">
                <a:solidFill>
                  <a:srgbClr val="1D384B"/>
                </a:solidFill>
                <a:latin typeface="Arial"/>
                <a:cs typeface="Arial"/>
              </a:rPr>
              <a:t>Non-awards by  November</a:t>
            </a:r>
            <a:r>
              <a:rPr sz="950" spc="-55" dirty="0">
                <a:solidFill>
                  <a:srgbClr val="1D384B"/>
                </a:solidFill>
                <a:latin typeface="Arial"/>
                <a:cs typeface="Arial"/>
              </a:rPr>
              <a:t> </a:t>
            </a:r>
            <a:r>
              <a:rPr sz="950" spc="-5" dirty="0">
                <a:solidFill>
                  <a:srgbClr val="1D384B"/>
                </a:solidFill>
                <a:latin typeface="Arial"/>
                <a:cs typeface="Arial"/>
              </a:rPr>
              <a:t>30th</a:t>
            </a:r>
            <a:endParaRPr sz="950">
              <a:latin typeface="Arial"/>
              <a:cs typeface="Arial"/>
            </a:endParaRPr>
          </a:p>
          <a:p>
            <a:pPr marL="95885" marR="36195" indent="-58419">
              <a:lnSpc>
                <a:spcPct val="105300"/>
              </a:lnSpc>
              <a:spcBef>
                <a:spcPts val="170"/>
              </a:spcBef>
              <a:buChar char="•"/>
              <a:tabLst>
                <a:tab pos="96520" algn="l"/>
              </a:tabLst>
            </a:pPr>
            <a:r>
              <a:rPr sz="950" spc="-5" dirty="0">
                <a:solidFill>
                  <a:srgbClr val="1D384B"/>
                </a:solidFill>
                <a:latin typeface="Arial"/>
                <a:cs typeface="Arial"/>
              </a:rPr>
              <a:t>Email </a:t>
            </a:r>
            <a:r>
              <a:rPr sz="950" dirty="0">
                <a:solidFill>
                  <a:srgbClr val="1D384B"/>
                </a:solidFill>
                <a:latin typeface="Arial"/>
                <a:cs typeface="Arial"/>
              </a:rPr>
              <a:t>sent </a:t>
            </a:r>
            <a:r>
              <a:rPr sz="950" spc="-5" dirty="0">
                <a:solidFill>
                  <a:srgbClr val="1D384B"/>
                </a:solidFill>
                <a:latin typeface="Arial"/>
                <a:cs typeface="Arial"/>
              </a:rPr>
              <a:t>to  AOR and</a:t>
            </a:r>
            <a:r>
              <a:rPr sz="950" spc="-50" dirty="0">
                <a:solidFill>
                  <a:srgbClr val="1D384B"/>
                </a:solidFill>
                <a:latin typeface="Arial"/>
                <a:cs typeface="Arial"/>
              </a:rPr>
              <a:t> </a:t>
            </a:r>
            <a:r>
              <a:rPr sz="950" spc="-5" dirty="0">
                <a:solidFill>
                  <a:srgbClr val="1D384B"/>
                </a:solidFill>
                <a:latin typeface="Arial"/>
                <a:cs typeface="Arial"/>
              </a:rPr>
              <a:t>E-Biz</a:t>
            </a:r>
            <a:endParaRPr sz="950">
              <a:latin typeface="Arial"/>
              <a:cs typeface="Arial"/>
            </a:endParaRPr>
          </a:p>
        </p:txBody>
      </p:sp>
      <p:sp>
        <p:nvSpPr>
          <p:cNvPr id="24" name="object 24"/>
          <p:cNvSpPr/>
          <p:nvPr/>
        </p:nvSpPr>
        <p:spPr>
          <a:xfrm>
            <a:off x="531113" y="3701034"/>
            <a:ext cx="972819" cy="974090"/>
          </a:xfrm>
          <a:custGeom>
            <a:avLst/>
            <a:gdLst/>
            <a:ahLst/>
            <a:cxnLst/>
            <a:rect l="l" t="t" r="r" b="b"/>
            <a:pathLst>
              <a:path w="972819" h="974089">
                <a:moveTo>
                  <a:pt x="486156" y="0"/>
                </a:moveTo>
                <a:lnTo>
                  <a:pt x="439336" y="2228"/>
                </a:lnTo>
                <a:lnTo>
                  <a:pt x="393776" y="8779"/>
                </a:lnTo>
                <a:lnTo>
                  <a:pt x="349679" y="19448"/>
                </a:lnTo>
                <a:lnTo>
                  <a:pt x="307248" y="34030"/>
                </a:lnTo>
                <a:lnTo>
                  <a:pt x="266687" y="52322"/>
                </a:lnTo>
                <a:lnTo>
                  <a:pt x="228200" y="74120"/>
                </a:lnTo>
                <a:lnTo>
                  <a:pt x="191991" y="99219"/>
                </a:lnTo>
                <a:lnTo>
                  <a:pt x="158263" y="127416"/>
                </a:lnTo>
                <a:lnTo>
                  <a:pt x="127221" y="158507"/>
                </a:lnTo>
                <a:lnTo>
                  <a:pt x="99067" y="192287"/>
                </a:lnTo>
                <a:lnTo>
                  <a:pt x="74006" y="228553"/>
                </a:lnTo>
                <a:lnTo>
                  <a:pt x="52242" y="267100"/>
                </a:lnTo>
                <a:lnTo>
                  <a:pt x="33978" y="307725"/>
                </a:lnTo>
                <a:lnTo>
                  <a:pt x="19418" y="350223"/>
                </a:lnTo>
                <a:lnTo>
                  <a:pt x="8766" y="394390"/>
                </a:lnTo>
                <a:lnTo>
                  <a:pt x="2225" y="440023"/>
                </a:lnTo>
                <a:lnTo>
                  <a:pt x="0" y="486917"/>
                </a:lnTo>
                <a:lnTo>
                  <a:pt x="2225" y="533812"/>
                </a:lnTo>
                <a:lnTo>
                  <a:pt x="8766" y="579445"/>
                </a:lnTo>
                <a:lnTo>
                  <a:pt x="19418" y="623612"/>
                </a:lnTo>
                <a:lnTo>
                  <a:pt x="33978" y="666110"/>
                </a:lnTo>
                <a:lnTo>
                  <a:pt x="52242" y="706735"/>
                </a:lnTo>
                <a:lnTo>
                  <a:pt x="74006" y="745282"/>
                </a:lnTo>
                <a:lnTo>
                  <a:pt x="99067" y="781548"/>
                </a:lnTo>
                <a:lnTo>
                  <a:pt x="127221" y="815328"/>
                </a:lnTo>
                <a:lnTo>
                  <a:pt x="158263" y="846419"/>
                </a:lnTo>
                <a:lnTo>
                  <a:pt x="191991" y="874616"/>
                </a:lnTo>
                <a:lnTo>
                  <a:pt x="228200" y="899715"/>
                </a:lnTo>
                <a:lnTo>
                  <a:pt x="266687" y="921513"/>
                </a:lnTo>
                <a:lnTo>
                  <a:pt x="307248" y="939805"/>
                </a:lnTo>
                <a:lnTo>
                  <a:pt x="349679" y="954387"/>
                </a:lnTo>
                <a:lnTo>
                  <a:pt x="393776" y="965056"/>
                </a:lnTo>
                <a:lnTo>
                  <a:pt x="439336" y="971607"/>
                </a:lnTo>
                <a:lnTo>
                  <a:pt x="486156" y="973835"/>
                </a:lnTo>
                <a:lnTo>
                  <a:pt x="532975" y="971607"/>
                </a:lnTo>
                <a:lnTo>
                  <a:pt x="578535" y="965056"/>
                </a:lnTo>
                <a:lnTo>
                  <a:pt x="622632" y="954387"/>
                </a:lnTo>
                <a:lnTo>
                  <a:pt x="665063" y="939805"/>
                </a:lnTo>
                <a:lnTo>
                  <a:pt x="705624" y="921513"/>
                </a:lnTo>
                <a:lnTo>
                  <a:pt x="744111" y="899715"/>
                </a:lnTo>
                <a:lnTo>
                  <a:pt x="780320" y="874616"/>
                </a:lnTo>
                <a:lnTo>
                  <a:pt x="814048" y="846419"/>
                </a:lnTo>
                <a:lnTo>
                  <a:pt x="845090" y="815328"/>
                </a:lnTo>
                <a:lnTo>
                  <a:pt x="873244" y="781548"/>
                </a:lnTo>
                <a:lnTo>
                  <a:pt x="898305" y="745282"/>
                </a:lnTo>
                <a:lnTo>
                  <a:pt x="920069" y="706735"/>
                </a:lnTo>
                <a:lnTo>
                  <a:pt x="938333" y="666110"/>
                </a:lnTo>
                <a:lnTo>
                  <a:pt x="952893" y="623612"/>
                </a:lnTo>
                <a:lnTo>
                  <a:pt x="963545" y="579445"/>
                </a:lnTo>
                <a:lnTo>
                  <a:pt x="970086" y="533812"/>
                </a:lnTo>
                <a:lnTo>
                  <a:pt x="972312" y="486917"/>
                </a:lnTo>
                <a:lnTo>
                  <a:pt x="970086" y="440023"/>
                </a:lnTo>
                <a:lnTo>
                  <a:pt x="963545" y="394390"/>
                </a:lnTo>
                <a:lnTo>
                  <a:pt x="952893" y="350223"/>
                </a:lnTo>
                <a:lnTo>
                  <a:pt x="938333" y="307725"/>
                </a:lnTo>
                <a:lnTo>
                  <a:pt x="920069" y="267100"/>
                </a:lnTo>
                <a:lnTo>
                  <a:pt x="898305" y="228553"/>
                </a:lnTo>
                <a:lnTo>
                  <a:pt x="873244" y="192287"/>
                </a:lnTo>
                <a:lnTo>
                  <a:pt x="845090" y="158507"/>
                </a:lnTo>
                <a:lnTo>
                  <a:pt x="814048" y="127416"/>
                </a:lnTo>
                <a:lnTo>
                  <a:pt x="780320" y="99219"/>
                </a:lnTo>
                <a:lnTo>
                  <a:pt x="744111" y="74120"/>
                </a:lnTo>
                <a:lnTo>
                  <a:pt x="705624" y="52322"/>
                </a:lnTo>
                <a:lnTo>
                  <a:pt x="665063" y="34030"/>
                </a:lnTo>
                <a:lnTo>
                  <a:pt x="622632" y="19448"/>
                </a:lnTo>
                <a:lnTo>
                  <a:pt x="578535" y="8779"/>
                </a:lnTo>
                <a:lnTo>
                  <a:pt x="532975" y="2228"/>
                </a:lnTo>
                <a:lnTo>
                  <a:pt x="486156" y="0"/>
                </a:lnTo>
                <a:close/>
              </a:path>
            </a:pathLst>
          </a:custGeom>
          <a:solidFill>
            <a:srgbClr val="4F81BC"/>
          </a:solidFill>
        </p:spPr>
        <p:txBody>
          <a:bodyPr wrap="square" lIns="0" tIns="0" rIns="0" bIns="0" rtlCol="0"/>
          <a:lstStyle/>
          <a:p>
            <a:endParaRPr/>
          </a:p>
        </p:txBody>
      </p:sp>
      <p:sp>
        <p:nvSpPr>
          <p:cNvPr id="25" name="object 25"/>
          <p:cNvSpPr/>
          <p:nvPr/>
        </p:nvSpPr>
        <p:spPr>
          <a:xfrm>
            <a:off x="531113" y="3701034"/>
            <a:ext cx="972819" cy="974090"/>
          </a:xfrm>
          <a:custGeom>
            <a:avLst/>
            <a:gdLst/>
            <a:ahLst/>
            <a:cxnLst/>
            <a:rect l="l" t="t" r="r" b="b"/>
            <a:pathLst>
              <a:path w="972819" h="974089">
                <a:moveTo>
                  <a:pt x="0" y="486917"/>
                </a:moveTo>
                <a:lnTo>
                  <a:pt x="2225" y="440023"/>
                </a:lnTo>
                <a:lnTo>
                  <a:pt x="8766" y="394390"/>
                </a:lnTo>
                <a:lnTo>
                  <a:pt x="19418" y="350223"/>
                </a:lnTo>
                <a:lnTo>
                  <a:pt x="33978" y="307725"/>
                </a:lnTo>
                <a:lnTo>
                  <a:pt x="52242" y="267100"/>
                </a:lnTo>
                <a:lnTo>
                  <a:pt x="74006" y="228553"/>
                </a:lnTo>
                <a:lnTo>
                  <a:pt x="99067" y="192287"/>
                </a:lnTo>
                <a:lnTo>
                  <a:pt x="127221" y="158507"/>
                </a:lnTo>
                <a:lnTo>
                  <a:pt x="158263" y="127416"/>
                </a:lnTo>
                <a:lnTo>
                  <a:pt x="191991" y="99219"/>
                </a:lnTo>
                <a:lnTo>
                  <a:pt x="228200" y="74120"/>
                </a:lnTo>
                <a:lnTo>
                  <a:pt x="266687" y="52322"/>
                </a:lnTo>
                <a:lnTo>
                  <a:pt x="307248" y="34030"/>
                </a:lnTo>
                <a:lnTo>
                  <a:pt x="349679" y="19448"/>
                </a:lnTo>
                <a:lnTo>
                  <a:pt x="393776" y="8779"/>
                </a:lnTo>
                <a:lnTo>
                  <a:pt x="439336" y="2228"/>
                </a:lnTo>
                <a:lnTo>
                  <a:pt x="486156" y="0"/>
                </a:lnTo>
                <a:lnTo>
                  <a:pt x="532975" y="2228"/>
                </a:lnTo>
                <a:lnTo>
                  <a:pt x="578535" y="8779"/>
                </a:lnTo>
                <a:lnTo>
                  <a:pt x="622632" y="19448"/>
                </a:lnTo>
                <a:lnTo>
                  <a:pt x="665063" y="34030"/>
                </a:lnTo>
                <a:lnTo>
                  <a:pt x="705624" y="52322"/>
                </a:lnTo>
                <a:lnTo>
                  <a:pt x="744111" y="74120"/>
                </a:lnTo>
                <a:lnTo>
                  <a:pt x="780320" y="99219"/>
                </a:lnTo>
                <a:lnTo>
                  <a:pt x="814048" y="127416"/>
                </a:lnTo>
                <a:lnTo>
                  <a:pt x="845090" y="158507"/>
                </a:lnTo>
                <a:lnTo>
                  <a:pt x="873244" y="192287"/>
                </a:lnTo>
                <a:lnTo>
                  <a:pt x="898305" y="228553"/>
                </a:lnTo>
                <a:lnTo>
                  <a:pt x="920069" y="267100"/>
                </a:lnTo>
                <a:lnTo>
                  <a:pt x="938333" y="307725"/>
                </a:lnTo>
                <a:lnTo>
                  <a:pt x="952893" y="350223"/>
                </a:lnTo>
                <a:lnTo>
                  <a:pt x="963545" y="394390"/>
                </a:lnTo>
                <a:lnTo>
                  <a:pt x="970086" y="440023"/>
                </a:lnTo>
                <a:lnTo>
                  <a:pt x="972312" y="486917"/>
                </a:lnTo>
                <a:lnTo>
                  <a:pt x="970086" y="533812"/>
                </a:lnTo>
                <a:lnTo>
                  <a:pt x="963545" y="579445"/>
                </a:lnTo>
                <a:lnTo>
                  <a:pt x="952893" y="623612"/>
                </a:lnTo>
                <a:lnTo>
                  <a:pt x="938333" y="666110"/>
                </a:lnTo>
                <a:lnTo>
                  <a:pt x="920069" y="706735"/>
                </a:lnTo>
                <a:lnTo>
                  <a:pt x="898305" y="745282"/>
                </a:lnTo>
                <a:lnTo>
                  <a:pt x="873244" y="781548"/>
                </a:lnTo>
                <a:lnTo>
                  <a:pt x="845090" y="815328"/>
                </a:lnTo>
                <a:lnTo>
                  <a:pt x="814048" y="846419"/>
                </a:lnTo>
                <a:lnTo>
                  <a:pt x="780320" y="874616"/>
                </a:lnTo>
                <a:lnTo>
                  <a:pt x="744111" y="899715"/>
                </a:lnTo>
                <a:lnTo>
                  <a:pt x="705624" y="921513"/>
                </a:lnTo>
                <a:lnTo>
                  <a:pt x="665063" y="939805"/>
                </a:lnTo>
                <a:lnTo>
                  <a:pt x="622632" y="954387"/>
                </a:lnTo>
                <a:lnTo>
                  <a:pt x="578535" y="965056"/>
                </a:lnTo>
                <a:lnTo>
                  <a:pt x="532975" y="971607"/>
                </a:lnTo>
                <a:lnTo>
                  <a:pt x="486156" y="973835"/>
                </a:lnTo>
                <a:lnTo>
                  <a:pt x="439336" y="971607"/>
                </a:lnTo>
                <a:lnTo>
                  <a:pt x="393776" y="965056"/>
                </a:lnTo>
                <a:lnTo>
                  <a:pt x="349679" y="954387"/>
                </a:lnTo>
                <a:lnTo>
                  <a:pt x="307248" y="939805"/>
                </a:lnTo>
                <a:lnTo>
                  <a:pt x="266687" y="921513"/>
                </a:lnTo>
                <a:lnTo>
                  <a:pt x="228200" y="899715"/>
                </a:lnTo>
                <a:lnTo>
                  <a:pt x="191991" y="874616"/>
                </a:lnTo>
                <a:lnTo>
                  <a:pt x="158263" y="846419"/>
                </a:lnTo>
                <a:lnTo>
                  <a:pt x="127221" y="815328"/>
                </a:lnTo>
                <a:lnTo>
                  <a:pt x="99067" y="781548"/>
                </a:lnTo>
                <a:lnTo>
                  <a:pt x="74006" y="745282"/>
                </a:lnTo>
                <a:lnTo>
                  <a:pt x="52242" y="706735"/>
                </a:lnTo>
                <a:lnTo>
                  <a:pt x="33978" y="666110"/>
                </a:lnTo>
                <a:lnTo>
                  <a:pt x="19418" y="623612"/>
                </a:lnTo>
                <a:lnTo>
                  <a:pt x="8766" y="579445"/>
                </a:lnTo>
                <a:lnTo>
                  <a:pt x="2225" y="533812"/>
                </a:lnTo>
                <a:lnTo>
                  <a:pt x="0" y="486917"/>
                </a:lnTo>
                <a:close/>
              </a:path>
            </a:pathLst>
          </a:custGeom>
          <a:ln w="25908">
            <a:solidFill>
              <a:srgbClr val="8063A1"/>
            </a:solidFill>
          </a:ln>
        </p:spPr>
        <p:txBody>
          <a:bodyPr wrap="square" lIns="0" tIns="0" rIns="0" bIns="0" rtlCol="0"/>
          <a:lstStyle/>
          <a:p>
            <a:endParaRPr/>
          </a:p>
        </p:txBody>
      </p:sp>
      <p:sp>
        <p:nvSpPr>
          <p:cNvPr id="26" name="object 26"/>
          <p:cNvSpPr txBox="1"/>
          <p:nvPr/>
        </p:nvSpPr>
        <p:spPr>
          <a:xfrm>
            <a:off x="690217" y="4013375"/>
            <a:ext cx="650240" cy="317500"/>
          </a:xfrm>
          <a:prstGeom prst="rect">
            <a:avLst/>
          </a:prstGeom>
        </p:spPr>
        <p:txBody>
          <a:bodyPr vert="horz" wrap="square" lIns="0" tIns="27305" rIns="0" bIns="0" rtlCol="0">
            <a:spAutoFit/>
          </a:bodyPr>
          <a:lstStyle/>
          <a:p>
            <a:pPr marL="12700" marR="5080" indent="138430">
              <a:lnSpc>
                <a:spcPts val="1100"/>
              </a:lnSpc>
              <a:spcBef>
                <a:spcPts val="215"/>
              </a:spcBef>
            </a:pPr>
            <a:r>
              <a:rPr sz="1000" b="1" spc="-5" dirty="0">
                <a:solidFill>
                  <a:srgbClr val="FFFFFF"/>
                </a:solidFill>
                <a:latin typeface="Calibri"/>
                <a:cs typeface="Calibri"/>
              </a:rPr>
              <a:t>Award  Not</a:t>
            </a:r>
            <a:r>
              <a:rPr sz="1000" b="1" spc="-10" dirty="0">
                <a:solidFill>
                  <a:srgbClr val="FFFFFF"/>
                </a:solidFill>
                <a:latin typeface="Calibri"/>
                <a:cs typeface="Calibri"/>
              </a:rPr>
              <a:t>ifi</a:t>
            </a:r>
            <a:r>
              <a:rPr sz="1000" b="1" spc="-5" dirty="0">
                <a:solidFill>
                  <a:srgbClr val="FFFFFF"/>
                </a:solidFill>
                <a:latin typeface="Calibri"/>
                <a:cs typeface="Calibri"/>
              </a:rPr>
              <a:t>cat</a:t>
            </a:r>
            <a:r>
              <a:rPr sz="1000" b="1" spc="-10" dirty="0">
                <a:solidFill>
                  <a:srgbClr val="FFFFFF"/>
                </a:solidFill>
                <a:latin typeface="Calibri"/>
                <a:cs typeface="Calibri"/>
              </a:rPr>
              <a:t>i</a:t>
            </a:r>
            <a:r>
              <a:rPr sz="1000" b="1" spc="-5" dirty="0">
                <a:solidFill>
                  <a:srgbClr val="FFFFFF"/>
                </a:solidFill>
                <a:latin typeface="Calibri"/>
                <a:cs typeface="Calibri"/>
              </a:rPr>
              <a:t>on</a:t>
            </a:r>
            <a:endParaRPr sz="1000">
              <a:latin typeface="Calibri"/>
              <a:cs typeface="Calibri"/>
            </a:endParaRPr>
          </a:p>
        </p:txBody>
      </p:sp>
      <p:sp>
        <p:nvSpPr>
          <p:cNvPr id="27" name="object 27"/>
          <p:cNvSpPr/>
          <p:nvPr/>
        </p:nvSpPr>
        <p:spPr>
          <a:xfrm>
            <a:off x="3528821" y="3336797"/>
            <a:ext cx="2263140" cy="1702435"/>
          </a:xfrm>
          <a:custGeom>
            <a:avLst/>
            <a:gdLst/>
            <a:ahLst/>
            <a:cxnLst/>
            <a:rect l="l" t="t" r="r" b="b"/>
            <a:pathLst>
              <a:path w="2263140" h="1702435">
                <a:moveTo>
                  <a:pt x="1411986" y="0"/>
                </a:moveTo>
                <a:lnTo>
                  <a:pt x="1411986" y="255346"/>
                </a:lnTo>
                <a:lnTo>
                  <a:pt x="0" y="255346"/>
                </a:lnTo>
                <a:lnTo>
                  <a:pt x="0" y="1446961"/>
                </a:lnTo>
                <a:lnTo>
                  <a:pt x="1411986" y="1446961"/>
                </a:lnTo>
                <a:lnTo>
                  <a:pt x="1411986" y="1702308"/>
                </a:lnTo>
                <a:lnTo>
                  <a:pt x="2263140" y="851154"/>
                </a:lnTo>
                <a:lnTo>
                  <a:pt x="1411986" y="0"/>
                </a:lnTo>
                <a:close/>
              </a:path>
            </a:pathLst>
          </a:custGeom>
          <a:solidFill>
            <a:srgbClr val="D0D7E8">
              <a:alpha val="90194"/>
            </a:srgbClr>
          </a:solidFill>
        </p:spPr>
        <p:txBody>
          <a:bodyPr wrap="square" lIns="0" tIns="0" rIns="0" bIns="0" rtlCol="0"/>
          <a:lstStyle/>
          <a:p>
            <a:endParaRPr/>
          </a:p>
        </p:txBody>
      </p:sp>
      <p:sp>
        <p:nvSpPr>
          <p:cNvPr id="28" name="object 28"/>
          <p:cNvSpPr/>
          <p:nvPr/>
        </p:nvSpPr>
        <p:spPr>
          <a:xfrm>
            <a:off x="3528821" y="3336797"/>
            <a:ext cx="2263140" cy="1702435"/>
          </a:xfrm>
          <a:custGeom>
            <a:avLst/>
            <a:gdLst/>
            <a:ahLst/>
            <a:cxnLst/>
            <a:rect l="l" t="t" r="r" b="b"/>
            <a:pathLst>
              <a:path w="2263140" h="1702435">
                <a:moveTo>
                  <a:pt x="0" y="255346"/>
                </a:moveTo>
                <a:lnTo>
                  <a:pt x="1411986" y="255346"/>
                </a:lnTo>
                <a:lnTo>
                  <a:pt x="1411986" y="0"/>
                </a:lnTo>
                <a:lnTo>
                  <a:pt x="2263140" y="851154"/>
                </a:lnTo>
                <a:lnTo>
                  <a:pt x="1411986" y="1702308"/>
                </a:lnTo>
                <a:lnTo>
                  <a:pt x="1411986" y="1446961"/>
                </a:lnTo>
                <a:lnTo>
                  <a:pt x="0" y="1446961"/>
                </a:lnTo>
                <a:lnTo>
                  <a:pt x="0" y="255346"/>
                </a:lnTo>
                <a:close/>
              </a:path>
            </a:pathLst>
          </a:custGeom>
          <a:ln w="25907">
            <a:solidFill>
              <a:srgbClr val="8063A1"/>
            </a:solidFill>
          </a:ln>
        </p:spPr>
        <p:txBody>
          <a:bodyPr wrap="square" lIns="0" tIns="0" rIns="0" bIns="0" rtlCol="0"/>
          <a:lstStyle/>
          <a:p>
            <a:endParaRPr/>
          </a:p>
        </p:txBody>
      </p:sp>
      <p:sp>
        <p:nvSpPr>
          <p:cNvPr id="29" name="object 29"/>
          <p:cNvSpPr txBox="1"/>
          <p:nvPr/>
        </p:nvSpPr>
        <p:spPr>
          <a:xfrm>
            <a:off x="4104176" y="3614279"/>
            <a:ext cx="1023619" cy="1124585"/>
          </a:xfrm>
          <a:prstGeom prst="rect">
            <a:avLst/>
          </a:prstGeom>
        </p:spPr>
        <p:txBody>
          <a:bodyPr vert="horz" wrap="square" lIns="0" tIns="12700" rIns="0" bIns="0" rtlCol="0">
            <a:spAutoFit/>
          </a:bodyPr>
          <a:lstStyle/>
          <a:p>
            <a:pPr marL="70485" indent="-58419">
              <a:lnSpc>
                <a:spcPct val="100000"/>
              </a:lnSpc>
              <a:spcBef>
                <a:spcPts val="100"/>
              </a:spcBef>
              <a:buChar char="•"/>
              <a:tabLst>
                <a:tab pos="71120" algn="l"/>
              </a:tabLst>
            </a:pPr>
            <a:r>
              <a:rPr sz="850" spc="-5" dirty="0">
                <a:solidFill>
                  <a:srgbClr val="1D384B"/>
                </a:solidFill>
                <a:latin typeface="Arial"/>
                <a:cs typeface="Arial"/>
              </a:rPr>
              <a:t>Accept</a:t>
            </a:r>
            <a:r>
              <a:rPr sz="850" spc="-15" dirty="0">
                <a:solidFill>
                  <a:srgbClr val="1D384B"/>
                </a:solidFill>
                <a:latin typeface="Arial"/>
                <a:cs typeface="Arial"/>
              </a:rPr>
              <a:t> </a:t>
            </a:r>
            <a:r>
              <a:rPr sz="850" spc="-5" dirty="0">
                <a:solidFill>
                  <a:srgbClr val="1D384B"/>
                </a:solidFill>
                <a:latin typeface="Arial"/>
                <a:cs typeface="Arial"/>
              </a:rPr>
              <a:t>award</a:t>
            </a:r>
            <a:endParaRPr sz="850">
              <a:latin typeface="Arial"/>
              <a:cs typeface="Arial"/>
            </a:endParaRPr>
          </a:p>
          <a:p>
            <a:pPr marL="70485" marR="33020" indent="-58419">
              <a:lnSpc>
                <a:spcPts val="880"/>
              </a:lnSpc>
              <a:spcBef>
                <a:spcPts val="160"/>
              </a:spcBef>
              <a:buChar char="•"/>
              <a:tabLst>
                <a:tab pos="71120" algn="l"/>
              </a:tabLst>
            </a:pPr>
            <a:r>
              <a:rPr sz="850" spc="-5" dirty="0">
                <a:solidFill>
                  <a:srgbClr val="1D384B"/>
                </a:solidFill>
                <a:latin typeface="Arial"/>
                <a:cs typeface="Arial"/>
              </a:rPr>
              <a:t>Designate</a:t>
            </a:r>
            <a:r>
              <a:rPr sz="850" spc="-55" dirty="0">
                <a:solidFill>
                  <a:srgbClr val="1D384B"/>
                </a:solidFill>
                <a:latin typeface="Arial"/>
                <a:cs typeface="Arial"/>
              </a:rPr>
              <a:t> </a:t>
            </a:r>
            <a:r>
              <a:rPr sz="850" spc="-5" dirty="0">
                <a:solidFill>
                  <a:srgbClr val="1D384B"/>
                </a:solidFill>
                <a:latin typeface="Arial"/>
                <a:cs typeface="Arial"/>
              </a:rPr>
              <a:t>financial  POC</a:t>
            </a:r>
            <a:endParaRPr sz="850">
              <a:latin typeface="Arial"/>
              <a:cs typeface="Arial"/>
            </a:endParaRPr>
          </a:p>
          <a:p>
            <a:pPr marL="70485" marR="224790" indent="-58419">
              <a:lnSpc>
                <a:spcPts val="880"/>
              </a:lnSpc>
              <a:spcBef>
                <a:spcPts val="145"/>
              </a:spcBef>
              <a:buChar char="•"/>
              <a:tabLst>
                <a:tab pos="71120" algn="l"/>
              </a:tabLst>
            </a:pPr>
            <a:r>
              <a:rPr sz="850" spc="-5" dirty="0">
                <a:solidFill>
                  <a:srgbClr val="1D384B"/>
                </a:solidFill>
                <a:latin typeface="Arial"/>
                <a:cs typeface="Arial"/>
              </a:rPr>
              <a:t>Review</a:t>
            </a:r>
            <a:r>
              <a:rPr sz="850" spc="-65" dirty="0">
                <a:solidFill>
                  <a:srgbClr val="1D384B"/>
                </a:solidFill>
                <a:latin typeface="Arial"/>
                <a:cs typeface="Arial"/>
              </a:rPr>
              <a:t> </a:t>
            </a:r>
            <a:r>
              <a:rPr sz="850" spc="-5" dirty="0">
                <a:solidFill>
                  <a:srgbClr val="1D384B"/>
                </a:solidFill>
                <a:latin typeface="Arial"/>
                <a:cs typeface="Arial"/>
              </a:rPr>
              <a:t>special  conditions,  </a:t>
            </a:r>
            <a:r>
              <a:rPr sz="850" spc="-10" dirty="0">
                <a:solidFill>
                  <a:srgbClr val="1D384B"/>
                </a:solidFill>
                <a:latin typeface="Arial"/>
                <a:cs typeface="Arial"/>
              </a:rPr>
              <a:t>deliverables</a:t>
            </a:r>
            <a:endParaRPr sz="850">
              <a:latin typeface="Arial"/>
              <a:cs typeface="Arial"/>
            </a:endParaRPr>
          </a:p>
          <a:p>
            <a:pPr marL="70485" indent="-58419">
              <a:lnSpc>
                <a:spcPts val="1015"/>
              </a:lnSpc>
              <a:buChar char="•"/>
              <a:tabLst>
                <a:tab pos="71120" algn="l"/>
              </a:tabLst>
            </a:pPr>
            <a:r>
              <a:rPr sz="850" spc="-5" dirty="0">
                <a:solidFill>
                  <a:srgbClr val="1D384B"/>
                </a:solidFill>
                <a:latin typeface="Arial"/>
                <a:cs typeface="Arial"/>
              </a:rPr>
              <a:t>Grantee</a:t>
            </a:r>
            <a:r>
              <a:rPr sz="850" spc="-20" dirty="0">
                <a:solidFill>
                  <a:srgbClr val="1D384B"/>
                </a:solidFill>
                <a:latin typeface="Arial"/>
                <a:cs typeface="Arial"/>
              </a:rPr>
              <a:t> </a:t>
            </a:r>
            <a:r>
              <a:rPr sz="850" spc="-5" dirty="0">
                <a:solidFill>
                  <a:srgbClr val="1D384B"/>
                </a:solidFill>
                <a:latin typeface="Arial"/>
                <a:cs typeface="Arial"/>
              </a:rPr>
              <a:t>training</a:t>
            </a:r>
            <a:endParaRPr sz="850">
              <a:latin typeface="Arial"/>
              <a:cs typeface="Arial"/>
            </a:endParaRPr>
          </a:p>
          <a:p>
            <a:pPr marL="70485" marR="5080" indent="-58419">
              <a:lnSpc>
                <a:spcPts val="880"/>
              </a:lnSpc>
              <a:spcBef>
                <a:spcPts val="160"/>
              </a:spcBef>
              <a:buChar char="•"/>
              <a:tabLst>
                <a:tab pos="71120" algn="l"/>
              </a:tabLst>
            </a:pPr>
            <a:r>
              <a:rPr sz="850" spc="-10" dirty="0">
                <a:solidFill>
                  <a:srgbClr val="1D384B"/>
                </a:solidFill>
                <a:latin typeface="Arial"/>
                <a:cs typeface="Arial"/>
              </a:rPr>
              <a:t>Ongoing </a:t>
            </a:r>
            <a:r>
              <a:rPr sz="850" spc="-5" dirty="0">
                <a:solidFill>
                  <a:srgbClr val="1D384B"/>
                </a:solidFill>
                <a:latin typeface="Arial"/>
                <a:cs typeface="Arial"/>
              </a:rPr>
              <a:t>monitoring  </a:t>
            </a:r>
            <a:r>
              <a:rPr sz="850" spc="-10" dirty="0">
                <a:solidFill>
                  <a:srgbClr val="1D384B"/>
                </a:solidFill>
                <a:latin typeface="Arial"/>
                <a:cs typeface="Arial"/>
              </a:rPr>
              <a:t>and </a:t>
            </a:r>
            <a:r>
              <a:rPr sz="850" dirty="0">
                <a:solidFill>
                  <a:srgbClr val="1D384B"/>
                </a:solidFill>
                <a:latin typeface="Arial"/>
                <a:cs typeface="Arial"/>
              </a:rPr>
              <a:t>site</a:t>
            </a:r>
            <a:r>
              <a:rPr sz="850" spc="-10" dirty="0">
                <a:solidFill>
                  <a:srgbClr val="1D384B"/>
                </a:solidFill>
                <a:latin typeface="Arial"/>
                <a:cs typeface="Arial"/>
              </a:rPr>
              <a:t> </a:t>
            </a:r>
            <a:r>
              <a:rPr sz="850" spc="-5" dirty="0">
                <a:solidFill>
                  <a:srgbClr val="1D384B"/>
                </a:solidFill>
                <a:latin typeface="Arial"/>
                <a:cs typeface="Arial"/>
              </a:rPr>
              <a:t>visits</a:t>
            </a:r>
            <a:endParaRPr sz="850">
              <a:latin typeface="Arial"/>
              <a:cs typeface="Arial"/>
            </a:endParaRPr>
          </a:p>
        </p:txBody>
      </p:sp>
      <p:sp>
        <p:nvSpPr>
          <p:cNvPr id="30" name="object 30"/>
          <p:cNvSpPr/>
          <p:nvPr/>
        </p:nvSpPr>
        <p:spPr>
          <a:xfrm>
            <a:off x="3021329" y="3705605"/>
            <a:ext cx="974090" cy="972819"/>
          </a:xfrm>
          <a:custGeom>
            <a:avLst/>
            <a:gdLst/>
            <a:ahLst/>
            <a:cxnLst/>
            <a:rect l="l" t="t" r="r" b="b"/>
            <a:pathLst>
              <a:path w="974089" h="972820">
                <a:moveTo>
                  <a:pt x="486918" y="0"/>
                </a:moveTo>
                <a:lnTo>
                  <a:pt x="440023" y="2225"/>
                </a:lnTo>
                <a:lnTo>
                  <a:pt x="394390" y="8766"/>
                </a:lnTo>
                <a:lnTo>
                  <a:pt x="350223" y="19418"/>
                </a:lnTo>
                <a:lnTo>
                  <a:pt x="307725" y="33978"/>
                </a:lnTo>
                <a:lnTo>
                  <a:pt x="267100" y="52242"/>
                </a:lnTo>
                <a:lnTo>
                  <a:pt x="228553" y="74006"/>
                </a:lnTo>
                <a:lnTo>
                  <a:pt x="192287" y="99067"/>
                </a:lnTo>
                <a:lnTo>
                  <a:pt x="158507" y="127221"/>
                </a:lnTo>
                <a:lnTo>
                  <a:pt x="127416" y="158263"/>
                </a:lnTo>
                <a:lnTo>
                  <a:pt x="99219" y="191991"/>
                </a:lnTo>
                <a:lnTo>
                  <a:pt x="74120" y="228200"/>
                </a:lnTo>
                <a:lnTo>
                  <a:pt x="52322" y="266687"/>
                </a:lnTo>
                <a:lnTo>
                  <a:pt x="34030" y="307248"/>
                </a:lnTo>
                <a:lnTo>
                  <a:pt x="19448" y="349679"/>
                </a:lnTo>
                <a:lnTo>
                  <a:pt x="8779" y="393776"/>
                </a:lnTo>
                <a:lnTo>
                  <a:pt x="2228" y="439336"/>
                </a:lnTo>
                <a:lnTo>
                  <a:pt x="0" y="486156"/>
                </a:lnTo>
                <a:lnTo>
                  <a:pt x="2228" y="532975"/>
                </a:lnTo>
                <a:lnTo>
                  <a:pt x="8779" y="578535"/>
                </a:lnTo>
                <a:lnTo>
                  <a:pt x="19448" y="622632"/>
                </a:lnTo>
                <a:lnTo>
                  <a:pt x="34030" y="665063"/>
                </a:lnTo>
                <a:lnTo>
                  <a:pt x="52322" y="705624"/>
                </a:lnTo>
                <a:lnTo>
                  <a:pt x="74120" y="744111"/>
                </a:lnTo>
                <a:lnTo>
                  <a:pt x="99219" y="780320"/>
                </a:lnTo>
                <a:lnTo>
                  <a:pt x="127416" y="814048"/>
                </a:lnTo>
                <a:lnTo>
                  <a:pt x="158507" y="845090"/>
                </a:lnTo>
                <a:lnTo>
                  <a:pt x="192287" y="873244"/>
                </a:lnTo>
                <a:lnTo>
                  <a:pt x="228553" y="898305"/>
                </a:lnTo>
                <a:lnTo>
                  <a:pt x="267100" y="920069"/>
                </a:lnTo>
                <a:lnTo>
                  <a:pt x="307725" y="938333"/>
                </a:lnTo>
                <a:lnTo>
                  <a:pt x="350223" y="952893"/>
                </a:lnTo>
                <a:lnTo>
                  <a:pt x="394390" y="963545"/>
                </a:lnTo>
                <a:lnTo>
                  <a:pt x="440023" y="970086"/>
                </a:lnTo>
                <a:lnTo>
                  <a:pt x="486918" y="972312"/>
                </a:lnTo>
                <a:lnTo>
                  <a:pt x="533812" y="970086"/>
                </a:lnTo>
                <a:lnTo>
                  <a:pt x="579445" y="963545"/>
                </a:lnTo>
                <a:lnTo>
                  <a:pt x="623612" y="952893"/>
                </a:lnTo>
                <a:lnTo>
                  <a:pt x="666110" y="938333"/>
                </a:lnTo>
                <a:lnTo>
                  <a:pt x="706735" y="920069"/>
                </a:lnTo>
                <a:lnTo>
                  <a:pt x="745282" y="898305"/>
                </a:lnTo>
                <a:lnTo>
                  <a:pt x="781548" y="873244"/>
                </a:lnTo>
                <a:lnTo>
                  <a:pt x="815328" y="845090"/>
                </a:lnTo>
                <a:lnTo>
                  <a:pt x="846419" y="814048"/>
                </a:lnTo>
                <a:lnTo>
                  <a:pt x="874616" y="780320"/>
                </a:lnTo>
                <a:lnTo>
                  <a:pt x="899715" y="744111"/>
                </a:lnTo>
                <a:lnTo>
                  <a:pt x="921513" y="705624"/>
                </a:lnTo>
                <a:lnTo>
                  <a:pt x="939805" y="665063"/>
                </a:lnTo>
                <a:lnTo>
                  <a:pt x="954387" y="622632"/>
                </a:lnTo>
                <a:lnTo>
                  <a:pt x="965056" y="578535"/>
                </a:lnTo>
                <a:lnTo>
                  <a:pt x="971607" y="532975"/>
                </a:lnTo>
                <a:lnTo>
                  <a:pt x="973836" y="486156"/>
                </a:lnTo>
                <a:lnTo>
                  <a:pt x="971607" y="439336"/>
                </a:lnTo>
                <a:lnTo>
                  <a:pt x="965056" y="393776"/>
                </a:lnTo>
                <a:lnTo>
                  <a:pt x="954387" y="349679"/>
                </a:lnTo>
                <a:lnTo>
                  <a:pt x="939805" y="307248"/>
                </a:lnTo>
                <a:lnTo>
                  <a:pt x="921513" y="266687"/>
                </a:lnTo>
                <a:lnTo>
                  <a:pt x="899715" y="228200"/>
                </a:lnTo>
                <a:lnTo>
                  <a:pt x="874616" y="191991"/>
                </a:lnTo>
                <a:lnTo>
                  <a:pt x="846419" y="158263"/>
                </a:lnTo>
                <a:lnTo>
                  <a:pt x="815328" y="127221"/>
                </a:lnTo>
                <a:lnTo>
                  <a:pt x="781548" y="99067"/>
                </a:lnTo>
                <a:lnTo>
                  <a:pt x="745282" y="74006"/>
                </a:lnTo>
                <a:lnTo>
                  <a:pt x="706735" y="52242"/>
                </a:lnTo>
                <a:lnTo>
                  <a:pt x="666110" y="33978"/>
                </a:lnTo>
                <a:lnTo>
                  <a:pt x="623612" y="19418"/>
                </a:lnTo>
                <a:lnTo>
                  <a:pt x="579445" y="8766"/>
                </a:lnTo>
                <a:lnTo>
                  <a:pt x="533812" y="2225"/>
                </a:lnTo>
                <a:lnTo>
                  <a:pt x="486918" y="0"/>
                </a:lnTo>
                <a:close/>
              </a:path>
            </a:pathLst>
          </a:custGeom>
          <a:solidFill>
            <a:srgbClr val="4F81BC"/>
          </a:solidFill>
        </p:spPr>
        <p:txBody>
          <a:bodyPr wrap="square" lIns="0" tIns="0" rIns="0" bIns="0" rtlCol="0"/>
          <a:lstStyle/>
          <a:p>
            <a:endParaRPr/>
          </a:p>
        </p:txBody>
      </p:sp>
      <p:sp>
        <p:nvSpPr>
          <p:cNvPr id="31" name="object 31"/>
          <p:cNvSpPr/>
          <p:nvPr/>
        </p:nvSpPr>
        <p:spPr>
          <a:xfrm>
            <a:off x="3021329" y="3705605"/>
            <a:ext cx="974090" cy="972819"/>
          </a:xfrm>
          <a:custGeom>
            <a:avLst/>
            <a:gdLst/>
            <a:ahLst/>
            <a:cxnLst/>
            <a:rect l="l" t="t" r="r" b="b"/>
            <a:pathLst>
              <a:path w="974089" h="972820">
                <a:moveTo>
                  <a:pt x="0" y="486156"/>
                </a:moveTo>
                <a:lnTo>
                  <a:pt x="2228" y="439336"/>
                </a:lnTo>
                <a:lnTo>
                  <a:pt x="8779" y="393776"/>
                </a:lnTo>
                <a:lnTo>
                  <a:pt x="19448" y="349679"/>
                </a:lnTo>
                <a:lnTo>
                  <a:pt x="34030" y="307248"/>
                </a:lnTo>
                <a:lnTo>
                  <a:pt x="52322" y="266687"/>
                </a:lnTo>
                <a:lnTo>
                  <a:pt x="74120" y="228200"/>
                </a:lnTo>
                <a:lnTo>
                  <a:pt x="99219" y="191991"/>
                </a:lnTo>
                <a:lnTo>
                  <a:pt x="127416" y="158263"/>
                </a:lnTo>
                <a:lnTo>
                  <a:pt x="158507" y="127221"/>
                </a:lnTo>
                <a:lnTo>
                  <a:pt x="192287" y="99067"/>
                </a:lnTo>
                <a:lnTo>
                  <a:pt x="228553" y="74006"/>
                </a:lnTo>
                <a:lnTo>
                  <a:pt x="267100" y="52242"/>
                </a:lnTo>
                <a:lnTo>
                  <a:pt x="307725" y="33978"/>
                </a:lnTo>
                <a:lnTo>
                  <a:pt x="350223" y="19418"/>
                </a:lnTo>
                <a:lnTo>
                  <a:pt x="394390" y="8766"/>
                </a:lnTo>
                <a:lnTo>
                  <a:pt x="440023" y="2225"/>
                </a:lnTo>
                <a:lnTo>
                  <a:pt x="486918" y="0"/>
                </a:lnTo>
                <a:lnTo>
                  <a:pt x="533812" y="2225"/>
                </a:lnTo>
                <a:lnTo>
                  <a:pt x="579445" y="8766"/>
                </a:lnTo>
                <a:lnTo>
                  <a:pt x="623612" y="19418"/>
                </a:lnTo>
                <a:lnTo>
                  <a:pt x="666110" y="33978"/>
                </a:lnTo>
                <a:lnTo>
                  <a:pt x="706735" y="52242"/>
                </a:lnTo>
                <a:lnTo>
                  <a:pt x="745282" y="74006"/>
                </a:lnTo>
                <a:lnTo>
                  <a:pt x="781548" y="99067"/>
                </a:lnTo>
                <a:lnTo>
                  <a:pt x="815328" y="127221"/>
                </a:lnTo>
                <a:lnTo>
                  <a:pt x="846419" y="158263"/>
                </a:lnTo>
                <a:lnTo>
                  <a:pt x="874616" y="191991"/>
                </a:lnTo>
                <a:lnTo>
                  <a:pt x="899715" y="228200"/>
                </a:lnTo>
                <a:lnTo>
                  <a:pt x="921513" y="266687"/>
                </a:lnTo>
                <a:lnTo>
                  <a:pt x="939805" y="307248"/>
                </a:lnTo>
                <a:lnTo>
                  <a:pt x="954387" y="349679"/>
                </a:lnTo>
                <a:lnTo>
                  <a:pt x="965056" y="393776"/>
                </a:lnTo>
                <a:lnTo>
                  <a:pt x="971607" y="439336"/>
                </a:lnTo>
                <a:lnTo>
                  <a:pt x="973836" y="486156"/>
                </a:lnTo>
                <a:lnTo>
                  <a:pt x="971607" y="532975"/>
                </a:lnTo>
                <a:lnTo>
                  <a:pt x="965056" y="578535"/>
                </a:lnTo>
                <a:lnTo>
                  <a:pt x="954387" y="622632"/>
                </a:lnTo>
                <a:lnTo>
                  <a:pt x="939805" y="665063"/>
                </a:lnTo>
                <a:lnTo>
                  <a:pt x="921513" y="705624"/>
                </a:lnTo>
                <a:lnTo>
                  <a:pt x="899715" y="744111"/>
                </a:lnTo>
                <a:lnTo>
                  <a:pt x="874616" y="780320"/>
                </a:lnTo>
                <a:lnTo>
                  <a:pt x="846419" y="814048"/>
                </a:lnTo>
                <a:lnTo>
                  <a:pt x="815328" y="845090"/>
                </a:lnTo>
                <a:lnTo>
                  <a:pt x="781548" y="873244"/>
                </a:lnTo>
                <a:lnTo>
                  <a:pt x="745282" y="898305"/>
                </a:lnTo>
                <a:lnTo>
                  <a:pt x="706735" y="920069"/>
                </a:lnTo>
                <a:lnTo>
                  <a:pt x="666110" y="938333"/>
                </a:lnTo>
                <a:lnTo>
                  <a:pt x="623612" y="952893"/>
                </a:lnTo>
                <a:lnTo>
                  <a:pt x="579445" y="963545"/>
                </a:lnTo>
                <a:lnTo>
                  <a:pt x="533812" y="970086"/>
                </a:lnTo>
                <a:lnTo>
                  <a:pt x="486918" y="972312"/>
                </a:lnTo>
                <a:lnTo>
                  <a:pt x="440023" y="970086"/>
                </a:lnTo>
                <a:lnTo>
                  <a:pt x="394390" y="963545"/>
                </a:lnTo>
                <a:lnTo>
                  <a:pt x="350223" y="952893"/>
                </a:lnTo>
                <a:lnTo>
                  <a:pt x="307725" y="938333"/>
                </a:lnTo>
                <a:lnTo>
                  <a:pt x="267100" y="920069"/>
                </a:lnTo>
                <a:lnTo>
                  <a:pt x="228553" y="898305"/>
                </a:lnTo>
                <a:lnTo>
                  <a:pt x="192287" y="873244"/>
                </a:lnTo>
                <a:lnTo>
                  <a:pt x="158507" y="845090"/>
                </a:lnTo>
                <a:lnTo>
                  <a:pt x="127416" y="814048"/>
                </a:lnTo>
                <a:lnTo>
                  <a:pt x="99219" y="780320"/>
                </a:lnTo>
                <a:lnTo>
                  <a:pt x="74120" y="744111"/>
                </a:lnTo>
                <a:lnTo>
                  <a:pt x="52322" y="705624"/>
                </a:lnTo>
                <a:lnTo>
                  <a:pt x="34030" y="665063"/>
                </a:lnTo>
                <a:lnTo>
                  <a:pt x="19448" y="622632"/>
                </a:lnTo>
                <a:lnTo>
                  <a:pt x="8779" y="578535"/>
                </a:lnTo>
                <a:lnTo>
                  <a:pt x="2228" y="532975"/>
                </a:lnTo>
                <a:lnTo>
                  <a:pt x="0" y="486156"/>
                </a:lnTo>
                <a:close/>
              </a:path>
            </a:pathLst>
          </a:custGeom>
          <a:ln w="25908">
            <a:solidFill>
              <a:srgbClr val="8063A1"/>
            </a:solidFill>
          </a:ln>
        </p:spPr>
        <p:txBody>
          <a:bodyPr wrap="square" lIns="0" tIns="0" rIns="0" bIns="0" rtlCol="0"/>
          <a:lstStyle/>
          <a:p>
            <a:endParaRPr/>
          </a:p>
        </p:txBody>
      </p:sp>
      <p:sp>
        <p:nvSpPr>
          <p:cNvPr id="32" name="object 32"/>
          <p:cNvSpPr txBox="1"/>
          <p:nvPr/>
        </p:nvSpPr>
        <p:spPr>
          <a:xfrm>
            <a:off x="3286768" y="3984668"/>
            <a:ext cx="440055" cy="375920"/>
          </a:xfrm>
          <a:prstGeom prst="rect">
            <a:avLst/>
          </a:prstGeom>
        </p:spPr>
        <p:txBody>
          <a:bodyPr vert="horz" wrap="square" lIns="0" tIns="30480" rIns="0" bIns="0" rtlCol="0">
            <a:spAutoFit/>
          </a:bodyPr>
          <a:lstStyle/>
          <a:p>
            <a:pPr marL="12700" marR="5080" indent="48260">
              <a:lnSpc>
                <a:spcPts val="1320"/>
              </a:lnSpc>
              <a:spcBef>
                <a:spcPts val="240"/>
              </a:spcBef>
            </a:pPr>
            <a:r>
              <a:rPr sz="1200" b="1" spc="-15" dirty="0">
                <a:solidFill>
                  <a:srgbClr val="FFFFFF"/>
                </a:solidFill>
                <a:latin typeface="Calibri"/>
                <a:cs typeface="Calibri"/>
              </a:rPr>
              <a:t>Post  </a:t>
            </a:r>
            <a:r>
              <a:rPr sz="1200" b="1" dirty="0">
                <a:solidFill>
                  <a:srgbClr val="FFFFFF"/>
                </a:solidFill>
                <a:latin typeface="Calibri"/>
                <a:cs typeface="Calibri"/>
              </a:rPr>
              <a:t>A</a:t>
            </a:r>
            <a:r>
              <a:rPr sz="1200" b="1" spc="-10" dirty="0">
                <a:solidFill>
                  <a:srgbClr val="FFFFFF"/>
                </a:solidFill>
                <a:latin typeface="Calibri"/>
                <a:cs typeface="Calibri"/>
              </a:rPr>
              <a:t>w</a:t>
            </a:r>
            <a:r>
              <a:rPr sz="1200" b="1" spc="-5" dirty="0">
                <a:solidFill>
                  <a:srgbClr val="FFFFFF"/>
                </a:solidFill>
                <a:latin typeface="Calibri"/>
                <a:cs typeface="Calibri"/>
              </a:rPr>
              <a:t>a</a:t>
            </a:r>
            <a:r>
              <a:rPr sz="1200" b="1" spc="-10" dirty="0">
                <a:solidFill>
                  <a:srgbClr val="FFFFFF"/>
                </a:solidFill>
                <a:latin typeface="Calibri"/>
                <a:cs typeface="Calibri"/>
              </a:rPr>
              <a:t>rd</a:t>
            </a:r>
            <a:endParaRPr sz="1200">
              <a:latin typeface="Calibri"/>
              <a:cs typeface="Calibri"/>
            </a:endParaRPr>
          </a:p>
        </p:txBody>
      </p:sp>
      <p:sp>
        <p:nvSpPr>
          <p:cNvPr id="33" name="object 33"/>
          <p:cNvSpPr/>
          <p:nvPr/>
        </p:nvSpPr>
        <p:spPr>
          <a:xfrm>
            <a:off x="6582918" y="3336797"/>
            <a:ext cx="2240280" cy="1702435"/>
          </a:xfrm>
          <a:custGeom>
            <a:avLst/>
            <a:gdLst/>
            <a:ahLst/>
            <a:cxnLst/>
            <a:rect l="l" t="t" r="r" b="b"/>
            <a:pathLst>
              <a:path w="2240279" h="1702435">
                <a:moveTo>
                  <a:pt x="1389126" y="0"/>
                </a:moveTo>
                <a:lnTo>
                  <a:pt x="1389126" y="255346"/>
                </a:lnTo>
                <a:lnTo>
                  <a:pt x="0" y="255346"/>
                </a:lnTo>
                <a:lnTo>
                  <a:pt x="0" y="1446961"/>
                </a:lnTo>
                <a:lnTo>
                  <a:pt x="1389126" y="1446961"/>
                </a:lnTo>
                <a:lnTo>
                  <a:pt x="1389126" y="1702308"/>
                </a:lnTo>
                <a:lnTo>
                  <a:pt x="2240280" y="851154"/>
                </a:lnTo>
                <a:lnTo>
                  <a:pt x="1389126" y="0"/>
                </a:lnTo>
                <a:close/>
              </a:path>
            </a:pathLst>
          </a:custGeom>
          <a:solidFill>
            <a:srgbClr val="D0D7E8">
              <a:alpha val="90194"/>
            </a:srgbClr>
          </a:solidFill>
        </p:spPr>
        <p:txBody>
          <a:bodyPr wrap="square" lIns="0" tIns="0" rIns="0" bIns="0" rtlCol="0"/>
          <a:lstStyle/>
          <a:p>
            <a:endParaRPr/>
          </a:p>
        </p:txBody>
      </p:sp>
      <p:sp>
        <p:nvSpPr>
          <p:cNvPr id="34" name="object 34"/>
          <p:cNvSpPr/>
          <p:nvPr/>
        </p:nvSpPr>
        <p:spPr>
          <a:xfrm>
            <a:off x="6582918" y="3336797"/>
            <a:ext cx="2240280" cy="1702435"/>
          </a:xfrm>
          <a:custGeom>
            <a:avLst/>
            <a:gdLst/>
            <a:ahLst/>
            <a:cxnLst/>
            <a:rect l="l" t="t" r="r" b="b"/>
            <a:pathLst>
              <a:path w="2240279" h="1702435">
                <a:moveTo>
                  <a:pt x="0" y="255346"/>
                </a:moveTo>
                <a:lnTo>
                  <a:pt x="1389126" y="255346"/>
                </a:lnTo>
                <a:lnTo>
                  <a:pt x="1389126" y="0"/>
                </a:lnTo>
                <a:lnTo>
                  <a:pt x="2240280" y="851154"/>
                </a:lnTo>
                <a:lnTo>
                  <a:pt x="1389126" y="1702308"/>
                </a:lnTo>
                <a:lnTo>
                  <a:pt x="1389126" y="1446961"/>
                </a:lnTo>
                <a:lnTo>
                  <a:pt x="0" y="1446961"/>
                </a:lnTo>
                <a:lnTo>
                  <a:pt x="0" y="255346"/>
                </a:lnTo>
                <a:close/>
              </a:path>
            </a:pathLst>
          </a:custGeom>
          <a:ln w="25908">
            <a:solidFill>
              <a:srgbClr val="8063A1"/>
            </a:solidFill>
          </a:ln>
        </p:spPr>
        <p:txBody>
          <a:bodyPr wrap="square" lIns="0" tIns="0" rIns="0" bIns="0" rtlCol="0"/>
          <a:lstStyle/>
          <a:p>
            <a:endParaRPr/>
          </a:p>
        </p:txBody>
      </p:sp>
      <p:sp>
        <p:nvSpPr>
          <p:cNvPr id="35" name="object 35"/>
          <p:cNvSpPr txBox="1"/>
          <p:nvPr/>
        </p:nvSpPr>
        <p:spPr>
          <a:xfrm>
            <a:off x="7155069" y="3633519"/>
            <a:ext cx="983615" cy="1097915"/>
          </a:xfrm>
          <a:prstGeom prst="rect">
            <a:avLst/>
          </a:prstGeom>
        </p:spPr>
        <p:txBody>
          <a:bodyPr vert="horz" wrap="square" lIns="0" tIns="22225" rIns="0" bIns="0" rtlCol="0">
            <a:spAutoFit/>
          </a:bodyPr>
          <a:lstStyle/>
          <a:p>
            <a:pPr marL="70485" marR="5080" indent="-58419">
              <a:lnSpc>
                <a:spcPts val="1150"/>
              </a:lnSpc>
              <a:spcBef>
                <a:spcPts val="175"/>
              </a:spcBef>
              <a:buChar char="•"/>
              <a:tabLst>
                <a:tab pos="71120" algn="l"/>
              </a:tabLst>
            </a:pPr>
            <a:r>
              <a:rPr sz="1000" spc="-5" dirty="0">
                <a:solidFill>
                  <a:srgbClr val="1D384B"/>
                </a:solidFill>
                <a:latin typeface="Arial"/>
                <a:cs typeface="Arial"/>
              </a:rPr>
              <a:t>Submit</a:t>
            </a:r>
            <a:r>
              <a:rPr sz="1000" spc="-80" dirty="0">
                <a:solidFill>
                  <a:srgbClr val="1D384B"/>
                </a:solidFill>
                <a:latin typeface="Arial"/>
                <a:cs typeface="Arial"/>
              </a:rPr>
              <a:t> </a:t>
            </a:r>
            <a:r>
              <a:rPr sz="1000" spc="-5" dirty="0">
                <a:solidFill>
                  <a:srgbClr val="1D384B"/>
                </a:solidFill>
                <a:latin typeface="Arial"/>
                <a:cs typeface="Arial"/>
              </a:rPr>
              <a:t>closeout  documents</a:t>
            </a:r>
            <a:endParaRPr sz="1000">
              <a:latin typeface="Arial"/>
              <a:cs typeface="Arial"/>
            </a:endParaRPr>
          </a:p>
          <a:p>
            <a:pPr marL="70485" marR="165100" indent="-58419">
              <a:lnSpc>
                <a:spcPts val="1150"/>
              </a:lnSpc>
              <a:spcBef>
                <a:spcPts val="170"/>
              </a:spcBef>
              <a:buChar char="•"/>
              <a:tabLst>
                <a:tab pos="71120" algn="l"/>
              </a:tabLst>
            </a:pPr>
            <a:r>
              <a:rPr sz="1000" spc="-5" dirty="0">
                <a:solidFill>
                  <a:srgbClr val="1D384B"/>
                </a:solidFill>
                <a:latin typeface="Arial"/>
                <a:cs typeface="Arial"/>
              </a:rPr>
              <a:t>Complete  closeout  r</a:t>
            </a:r>
            <a:r>
              <a:rPr sz="1000" spc="-10" dirty="0">
                <a:solidFill>
                  <a:srgbClr val="1D384B"/>
                </a:solidFill>
                <a:latin typeface="Arial"/>
                <a:cs typeface="Arial"/>
              </a:rPr>
              <a:t>equ</a:t>
            </a:r>
            <a:r>
              <a:rPr sz="1000" spc="-15" dirty="0">
                <a:solidFill>
                  <a:srgbClr val="1D384B"/>
                </a:solidFill>
                <a:latin typeface="Arial"/>
                <a:cs typeface="Arial"/>
              </a:rPr>
              <a:t>i</a:t>
            </a:r>
            <a:r>
              <a:rPr sz="1000" spc="-5" dirty="0">
                <a:solidFill>
                  <a:srgbClr val="1D384B"/>
                </a:solidFill>
                <a:latin typeface="Arial"/>
                <a:cs typeface="Arial"/>
              </a:rPr>
              <a:t>r</a:t>
            </a:r>
            <a:r>
              <a:rPr sz="1000" spc="-10" dirty="0">
                <a:solidFill>
                  <a:srgbClr val="1D384B"/>
                </a:solidFill>
                <a:latin typeface="Arial"/>
                <a:cs typeface="Arial"/>
              </a:rPr>
              <a:t>e</a:t>
            </a:r>
            <a:r>
              <a:rPr sz="1000" spc="15" dirty="0">
                <a:solidFill>
                  <a:srgbClr val="1D384B"/>
                </a:solidFill>
                <a:latin typeface="Arial"/>
                <a:cs typeface="Arial"/>
              </a:rPr>
              <a:t>m</a:t>
            </a:r>
            <a:r>
              <a:rPr sz="1000" spc="-10" dirty="0">
                <a:solidFill>
                  <a:srgbClr val="1D384B"/>
                </a:solidFill>
                <a:latin typeface="Arial"/>
                <a:cs typeface="Arial"/>
              </a:rPr>
              <a:t>ent</a:t>
            </a:r>
            <a:r>
              <a:rPr sz="1000" spc="-5" dirty="0">
                <a:solidFill>
                  <a:srgbClr val="1D384B"/>
                </a:solidFill>
                <a:latin typeface="Arial"/>
                <a:cs typeface="Arial"/>
              </a:rPr>
              <a:t>s</a:t>
            </a:r>
            <a:endParaRPr sz="1000">
              <a:latin typeface="Arial"/>
              <a:cs typeface="Arial"/>
            </a:endParaRPr>
          </a:p>
          <a:p>
            <a:pPr marL="70485" marR="12065" indent="-58419">
              <a:lnSpc>
                <a:spcPts val="1150"/>
              </a:lnSpc>
              <a:spcBef>
                <a:spcPts val="175"/>
              </a:spcBef>
              <a:buChar char="•"/>
              <a:tabLst>
                <a:tab pos="71120" algn="l"/>
              </a:tabLst>
            </a:pPr>
            <a:r>
              <a:rPr sz="1000" spc="-5" dirty="0">
                <a:solidFill>
                  <a:srgbClr val="1D384B"/>
                </a:solidFill>
                <a:latin typeface="Arial"/>
                <a:cs typeface="Arial"/>
              </a:rPr>
              <a:t>Submit</a:t>
            </a:r>
            <a:r>
              <a:rPr sz="1000" spc="-55" dirty="0">
                <a:solidFill>
                  <a:srgbClr val="1D384B"/>
                </a:solidFill>
                <a:latin typeface="Arial"/>
                <a:cs typeface="Arial"/>
              </a:rPr>
              <a:t> </a:t>
            </a:r>
            <a:r>
              <a:rPr sz="1000" spc="-10" dirty="0">
                <a:solidFill>
                  <a:srgbClr val="1D384B"/>
                </a:solidFill>
                <a:latin typeface="Arial"/>
                <a:cs typeface="Arial"/>
              </a:rPr>
              <a:t>required  </a:t>
            </a:r>
            <a:r>
              <a:rPr sz="1000" spc="-5" dirty="0">
                <a:solidFill>
                  <a:srgbClr val="1D384B"/>
                </a:solidFill>
                <a:latin typeface="Arial"/>
                <a:cs typeface="Arial"/>
              </a:rPr>
              <a:t>reports</a:t>
            </a:r>
            <a:endParaRPr sz="1000">
              <a:latin typeface="Arial"/>
              <a:cs typeface="Arial"/>
            </a:endParaRPr>
          </a:p>
        </p:txBody>
      </p:sp>
      <p:sp>
        <p:nvSpPr>
          <p:cNvPr id="36" name="object 36"/>
          <p:cNvSpPr/>
          <p:nvPr/>
        </p:nvSpPr>
        <p:spPr>
          <a:xfrm>
            <a:off x="6102858" y="3688841"/>
            <a:ext cx="972819" cy="974090"/>
          </a:xfrm>
          <a:custGeom>
            <a:avLst/>
            <a:gdLst/>
            <a:ahLst/>
            <a:cxnLst/>
            <a:rect l="l" t="t" r="r" b="b"/>
            <a:pathLst>
              <a:path w="972820" h="974089">
                <a:moveTo>
                  <a:pt x="486156" y="0"/>
                </a:moveTo>
                <a:lnTo>
                  <a:pt x="439336" y="2228"/>
                </a:lnTo>
                <a:lnTo>
                  <a:pt x="393776" y="8779"/>
                </a:lnTo>
                <a:lnTo>
                  <a:pt x="349679" y="19448"/>
                </a:lnTo>
                <a:lnTo>
                  <a:pt x="307248" y="34030"/>
                </a:lnTo>
                <a:lnTo>
                  <a:pt x="266687" y="52322"/>
                </a:lnTo>
                <a:lnTo>
                  <a:pt x="228200" y="74120"/>
                </a:lnTo>
                <a:lnTo>
                  <a:pt x="191991" y="99219"/>
                </a:lnTo>
                <a:lnTo>
                  <a:pt x="158263" y="127416"/>
                </a:lnTo>
                <a:lnTo>
                  <a:pt x="127221" y="158507"/>
                </a:lnTo>
                <a:lnTo>
                  <a:pt x="99067" y="192287"/>
                </a:lnTo>
                <a:lnTo>
                  <a:pt x="74006" y="228553"/>
                </a:lnTo>
                <a:lnTo>
                  <a:pt x="52242" y="267100"/>
                </a:lnTo>
                <a:lnTo>
                  <a:pt x="33978" y="307725"/>
                </a:lnTo>
                <a:lnTo>
                  <a:pt x="19418" y="350223"/>
                </a:lnTo>
                <a:lnTo>
                  <a:pt x="8766" y="394390"/>
                </a:lnTo>
                <a:lnTo>
                  <a:pt x="2225" y="440023"/>
                </a:lnTo>
                <a:lnTo>
                  <a:pt x="0" y="486918"/>
                </a:lnTo>
                <a:lnTo>
                  <a:pt x="2225" y="533812"/>
                </a:lnTo>
                <a:lnTo>
                  <a:pt x="8766" y="579445"/>
                </a:lnTo>
                <a:lnTo>
                  <a:pt x="19418" y="623612"/>
                </a:lnTo>
                <a:lnTo>
                  <a:pt x="33978" y="666110"/>
                </a:lnTo>
                <a:lnTo>
                  <a:pt x="52242" y="706735"/>
                </a:lnTo>
                <a:lnTo>
                  <a:pt x="74006" y="745282"/>
                </a:lnTo>
                <a:lnTo>
                  <a:pt x="99067" y="781548"/>
                </a:lnTo>
                <a:lnTo>
                  <a:pt x="127221" y="815328"/>
                </a:lnTo>
                <a:lnTo>
                  <a:pt x="158263" y="846419"/>
                </a:lnTo>
                <a:lnTo>
                  <a:pt x="191991" y="874616"/>
                </a:lnTo>
                <a:lnTo>
                  <a:pt x="228200" y="899715"/>
                </a:lnTo>
                <a:lnTo>
                  <a:pt x="266687" y="921513"/>
                </a:lnTo>
                <a:lnTo>
                  <a:pt x="307248" y="939805"/>
                </a:lnTo>
                <a:lnTo>
                  <a:pt x="349679" y="954387"/>
                </a:lnTo>
                <a:lnTo>
                  <a:pt x="393776" y="965056"/>
                </a:lnTo>
                <a:lnTo>
                  <a:pt x="439336" y="971607"/>
                </a:lnTo>
                <a:lnTo>
                  <a:pt x="486156" y="973836"/>
                </a:lnTo>
                <a:lnTo>
                  <a:pt x="532975" y="971607"/>
                </a:lnTo>
                <a:lnTo>
                  <a:pt x="578535" y="965056"/>
                </a:lnTo>
                <a:lnTo>
                  <a:pt x="622632" y="954387"/>
                </a:lnTo>
                <a:lnTo>
                  <a:pt x="665063" y="939805"/>
                </a:lnTo>
                <a:lnTo>
                  <a:pt x="705624" y="921513"/>
                </a:lnTo>
                <a:lnTo>
                  <a:pt x="744111" y="899715"/>
                </a:lnTo>
                <a:lnTo>
                  <a:pt x="780320" y="874616"/>
                </a:lnTo>
                <a:lnTo>
                  <a:pt x="814048" y="846419"/>
                </a:lnTo>
                <a:lnTo>
                  <a:pt x="845090" y="815328"/>
                </a:lnTo>
                <a:lnTo>
                  <a:pt x="873244" y="781548"/>
                </a:lnTo>
                <a:lnTo>
                  <a:pt x="898305" y="745282"/>
                </a:lnTo>
                <a:lnTo>
                  <a:pt x="920069" y="706735"/>
                </a:lnTo>
                <a:lnTo>
                  <a:pt x="938333" y="666110"/>
                </a:lnTo>
                <a:lnTo>
                  <a:pt x="952893" y="623612"/>
                </a:lnTo>
                <a:lnTo>
                  <a:pt x="963545" y="579445"/>
                </a:lnTo>
                <a:lnTo>
                  <a:pt x="970086" y="533812"/>
                </a:lnTo>
                <a:lnTo>
                  <a:pt x="972312" y="486918"/>
                </a:lnTo>
                <a:lnTo>
                  <a:pt x="970086" y="440023"/>
                </a:lnTo>
                <a:lnTo>
                  <a:pt x="963545" y="394390"/>
                </a:lnTo>
                <a:lnTo>
                  <a:pt x="952893" y="350223"/>
                </a:lnTo>
                <a:lnTo>
                  <a:pt x="938333" y="307725"/>
                </a:lnTo>
                <a:lnTo>
                  <a:pt x="920069" y="267100"/>
                </a:lnTo>
                <a:lnTo>
                  <a:pt x="898305" y="228553"/>
                </a:lnTo>
                <a:lnTo>
                  <a:pt x="873244" y="192287"/>
                </a:lnTo>
                <a:lnTo>
                  <a:pt x="845090" y="158507"/>
                </a:lnTo>
                <a:lnTo>
                  <a:pt x="814048" y="127416"/>
                </a:lnTo>
                <a:lnTo>
                  <a:pt x="780320" y="99219"/>
                </a:lnTo>
                <a:lnTo>
                  <a:pt x="744111" y="74120"/>
                </a:lnTo>
                <a:lnTo>
                  <a:pt x="705624" y="52322"/>
                </a:lnTo>
                <a:lnTo>
                  <a:pt x="665063" y="34030"/>
                </a:lnTo>
                <a:lnTo>
                  <a:pt x="622632" y="19448"/>
                </a:lnTo>
                <a:lnTo>
                  <a:pt x="578535" y="8779"/>
                </a:lnTo>
                <a:lnTo>
                  <a:pt x="532975" y="2228"/>
                </a:lnTo>
                <a:lnTo>
                  <a:pt x="486156" y="0"/>
                </a:lnTo>
                <a:close/>
              </a:path>
            </a:pathLst>
          </a:custGeom>
          <a:solidFill>
            <a:srgbClr val="4F81BC"/>
          </a:solidFill>
        </p:spPr>
        <p:txBody>
          <a:bodyPr wrap="square" lIns="0" tIns="0" rIns="0" bIns="0" rtlCol="0"/>
          <a:lstStyle/>
          <a:p>
            <a:endParaRPr/>
          </a:p>
        </p:txBody>
      </p:sp>
      <p:sp>
        <p:nvSpPr>
          <p:cNvPr id="37" name="object 37"/>
          <p:cNvSpPr/>
          <p:nvPr/>
        </p:nvSpPr>
        <p:spPr>
          <a:xfrm>
            <a:off x="6102858" y="3688841"/>
            <a:ext cx="972819" cy="974090"/>
          </a:xfrm>
          <a:custGeom>
            <a:avLst/>
            <a:gdLst/>
            <a:ahLst/>
            <a:cxnLst/>
            <a:rect l="l" t="t" r="r" b="b"/>
            <a:pathLst>
              <a:path w="972820" h="974089">
                <a:moveTo>
                  <a:pt x="0" y="486918"/>
                </a:moveTo>
                <a:lnTo>
                  <a:pt x="2225" y="440023"/>
                </a:lnTo>
                <a:lnTo>
                  <a:pt x="8766" y="394390"/>
                </a:lnTo>
                <a:lnTo>
                  <a:pt x="19418" y="350223"/>
                </a:lnTo>
                <a:lnTo>
                  <a:pt x="33978" y="307725"/>
                </a:lnTo>
                <a:lnTo>
                  <a:pt x="52242" y="267100"/>
                </a:lnTo>
                <a:lnTo>
                  <a:pt x="74006" y="228553"/>
                </a:lnTo>
                <a:lnTo>
                  <a:pt x="99067" y="192287"/>
                </a:lnTo>
                <a:lnTo>
                  <a:pt x="127221" y="158507"/>
                </a:lnTo>
                <a:lnTo>
                  <a:pt x="158263" y="127416"/>
                </a:lnTo>
                <a:lnTo>
                  <a:pt x="191991" y="99219"/>
                </a:lnTo>
                <a:lnTo>
                  <a:pt x="228200" y="74120"/>
                </a:lnTo>
                <a:lnTo>
                  <a:pt x="266687" y="52322"/>
                </a:lnTo>
                <a:lnTo>
                  <a:pt x="307248" y="34030"/>
                </a:lnTo>
                <a:lnTo>
                  <a:pt x="349679" y="19448"/>
                </a:lnTo>
                <a:lnTo>
                  <a:pt x="393776" y="8779"/>
                </a:lnTo>
                <a:lnTo>
                  <a:pt x="439336" y="2228"/>
                </a:lnTo>
                <a:lnTo>
                  <a:pt x="486156" y="0"/>
                </a:lnTo>
                <a:lnTo>
                  <a:pt x="532975" y="2228"/>
                </a:lnTo>
                <a:lnTo>
                  <a:pt x="578535" y="8779"/>
                </a:lnTo>
                <a:lnTo>
                  <a:pt x="622632" y="19448"/>
                </a:lnTo>
                <a:lnTo>
                  <a:pt x="665063" y="34030"/>
                </a:lnTo>
                <a:lnTo>
                  <a:pt x="705624" y="52322"/>
                </a:lnTo>
                <a:lnTo>
                  <a:pt x="744111" y="74120"/>
                </a:lnTo>
                <a:lnTo>
                  <a:pt x="780320" y="99219"/>
                </a:lnTo>
                <a:lnTo>
                  <a:pt x="814048" y="127416"/>
                </a:lnTo>
                <a:lnTo>
                  <a:pt x="845090" y="158507"/>
                </a:lnTo>
                <a:lnTo>
                  <a:pt x="873244" y="192287"/>
                </a:lnTo>
                <a:lnTo>
                  <a:pt x="898305" y="228553"/>
                </a:lnTo>
                <a:lnTo>
                  <a:pt x="920069" y="267100"/>
                </a:lnTo>
                <a:lnTo>
                  <a:pt x="938333" y="307725"/>
                </a:lnTo>
                <a:lnTo>
                  <a:pt x="952893" y="350223"/>
                </a:lnTo>
                <a:lnTo>
                  <a:pt x="963545" y="394390"/>
                </a:lnTo>
                <a:lnTo>
                  <a:pt x="970086" y="440023"/>
                </a:lnTo>
                <a:lnTo>
                  <a:pt x="972312" y="486918"/>
                </a:lnTo>
                <a:lnTo>
                  <a:pt x="970086" y="533812"/>
                </a:lnTo>
                <a:lnTo>
                  <a:pt x="963545" y="579445"/>
                </a:lnTo>
                <a:lnTo>
                  <a:pt x="952893" y="623612"/>
                </a:lnTo>
                <a:lnTo>
                  <a:pt x="938333" y="666110"/>
                </a:lnTo>
                <a:lnTo>
                  <a:pt x="920069" y="706735"/>
                </a:lnTo>
                <a:lnTo>
                  <a:pt x="898305" y="745282"/>
                </a:lnTo>
                <a:lnTo>
                  <a:pt x="873244" y="781548"/>
                </a:lnTo>
                <a:lnTo>
                  <a:pt x="845090" y="815328"/>
                </a:lnTo>
                <a:lnTo>
                  <a:pt x="814048" y="846419"/>
                </a:lnTo>
                <a:lnTo>
                  <a:pt x="780320" y="874616"/>
                </a:lnTo>
                <a:lnTo>
                  <a:pt x="744111" y="899715"/>
                </a:lnTo>
                <a:lnTo>
                  <a:pt x="705624" y="921513"/>
                </a:lnTo>
                <a:lnTo>
                  <a:pt x="665063" y="939805"/>
                </a:lnTo>
                <a:lnTo>
                  <a:pt x="622632" y="954387"/>
                </a:lnTo>
                <a:lnTo>
                  <a:pt x="578535" y="965056"/>
                </a:lnTo>
                <a:lnTo>
                  <a:pt x="532975" y="971607"/>
                </a:lnTo>
                <a:lnTo>
                  <a:pt x="486156" y="973836"/>
                </a:lnTo>
                <a:lnTo>
                  <a:pt x="439336" y="971607"/>
                </a:lnTo>
                <a:lnTo>
                  <a:pt x="393776" y="965056"/>
                </a:lnTo>
                <a:lnTo>
                  <a:pt x="349679" y="954387"/>
                </a:lnTo>
                <a:lnTo>
                  <a:pt x="307248" y="939805"/>
                </a:lnTo>
                <a:lnTo>
                  <a:pt x="266687" y="921513"/>
                </a:lnTo>
                <a:lnTo>
                  <a:pt x="228200" y="899715"/>
                </a:lnTo>
                <a:lnTo>
                  <a:pt x="191991" y="874616"/>
                </a:lnTo>
                <a:lnTo>
                  <a:pt x="158263" y="846419"/>
                </a:lnTo>
                <a:lnTo>
                  <a:pt x="127221" y="815328"/>
                </a:lnTo>
                <a:lnTo>
                  <a:pt x="99067" y="781548"/>
                </a:lnTo>
                <a:lnTo>
                  <a:pt x="74006" y="745282"/>
                </a:lnTo>
                <a:lnTo>
                  <a:pt x="52242" y="706735"/>
                </a:lnTo>
                <a:lnTo>
                  <a:pt x="33978" y="666110"/>
                </a:lnTo>
                <a:lnTo>
                  <a:pt x="19418" y="623612"/>
                </a:lnTo>
                <a:lnTo>
                  <a:pt x="8766" y="579445"/>
                </a:lnTo>
                <a:lnTo>
                  <a:pt x="2225" y="533812"/>
                </a:lnTo>
                <a:lnTo>
                  <a:pt x="0" y="486918"/>
                </a:lnTo>
                <a:close/>
              </a:path>
            </a:pathLst>
          </a:custGeom>
          <a:ln w="25908">
            <a:solidFill>
              <a:srgbClr val="8063A1"/>
            </a:solidFill>
          </a:ln>
        </p:spPr>
        <p:txBody>
          <a:bodyPr wrap="square" lIns="0" tIns="0" rIns="0" bIns="0" rtlCol="0"/>
          <a:lstStyle/>
          <a:p>
            <a:endParaRPr/>
          </a:p>
        </p:txBody>
      </p:sp>
      <p:sp>
        <p:nvSpPr>
          <p:cNvPr id="38" name="object 38"/>
          <p:cNvSpPr txBox="1"/>
          <p:nvPr/>
        </p:nvSpPr>
        <p:spPr>
          <a:xfrm>
            <a:off x="6297105" y="3968601"/>
            <a:ext cx="581660" cy="375920"/>
          </a:xfrm>
          <a:prstGeom prst="rect">
            <a:avLst/>
          </a:prstGeom>
        </p:spPr>
        <p:txBody>
          <a:bodyPr vert="horz" wrap="square" lIns="0" tIns="30480" rIns="0" bIns="0" rtlCol="0">
            <a:spAutoFit/>
          </a:bodyPr>
          <a:lstStyle/>
          <a:p>
            <a:pPr marL="12700" marR="5080" indent="69850">
              <a:lnSpc>
                <a:spcPts val="1320"/>
              </a:lnSpc>
              <a:spcBef>
                <a:spcPts val="240"/>
              </a:spcBef>
            </a:pPr>
            <a:r>
              <a:rPr sz="1200" b="1" spc="-10" dirty="0">
                <a:solidFill>
                  <a:srgbClr val="FFFFFF"/>
                </a:solidFill>
                <a:latin typeface="Calibri"/>
                <a:cs typeface="Calibri"/>
              </a:rPr>
              <a:t>Award  </a:t>
            </a:r>
            <a:r>
              <a:rPr sz="1200" b="1" dirty="0">
                <a:solidFill>
                  <a:srgbClr val="FFFFFF"/>
                </a:solidFill>
                <a:latin typeface="Calibri"/>
                <a:cs typeface="Calibri"/>
              </a:rPr>
              <a:t>Clos</a:t>
            </a:r>
            <a:r>
              <a:rPr sz="1200" b="1" spc="-5" dirty="0">
                <a:solidFill>
                  <a:srgbClr val="FFFFFF"/>
                </a:solidFill>
                <a:latin typeface="Calibri"/>
                <a:cs typeface="Calibri"/>
              </a:rPr>
              <a:t>e</a:t>
            </a:r>
            <a:r>
              <a:rPr sz="1200" b="1" dirty="0">
                <a:solidFill>
                  <a:srgbClr val="FFFFFF"/>
                </a:solidFill>
                <a:latin typeface="Calibri"/>
                <a:cs typeface="Calibri"/>
              </a:rPr>
              <a:t>out</a:t>
            </a:r>
            <a:endParaRPr sz="1200">
              <a:latin typeface="Calibri"/>
              <a:cs typeface="Calibri"/>
            </a:endParaRPr>
          </a:p>
        </p:txBody>
      </p:sp>
      <p:sp>
        <p:nvSpPr>
          <p:cNvPr id="39" name="object 39"/>
          <p:cNvSpPr/>
          <p:nvPr/>
        </p:nvSpPr>
        <p:spPr>
          <a:xfrm>
            <a:off x="138684" y="3200400"/>
            <a:ext cx="2923031" cy="1943100"/>
          </a:xfrm>
          <a:prstGeom prst="rect">
            <a:avLst/>
          </a:prstGeom>
          <a:blipFill>
            <a:blip r:embed="rId3" cstate="print"/>
            <a:stretch>
              <a:fillRect/>
            </a:stretch>
          </a:blipFill>
        </p:spPr>
        <p:txBody>
          <a:bodyPr wrap="square" lIns="0" tIns="0" rIns="0" bIns="0" rtlCol="0"/>
          <a:lstStyle/>
          <a:p>
            <a:endParaRPr/>
          </a:p>
        </p:txBody>
      </p:sp>
      <p:sp>
        <p:nvSpPr>
          <p:cNvPr id="40" name="object 40"/>
          <p:cNvSpPr/>
          <p:nvPr/>
        </p:nvSpPr>
        <p:spPr>
          <a:xfrm>
            <a:off x="185928" y="3224783"/>
            <a:ext cx="2828925" cy="1918970"/>
          </a:xfrm>
          <a:custGeom>
            <a:avLst/>
            <a:gdLst/>
            <a:ahLst/>
            <a:cxnLst/>
            <a:rect l="l" t="t" r="r" b="b"/>
            <a:pathLst>
              <a:path w="2828925" h="1918970">
                <a:moveTo>
                  <a:pt x="0" y="0"/>
                </a:moveTo>
                <a:lnTo>
                  <a:pt x="2828544" y="0"/>
                </a:lnTo>
                <a:lnTo>
                  <a:pt x="2828544" y="1918716"/>
                </a:lnTo>
              </a:path>
            </a:pathLst>
          </a:custGeom>
          <a:ln w="9144">
            <a:solidFill>
              <a:srgbClr val="FF0000"/>
            </a:solidFill>
          </a:ln>
        </p:spPr>
        <p:txBody>
          <a:bodyPr wrap="square" lIns="0" tIns="0" rIns="0" bIns="0" rtlCol="0"/>
          <a:lstStyle/>
          <a:p>
            <a:endParaRPr/>
          </a:p>
        </p:txBody>
      </p:sp>
      <p:sp>
        <p:nvSpPr>
          <p:cNvPr id="41" name="object 41"/>
          <p:cNvSpPr/>
          <p:nvPr/>
        </p:nvSpPr>
        <p:spPr>
          <a:xfrm>
            <a:off x="185928" y="3224783"/>
            <a:ext cx="0" cy="1918970"/>
          </a:xfrm>
          <a:custGeom>
            <a:avLst/>
            <a:gdLst/>
            <a:ahLst/>
            <a:cxnLst/>
            <a:rect l="l" t="t" r="r" b="b"/>
            <a:pathLst>
              <a:path h="1918970">
                <a:moveTo>
                  <a:pt x="0" y="1918716"/>
                </a:moveTo>
                <a:lnTo>
                  <a:pt x="0" y="0"/>
                </a:lnTo>
              </a:path>
            </a:pathLst>
          </a:custGeom>
          <a:ln w="9144">
            <a:solidFill>
              <a:srgbClr val="FF0000"/>
            </a:solidFill>
          </a:ln>
        </p:spPr>
        <p:txBody>
          <a:bodyPr wrap="square" lIns="0" tIns="0" rIns="0" bIns="0" rtlCol="0"/>
          <a:lstStyle/>
          <a:p>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53024" y="729824"/>
            <a:ext cx="6635750" cy="1001394"/>
          </a:xfrm>
          <a:prstGeom prst="rect">
            <a:avLst/>
          </a:prstGeom>
        </p:spPr>
        <p:txBody>
          <a:bodyPr vert="horz" wrap="square" lIns="0" tIns="13335" rIns="0" bIns="0" rtlCol="0">
            <a:spAutoFit/>
          </a:bodyPr>
          <a:lstStyle/>
          <a:p>
            <a:pPr marL="2540" algn="ctr">
              <a:lnSpc>
                <a:spcPts val="3840"/>
              </a:lnSpc>
              <a:spcBef>
                <a:spcPts val="105"/>
              </a:spcBef>
            </a:pPr>
            <a:r>
              <a:rPr sz="3200" spc="-5" dirty="0"/>
              <a:t>What is</a:t>
            </a:r>
            <a:r>
              <a:rPr sz="3200" spc="-30" dirty="0"/>
              <a:t> </a:t>
            </a:r>
            <a:r>
              <a:rPr sz="3200" dirty="0"/>
              <a:t>the</a:t>
            </a:r>
            <a:endParaRPr sz="3200"/>
          </a:p>
          <a:p>
            <a:pPr algn="ctr">
              <a:lnSpc>
                <a:spcPct val="100000"/>
              </a:lnSpc>
            </a:pPr>
            <a:r>
              <a:rPr sz="3200" spc="-5" dirty="0"/>
              <a:t>Office of Justice Programs</a:t>
            </a:r>
            <a:r>
              <a:rPr sz="3200" spc="-90" dirty="0"/>
              <a:t> </a:t>
            </a:r>
            <a:r>
              <a:rPr sz="3200" dirty="0"/>
              <a:t>(OJP)?</a:t>
            </a:r>
            <a:endParaRPr sz="3200"/>
          </a:p>
        </p:txBody>
      </p:sp>
      <p:sp>
        <p:nvSpPr>
          <p:cNvPr id="3" name="object 3"/>
          <p:cNvSpPr txBox="1"/>
          <p:nvPr/>
        </p:nvSpPr>
        <p:spPr>
          <a:xfrm>
            <a:off x="535940" y="1931618"/>
            <a:ext cx="7284084" cy="2016125"/>
          </a:xfrm>
          <a:prstGeom prst="rect">
            <a:avLst/>
          </a:prstGeom>
        </p:spPr>
        <p:txBody>
          <a:bodyPr vert="horz" wrap="square" lIns="0" tIns="12700" rIns="0" bIns="0" rtlCol="0">
            <a:spAutoFit/>
          </a:bodyPr>
          <a:lstStyle/>
          <a:p>
            <a:pPr marL="355600" marR="154305" indent="-343535">
              <a:lnSpc>
                <a:spcPct val="110000"/>
              </a:lnSpc>
              <a:spcBef>
                <a:spcPts val="100"/>
              </a:spcBef>
              <a:buChar char="•"/>
              <a:tabLst>
                <a:tab pos="354965" algn="l"/>
                <a:tab pos="356235" algn="l"/>
              </a:tabLst>
            </a:pPr>
            <a:r>
              <a:rPr sz="1600" spc="-5" dirty="0">
                <a:solidFill>
                  <a:srgbClr val="1D384B"/>
                </a:solidFill>
                <a:latin typeface="Arial"/>
                <a:cs typeface="Arial"/>
              </a:rPr>
              <a:t>OJP provides grants, training, research, </a:t>
            </a:r>
            <a:r>
              <a:rPr sz="1600" spc="-10" dirty="0">
                <a:solidFill>
                  <a:srgbClr val="1D384B"/>
                </a:solidFill>
                <a:latin typeface="Arial"/>
                <a:cs typeface="Arial"/>
              </a:rPr>
              <a:t>and </a:t>
            </a:r>
            <a:r>
              <a:rPr sz="1600" dirty="0">
                <a:solidFill>
                  <a:srgbClr val="1D384B"/>
                </a:solidFill>
                <a:latin typeface="Arial"/>
                <a:cs typeface="Arial"/>
              </a:rPr>
              <a:t>statistics </a:t>
            </a:r>
            <a:r>
              <a:rPr sz="1600" spc="-5" dirty="0">
                <a:solidFill>
                  <a:srgbClr val="1D384B"/>
                </a:solidFill>
                <a:latin typeface="Arial"/>
                <a:cs typeface="Arial"/>
              </a:rPr>
              <a:t>to the criminal </a:t>
            </a:r>
            <a:r>
              <a:rPr sz="1600" dirty="0">
                <a:solidFill>
                  <a:srgbClr val="1D384B"/>
                </a:solidFill>
                <a:latin typeface="Arial"/>
                <a:cs typeface="Arial"/>
              </a:rPr>
              <a:t>justice  </a:t>
            </a:r>
            <a:r>
              <a:rPr sz="1600" spc="-20" dirty="0">
                <a:solidFill>
                  <a:srgbClr val="1D384B"/>
                </a:solidFill>
                <a:latin typeface="Arial"/>
                <a:cs typeface="Arial"/>
              </a:rPr>
              <a:t>community.</a:t>
            </a:r>
            <a:endParaRPr sz="1600">
              <a:latin typeface="Arial"/>
              <a:cs typeface="Arial"/>
            </a:endParaRPr>
          </a:p>
          <a:p>
            <a:pPr marL="360045" indent="-347980">
              <a:lnSpc>
                <a:spcPct val="100000"/>
              </a:lnSpc>
              <a:spcBef>
                <a:spcPts val="1390"/>
              </a:spcBef>
              <a:buChar char="•"/>
              <a:tabLst>
                <a:tab pos="360045" algn="l"/>
                <a:tab pos="360680" algn="l"/>
              </a:tabLst>
            </a:pPr>
            <a:r>
              <a:rPr sz="1600" spc="-5" dirty="0">
                <a:solidFill>
                  <a:srgbClr val="1D384B"/>
                </a:solidFill>
                <a:latin typeface="Arial"/>
                <a:cs typeface="Arial"/>
              </a:rPr>
              <a:t>It </a:t>
            </a:r>
            <a:r>
              <a:rPr sz="1600" dirty="0">
                <a:solidFill>
                  <a:srgbClr val="1D384B"/>
                </a:solidFill>
                <a:latin typeface="Arial"/>
                <a:cs typeface="Arial"/>
              </a:rPr>
              <a:t>is </a:t>
            </a:r>
            <a:r>
              <a:rPr sz="1600" spc="-10" dirty="0">
                <a:solidFill>
                  <a:srgbClr val="1D384B"/>
                </a:solidFill>
                <a:latin typeface="Arial"/>
                <a:cs typeface="Arial"/>
              </a:rPr>
              <a:t>one </a:t>
            </a:r>
            <a:r>
              <a:rPr sz="1600" spc="-5" dirty="0">
                <a:solidFill>
                  <a:srgbClr val="1D384B"/>
                </a:solidFill>
                <a:latin typeface="Arial"/>
                <a:cs typeface="Arial"/>
              </a:rPr>
              <a:t>of three grantmaking </a:t>
            </a:r>
            <a:r>
              <a:rPr sz="1600" spc="-10" dirty="0">
                <a:solidFill>
                  <a:srgbClr val="1D384B"/>
                </a:solidFill>
                <a:latin typeface="Arial"/>
                <a:cs typeface="Arial"/>
              </a:rPr>
              <a:t>components </a:t>
            </a:r>
            <a:r>
              <a:rPr sz="1600" spc="-5" dirty="0">
                <a:solidFill>
                  <a:srgbClr val="1D384B"/>
                </a:solidFill>
                <a:latin typeface="Arial"/>
                <a:cs typeface="Arial"/>
              </a:rPr>
              <a:t>of the U.S. </a:t>
            </a:r>
            <a:r>
              <a:rPr sz="1600" spc="-10" dirty="0">
                <a:solidFill>
                  <a:srgbClr val="1D384B"/>
                </a:solidFill>
                <a:latin typeface="Arial"/>
                <a:cs typeface="Arial"/>
              </a:rPr>
              <a:t>Department </a:t>
            </a:r>
            <a:r>
              <a:rPr sz="1600" spc="-5" dirty="0">
                <a:solidFill>
                  <a:srgbClr val="1D384B"/>
                </a:solidFill>
                <a:latin typeface="Arial"/>
                <a:cs typeface="Arial"/>
              </a:rPr>
              <a:t>of</a:t>
            </a:r>
            <a:r>
              <a:rPr sz="1600" spc="270" dirty="0">
                <a:solidFill>
                  <a:srgbClr val="1D384B"/>
                </a:solidFill>
                <a:latin typeface="Arial"/>
                <a:cs typeface="Arial"/>
              </a:rPr>
              <a:t> </a:t>
            </a:r>
            <a:r>
              <a:rPr sz="1600" spc="-5" dirty="0">
                <a:solidFill>
                  <a:srgbClr val="1D384B"/>
                </a:solidFill>
                <a:latin typeface="Arial"/>
                <a:cs typeface="Arial"/>
              </a:rPr>
              <a:t>Justice:</a:t>
            </a:r>
            <a:endParaRPr sz="1600">
              <a:latin typeface="Arial"/>
              <a:cs typeface="Arial"/>
            </a:endParaRPr>
          </a:p>
          <a:p>
            <a:pPr marL="753110" lvl="1" indent="-284480">
              <a:lnSpc>
                <a:spcPct val="100000"/>
              </a:lnSpc>
              <a:spcBef>
                <a:spcPts val="795"/>
              </a:spcBef>
              <a:buFont typeface="Courier New"/>
              <a:buChar char="o"/>
              <a:tabLst>
                <a:tab pos="753745" algn="l"/>
              </a:tabLst>
            </a:pPr>
            <a:r>
              <a:rPr sz="1600" spc="-10" dirty="0">
                <a:solidFill>
                  <a:srgbClr val="1D384B"/>
                </a:solidFill>
                <a:latin typeface="Arial"/>
                <a:cs typeface="Arial"/>
              </a:rPr>
              <a:t>Office </a:t>
            </a:r>
            <a:r>
              <a:rPr sz="1600" spc="-5" dirty="0">
                <a:solidFill>
                  <a:srgbClr val="1D384B"/>
                </a:solidFill>
                <a:latin typeface="Arial"/>
                <a:cs typeface="Arial"/>
              </a:rPr>
              <a:t>of </a:t>
            </a:r>
            <a:r>
              <a:rPr sz="1600" dirty="0">
                <a:solidFill>
                  <a:srgbClr val="1D384B"/>
                </a:solidFill>
                <a:latin typeface="Arial"/>
                <a:cs typeface="Arial"/>
              </a:rPr>
              <a:t>Justice </a:t>
            </a:r>
            <a:r>
              <a:rPr sz="1600" spc="-10" dirty="0">
                <a:solidFill>
                  <a:srgbClr val="1D384B"/>
                </a:solidFill>
                <a:latin typeface="Arial"/>
                <a:cs typeface="Arial"/>
              </a:rPr>
              <a:t>Programs</a:t>
            </a:r>
            <a:r>
              <a:rPr sz="1600" spc="40" dirty="0">
                <a:solidFill>
                  <a:srgbClr val="1D384B"/>
                </a:solidFill>
                <a:latin typeface="Arial"/>
                <a:cs typeface="Arial"/>
              </a:rPr>
              <a:t> </a:t>
            </a:r>
            <a:r>
              <a:rPr sz="1600" spc="-5" dirty="0">
                <a:solidFill>
                  <a:srgbClr val="1D384B"/>
                </a:solidFill>
                <a:latin typeface="Arial"/>
                <a:cs typeface="Arial"/>
              </a:rPr>
              <a:t>(OJP)</a:t>
            </a:r>
            <a:endParaRPr sz="1600">
              <a:latin typeface="Arial"/>
              <a:cs typeface="Arial"/>
            </a:endParaRPr>
          </a:p>
          <a:p>
            <a:pPr marL="753110" lvl="1" indent="-287655">
              <a:lnSpc>
                <a:spcPct val="100000"/>
              </a:lnSpc>
              <a:spcBef>
                <a:spcPts val="790"/>
              </a:spcBef>
              <a:buFont typeface="Courier New"/>
              <a:buChar char="o"/>
              <a:tabLst>
                <a:tab pos="753745" algn="l"/>
              </a:tabLst>
            </a:pPr>
            <a:r>
              <a:rPr sz="1600" spc="-10" dirty="0">
                <a:solidFill>
                  <a:srgbClr val="1D384B"/>
                </a:solidFill>
                <a:latin typeface="Arial"/>
                <a:cs typeface="Arial"/>
              </a:rPr>
              <a:t>Office </a:t>
            </a:r>
            <a:r>
              <a:rPr sz="1600" spc="-5" dirty="0">
                <a:solidFill>
                  <a:srgbClr val="1D384B"/>
                </a:solidFill>
                <a:latin typeface="Arial"/>
                <a:cs typeface="Arial"/>
              </a:rPr>
              <a:t>on Violence Against </a:t>
            </a:r>
            <a:r>
              <a:rPr sz="1600" spc="-10" dirty="0">
                <a:solidFill>
                  <a:srgbClr val="1D384B"/>
                </a:solidFill>
                <a:latin typeface="Arial"/>
                <a:cs typeface="Arial"/>
              </a:rPr>
              <a:t>Women</a:t>
            </a:r>
            <a:r>
              <a:rPr sz="1600" spc="-105" dirty="0">
                <a:solidFill>
                  <a:srgbClr val="1D384B"/>
                </a:solidFill>
                <a:latin typeface="Arial"/>
                <a:cs typeface="Arial"/>
              </a:rPr>
              <a:t> </a:t>
            </a:r>
            <a:r>
              <a:rPr sz="1600" spc="-5" dirty="0">
                <a:solidFill>
                  <a:srgbClr val="1D384B"/>
                </a:solidFill>
                <a:latin typeface="Arial"/>
                <a:cs typeface="Arial"/>
              </a:rPr>
              <a:t>(OVW)</a:t>
            </a:r>
            <a:endParaRPr sz="1600">
              <a:latin typeface="Arial"/>
              <a:cs typeface="Arial"/>
            </a:endParaRPr>
          </a:p>
          <a:p>
            <a:pPr marL="753110" lvl="1" indent="-287655">
              <a:lnSpc>
                <a:spcPct val="100000"/>
              </a:lnSpc>
              <a:spcBef>
                <a:spcPts val="790"/>
              </a:spcBef>
              <a:buFont typeface="Courier New"/>
              <a:buChar char="o"/>
              <a:tabLst>
                <a:tab pos="753745" algn="l"/>
              </a:tabLst>
            </a:pPr>
            <a:r>
              <a:rPr sz="1600" spc="-10" dirty="0">
                <a:solidFill>
                  <a:srgbClr val="1D384B"/>
                </a:solidFill>
                <a:latin typeface="Arial"/>
                <a:cs typeface="Arial"/>
              </a:rPr>
              <a:t>Office </a:t>
            </a:r>
            <a:r>
              <a:rPr sz="1600" spc="-5" dirty="0">
                <a:solidFill>
                  <a:srgbClr val="1D384B"/>
                </a:solidFill>
                <a:latin typeface="Arial"/>
                <a:cs typeface="Arial"/>
              </a:rPr>
              <a:t>of Community </a:t>
            </a:r>
            <a:r>
              <a:rPr sz="1600" spc="-10" dirty="0">
                <a:solidFill>
                  <a:srgbClr val="1D384B"/>
                </a:solidFill>
                <a:latin typeface="Arial"/>
                <a:cs typeface="Arial"/>
              </a:rPr>
              <a:t>Oriented </a:t>
            </a:r>
            <a:r>
              <a:rPr sz="1600" spc="-5" dirty="0">
                <a:solidFill>
                  <a:srgbClr val="1D384B"/>
                </a:solidFill>
                <a:latin typeface="Arial"/>
                <a:cs typeface="Arial"/>
              </a:rPr>
              <a:t>Policing Services</a:t>
            </a:r>
            <a:r>
              <a:rPr sz="1600" spc="35" dirty="0">
                <a:solidFill>
                  <a:srgbClr val="1D384B"/>
                </a:solidFill>
                <a:latin typeface="Arial"/>
                <a:cs typeface="Arial"/>
              </a:rPr>
              <a:t> </a:t>
            </a:r>
            <a:r>
              <a:rPr sz="1600" spc="-5" dirty="0">
                <a:solidFill>
                  <a:srgbClr val="1D384B"/>
                </a:solidFill>
                <a:latin typeface="Arial"/>
                <a:cs typeface="Arial"/>
              </a:rPr>
              <a:t>(COPS)</a:t>
            </a:r>
            <a:endParaRPr sz="1600">
              <a:latin typeface="Arial"/>
              <a:cs typeface="Aria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31215" y="794452"/>
            <a:ext cx="8480425" cy="490220"/>
          </a:xfrm>
          <a:prstGeom prst="rect">
            <a:avLst/>
          </a:prstGeom>
        </p:spPr>
        <p:txBody>
          <a:bodyPr vert="horz" wrap="square" lIns="0" tIns="12065" rIns="0" bIns="0" rtlCol="0">
            <a:spAutoFit/>
          </a:bodyPr>
          <a:lstStyle/>
          <a:p>
            <a:pPr marL="12700">
              <a:lnSpc>
                <a:spcPct val="100000"/>
              </a:lnSpc>
              <a:spcBef>
                <a:spcPts val="95"/>
              </a:spcBef>
            </a:pPr>
            <a:r>
              <a:rPr sz="3050" spc="-5" dirty="0"/>
              <a:t>FY 2020 </a:t>
            </a:r>
            <a:r>
              <a:rPr sz="3050" spc="-10" dirty="0"/>
              <a:t>Resources </a:t>
            </a:r>
            <a:r>
              <a:rPr sz="3050" spc="-5" dirty="0"/>
              <a:t>for Funding</a:t>
            </a:r>
            <a:r>
              <a:rPr sz="3050" spc="60" dirty="0"/>
              <a:t> </a:t>
            </a:r>
            <a:r>
              <a:rPr sz="3050" spc="-5" dirty="0"/>
              <a:t>Opportunities</a:t>
            </a:r>
            <a:endParaRPr sz="3050" dirty="0"/>
          </a:p>
        </p:txBody>
      </p:sp>
      <p:sp>
        <p:nvSpPr>
          <p:cNvPr id="3" name="object 3"/>
          <p:cNvSpPr txBox="1"/>
          <p:nvPr/>
        </p:nvSpPr>
        <p:spPr>
          <a:xfrm>
            <a:off x="535940" y="1553574"/>
            <a:ext cx="7799705" cy="3378835"/>
          </a:xfrm>
          <a:prstGeom prst="rect">
            <a:avLst/>
          </a:prstGeom>
        </p:spPr>
        <p:txBody>
          <a:bodyPr vert="horz" wrap="square" lIns="0" tIns="13335" rIns="0" bIns="0" rtlCol="0">
            <a:spAutoFit/>
          </a:bodyPr>
          <a:lstStyle/>
          <a:p>
            <a:pPr marL="12700" marR="113030">
              <a:lnSpc>
                <a:spcPct val="100000"/>
              </a:lnSpc>
              <a:spcBef>
                <a:spcPts val="105"/>
              </a:spcBef>
            </a:pPr>
            <a:r>
              <a:rPr sz="1700" dirty="0">
                <a:solidFill>
                  <a:srgbClr val="1D384B"/>
                </a:solidFill>
                <a:latin typeface="Arial"/>
                <a:cs typeface="Arial"/>
              </a:rPr>
              <a:t>For </a:t>
            </a:r>
            <a:r>
              <a:rPr sz="1700" spc="-5" dirty="0">
                <a:solidFill>
                  <a:srgbClr val="1D384B"/>
                </a:solidFill>
                <a:latin typeface="Arial"/>
                <a:cs typeface="Arial"/>
              </a:rPr>
              <a:t>information on funding opportunities, publications, and </a:t>
            </a:r>
            <a:r>
              <a:rPr sz="1700" dirty="0">
                <a:solidFill>
                  <a:srgbClr val="1D384B"/>
                </a:solidFill>
                <a:latin typeface="Arial"/>
                <a:cs typeface="Arial"/>
              </a:rPr>
              <a:t>initiatives, visit </a:t>
            </a:r>
            <a:r>
              <a:rPr lang="en-US" sz="1700" b="1" spc="-40" dirty="0" smtClean="0">
                <a:solidFill>
                  <a:srgbClr val="1D384B"/>
                </a:solidFill>
                <a:latin typeface="Arial"/>
                <a:cs typeface="Arial"/>
              </a:rPr>
              <a:t>OJP</a:t>
            </a:r>
            <a:r>
              <a:rPr sz="1700" b="1" spc="-40" dirty="0" smtClean="0">
                <a:solidFill>
                  <a:srgbClr val="1D384B"/>
                </a:solidFill>
                <a:latin typeface="Arial"/>
                <a:cs typeface="Arial"/>
              </a:rPr>
              <a:t>’s  </a:t>
            </a:r>
            <a:r>
              <a:rPr sz="1700" b="1" dirty="0">
                <a:solidFill>
                  <a:srgbClr val="1D384B"/>
                </a:solidFill>
                <a:latin typeface="Arial"/>
                <a:cs typeface="Arial"/>
              </a:rPr>
              <a:t>website </a:t>
            </a:r>
            <a:r>
              <a:rPr sz="1700" dirty="0">
                <a:solidFill>
                  <a:srgbClr val="1D384B"/>
                </a:solidFill>
                <a:latin typeface="Arial"/>
                <a:cs typeface="Arial"/>
              </a:rPr>
              <a:t>at</a:t>
            </a:r>
            <a:r>
              <a:rPr sz="1700" spc="-25" dirty="0">
                <a:solidFill>
                  <a:srgbClr val="1D384B"/>
                </a:solidFill>
                <a:latin typeface="Arial"/>
                <a:cs typeface="Arial"/>
              </a:rPr>
              <a:t> </a:t>
            </a:r>
            <a:r>
              <a:rPr sz="1700" u="heavy" spc="-15" dirty="0">
                <a:solidFill>
                  <a:srgbClr val="0000FF"/>
                </a:solidFill>
                <a:uFill>
                  <a:solidFill>
                    <a:srgbClr val="0000FF"/>
                  </a:solidFill>
                </a:uFill>
                <a:latin typeface="Arial"/>
                <a:cs typeface="Arial"/>
                <a:hlinkClick r:id="rId3"/>
              </a:rPr>
              <a:t>https://</a:t>
            </a:r>
            <a:r>
              <a:rPr sz="1700" u="heavy" spc="-15" dirty="0" smtClean="0">
                <a:solidFill>
                  <a:srgbClr val="0000FF"/>
                </a:solidFill>
                <a:uFill>
                  <a:solidFill>
                    <a:srgbClr val="0000FF"/>
                  </a:solidFill>
                </a:uFill>
                <a:latin typeface="Arial"/>
                <a:cs typeface="Arial"/>
                <a:hlinkClick r:id="rId3"/>
              </a:rPr>
              <a:t>www.</a:t>
            </a:r>
            <a:r>
              <a:rPr lang="en-US" sz="1700" u="heavy" spc="-15" dirty="0" smtClean="0">
                <a:solidFill>
                  <a:srgbClr val="0000FF"/>
                </a:solidFill>
                <a:uFill>
                  <a:solidFill>
                    <a:srgbClr val="0000FF"/>
                  </a:solidFill>
                </a:uFill>
                <a:latin typeface="Arial"/>
                <a:cs typeface="Arial"/>
                <a:hlinkClick r:id="rId3"/>
              </a:rPr>
              <a:t>ojp</a:t>
            </a:r>
            <a:r>
              <a:rPr sz="1700" u="heavy" spc="-15" dirty="0" smtClean="0">
                <a:solidFill>
                  <a:srgbClr val="0000FF"/>
                </a:solidFill>
                <a:uFill>
                  <a:solidFill>
                    <a:srgbClr val="0000FF"/>
                  </a:solidFill>
                </a:uFill>
                <a:latin typeface="Arial"/>
                <a:cs typeface="Arial"/>
                <a:hlinkClick r:id="rId3"/>
              </a:rPr>
              <a:t>.gov</a:t>
            </a:r>
            <a:r>
              <a:rPr sz="1700" spc="-15" dirty="0">
                <a:solidFill>
                  <a:srgbClr val="1D384B"/>
                </a:solidFill>
                <a:latin typeface="Arial"/>
                <a:cs typeface="Arial"/>
              </a:rPr>
              <a:t>.</a:t>
            </a:r>
            <a:endParaRPr sz="1700" dirty="0">
              <a:latin typeface="Arial"/>
              <a:cs typeface="Arial"/>
            </a:endParaRPr>
          </a:p>
          <a:p>
            <a:pPr marL="12700">
              <a:lnSpc>
                <a:spcPct val="100000"/>
              </a:lnSpc>
              <a:spcBef>
                <a:spcPts val="1195"/>
              </a:spcBef>
            </a:pPr>
            <a:r>
              <a:rPr sz="1700" b="1" spc="-5" dirty="0">
                <a:solidFill>
                  <a:srgbClr val="1D384B"/>
                </a:solidFill>
                <a:latin typeface="Arial"/>
                <a:cs typeface="Arial"/>
              </a:rPr>
              <a:t>2019 OJP Grant </a:t>
            </a:r>
            <a:r>
              <a:rPr sz="1700" b="1" spc="-10" dirty="0">
                <a:solidFill>
                  <a:srgbClr val="1D384B"/>
                </a:solidFill>
                <a:latin typeface="Arial"/>
                <a:cs typeface="Arial"/>
              </a:rPr>
              <a:t>Applicant </a:t>
            </a:r>
            <a:r>
              <a:rPr sz="1700" b="1" dirty="0">
                <a:solidFill>
                  <a:srgbClr val="1D384B"/>
                </a:solidFill>
                <a:latin typeface="Arial"/>
                <a:cs typeface="Arial"/>
              </a:rPr>
              <a:t>Resource</a:t>
            </a:r>
            <a:r>
              <a:rPr sz="1700" b="1" spc="-40" dirty="0">
                <a:solidFill>
                  <a:srgbClr val="1D384B"/>
                </a:solidFill>
                <a:latin typeface="Arial"/>
                <a:cs typeface="Arial"/>
              </a:rPr>
              <a:t> </a:t>
            </a:r>
            <a:r>
              <a:rPr sz="1700" b="1" dirty="0">
                <a:solidFill>
                  <a:srgbClr val="1D384B"/>
                </a:solidFill>
                <a:latin typeface="Arial"/>
                <a:cs typeface="Arial"/>
              </a:rPr>
              <a:t>Guide</a:t>
            </a:r>
            <a:endParaRPr sz="1700" dirty="0">
              <a:latin typeface="Arial"/>
              <a:cs typeface="Arial"/>
            </a:endParaRPr>
          </a:p>
          <a:p>
            <a:pPr marL="12700">
              <a:lnSpc>
                <a:spcPct val="100000"/>
              </a:lnSpc>
              <a:spcBef>
                <a:spcPts val="5"/>
              </a:spcBef>
            </a:pPr>
            <a:r>
              <a:rPr sz="1700" u="heavy" spc="-5" dirty="0">
                <a:solidFill>
                  <a:srgbClr val="0000FF"/>
                </a:solidFill>
                <a:uFill>
                  <a:solidFill>
                    <a:srgbClr val="0000FF"/>
                  </a:solidFill>
                </a:uFill>
                <a:latin typeface="Arial"/>
                <a:cs typeface="Arial"/>
                <a:hlinkClick r:id="rId4"/>
              </a:rPr>
              <a:t>https://ojp.gov/funding/Apply/Resources/Grant-App-Resource-Guide.htm</a:t>
            </a:r>
            <a:endParaRPr sz="1700" dirty="0">
              <a:latin typeface="Arial"/>
              <a:cs typeface="Arial"/>
            </a:endParaRPr>
          </a:p>
          <a:p>
            <a:pPr marL="12700">
              <a:lnSpc>
                <a:spcPct val="100000"/>
              </a:lnSpc>
              <a:spcBef>
                <a:spcPts val="1195"/>
              </a:spcBef>
            </a:pPr>
            <a:r>
              <a:rPr sz="1700" b="1" spc="-5" dirty="0">
                <a:solidFill>
                  <a:srgbClr val="1D384B"/>
                </a:solidFill>
                <a:latin typeface="Arial"/>
                <a:cs typeface="Arial"/>
              </a:rPr>
              <a:t>Office </a:t>
            </a:r>
            <a:r>
              <a:rPr sz="1700" b="1" dirty="0">
                <a:solidFill>
                  <a:srgbClr val="1D384B"/>
                </a:solidFill>
                <a:latin typeface="Arial"/>
                <a:cs typeface="Arial"/>
              </a:rPr>
              <a:t>of </a:t>
            </a:r>
            <a:r>
              <a:rPr sz="1700" b="1" spc="-5" dirty="0">
                <a:solidFill>
                  <a:srgbClr val="1D384B"/>
                </a:solidFill>
                <a:latin typeface="Arial"/>
                <a:cs typeface="Arial"/>
              </a:rPr>
              <a:t>Justice Programs </a:t>
            </a:r>
            <a:r>
              <a:rPr sz="1700" b="1" dirty="0">
                <a:solidFill>
                  <a:srgbClr val="1D384B"/>
                </a:solidFill>
                <a:latin typeface="Arial"/>
                <a:cs typeface="Arial"/>
              </a:rPr>
              <a:t>– </a:t>
            </a:r>
            <a:r>
              <a:rPr sz="1700" b="1" spc="-5" dirty="0">
                <a:solidFill>
                  <a:srgbClr val="1D384B"/>
                </a:solidFill>
                <a:latin typeface="Arial"/>
                <a:cs typeface="Arial"/>
              </a:rPr>
              <a:t>Award</a:t>
            </a:r>
            <a:r>
              <a:rPr sz="1700" b="1" spc="-65" dirty="0">
                <a:solidFill>
                  <a:srgbClr val="1D384B"/>
                </a:solidFill>
                <a:latin typeface="Arial"/>
                <a:cs typeface="Arial"/>
              </a:rPr>
              <a:t> </a:t>
            </a:r>
            <a:r>
              <a:rPr sz="1700" b="1" dirty="0">
                <a:solidFill>
                  <a:srgbClr val="1D384B"/>
                </a:solidFill>
                <a:latin typeface="Arial"/>
                <a:cs typeface="Arial"/>
              </a:rPr>
              <a:t>Data</a:t>
            </a:r>
            <a:endParaRPr sz="1700" dirty="0">
              <a:latin typeface="Arial"/>
              <a:cs typeface="Arial"/>
            </a:endParaRPr>
          </a:p>
          <a:p>
            <a:pPr marL="12700">
              <a:lnSpc>
                <a:spcPct val="100000"/>
              </a:lnSpc>
            </a:pPr>
            <a:r>
              <a:rPr sz="1700" u="heavy" spc="-5" dirty="0">
                <a:solidFill>
                  <a:srgbClr val="0000FF"/>
                </a:solidFill>
                <a:uFill>
                  <a:solidFill>
                    <a:srgbClr val="0000FF"/>
                  </a:solidFill>
                </a:uFill>
                <a:latin typeface="Arial"/>
                <a:cs typeface="Arial"/>
                <a:hlinkClick r:id="rId5"/>
              </a:rPr>
              <a:t>https://ojp.gov/funding/Explore/OJPAwardData.htm</a:t>
            </a:r>
            <a:endParaRPr sz="1700" dirty="0">
              <a:latin typeface="Arial"/>
              <a:cs typeface="Arial"/>
            </a:endParaRPr>
          </a:p>
          <a:p>
            <a:pPr marL="12700">
              <a:lnSpc>
                <a:spcPct val="100000"/>
              </a:lnSpc>
              <a:spcBef>
                <a:spcPts val="1200"/>
              </a:spcBef>
            </a:pPr>
            <a:r>
              <a:rPr sz="1700" b="1" spc="-15" dirty="0">
                <a:solidFill>
                  <a:srgbClr val="1D384B"/>
                </a:solidFill>
                <a:latin typeface="Arial"/>
                <a:cs typeface="Arial"/>
              </a:rPr>
              <a:t>NIJ’s</a:t>
            </a:r>
            <a:r>
              <a:rPr sz="1700" b="1" dirty="0">
                <a:solidFill>
                  <a:srgbClr val="1D384B"/>
                </a:solidFill>
                <a:latin typeface="Arial"/>
                <a:cs typeface="Arial"/>
              </a:rPr>
              <a:t> </a:t>
            </a:r>
            <a:r>
              <a:rPr sz="1700" b="1" spc="-5" dirty="0">
                <a:solidFill>
                  <a:srgbClr val="1D384B"/>
                </a:solidFill>
                <a:latin typeface="Arial"/>
                <a:cs typeface="Arial"/>
                <a:hlinkClick r:id="rId6"/>
              </a:rPr>
              <a:t>CrimeSolutions.gov</a:t>
            </a:r>
            <a:endParaRPr sz="1700" dirty="0">
              <a:latin typeface="Arial"/>
              <a:cs typeface="Arial"/>
            </a:endParaRPr>
          </a:p>
          <a:p>
            <a:pPr marL="355600" marR="5080" indent="-343535">
              <a:lnSpc>
                <a:spcPct val="100000"/>
              </a:lnSpc>
              <a:spcBef>
                <a:spcPts val="1200"/>
              </a:spcBef>
              <a:buChar char="•"/>
              <a:tabLst>
                <a:tab pos="355600" algn="l"/>
                <a:tab pos="356235" algn="l"/>
              </a:tabLst>
            </a:pPr>
            <a:r>
              <a:rPr sz="1700" spc="-10" dirty="0">
                <a:solidFill>
                  <a:srgbClr val="1D384B"/>
                </a:solidFill>
                <a:latin typeface="Arial"/>
                <a:cs typeface="Arial"/>
              </a:rPr>
              <a:t>Web-based </a:t>
            </a:r>
            <a:r>
              <a:rPr sz="1700" spc="-5" dirty="0">
                <a:solidFill>
                  <a:srgbClr val="1D384B"/>
                </a:solidFill>
                <a:latin typeface="Arial"/>
                <a:cs typeface="Arial"/>
              </a:rPr>
              <a:t>clearinghouse of programs and practices that have been rated for  their effectiveness </a:t>
            </a:r>
            <a:r>
              <a:rPr sz="1700" dirty="0">
                <a:solidFill>
                  <a:srgbClr val="1D384B"/>
                </a:solidFill>
                <a:latin typeface="Arial"/>
                <a:cs typeface="Arial"/>
              </a:rPr>
              <a:t>in </a:t>
            </a:r>
            <a:r>
              <a:rPr sz="1700" spc="-5" dirty="0">
                <a:solidFill>
                  <a:srgbClr val="1D384B"/>
                </a:solidFill>
                <a:latin typeface="Arial"/>
                <a:cs typeface="Arial"/>
              </a:rPr>
              <a:t>addressing </a:t>
            </a:r>
            <a:r>
              <a:rPr sz="1700" spc="-10" dirty="0">
                <a:solidFill>
                  <a:srgbClr val="1D384B"/>
                </a:solidFill>
                <a:latin typeface="Arial"/>
                <a:cs typeface="Arial"/>
              </a:rPr>
              <a:t>different </a:t>
            </a:r>
            <a:r>
              <a:rPr sz="1700" dirty="0">
                <a:solidFill>
                  <a:srgbClr val="1D384B"/>
                </a:solidFill>
                <a:latin typeface="Arial"/>
                <a:cs typeface="Arial"/>
              </a:rPr>
              <a:t>criminal justice</a:t>
            </a:r>
            <a:r>
              <a:rPr sz="1700" spc="30" dirty="0">
                <a:solidFill>
                  <a:srgbClr val="1D384B"/>
                </a:solidFill>
                <a:latin typeface="Arial"/>
                <a:cs typeface="Arial"/>
              </a:rPr>
              <a:t> </a:t>
            </a:r>
            <a:r>
              <a:rPr sz="1700" dirty="0">
                <a:solidFill>
                  <a:srgbClr val="1D384B"/>
                </a:solidFill>
                <a:latin typeface="Arial"/>
                <a:cs typeface="Arial"/>
              </a:rPr>
              <a:t>issues.</a:t>
            </a:r>
            <a:endParaRPr sz="1700" dirty="0">
              <a:latin typeface="Arial"/>
              <a:cs typeface="Arial"/>
            </a:endParaRPr>
          </a:p>
          <a:p>
            <a:pPr marL="355600" indent="-343535">
              <a:lnSpc>
                <a:spcPct val="100000"/>
              </a:lnSpc>
              <a:spcBef>
                <a:spcPts val="1200"/>
              </a:spcBef>
              <a:buClr>
                <a:srgbClr val="1D384B"/>
              </a:buClr>
              <a:buChar char="•"/>
              <a:tabLst>
                <a:tab pos="355600" algn="l"/>
                <a:tab pos="356235" algn="l"/>
              </a:tabLst>
            </a:pPr>
            <a:r>
              <a:rPr sz="1700" u="heavy" spc="-10" dirty="0">
                <a:solidFill>
                  <a:srgbClr val="0000FF"/>
                </a:solidFill>
                <a:uFill>
                  <a:solidFill>
                    <a:srgbClr val="0000FF"/>
                  </a:solidFill>
                </a:uFill>
                <a:latin typeface="Arial"/>
                <a:cs typeface="Arial"/>
                <a:hlinkClick r:id="rId7"/>
              </a:rPr>
              <a:t>https://www.CrimeSolutions.gov</a:t>
            </a:r>
            <a:endParaRPr sz="1700" dirty="0">
              <a:latin typeface="Arial"/>
              <a:cs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18907" y="759010"/>
            <a:ext cx="8480425" cy="490220"/>
          </a:xfrm>
          <a:prstGeom prst="rect">
            <a:avLst/>
          </a:prstGeom>
        </p:spPr>
        <p:txBody>
          <a:bodyPr vert="horz" wrap="square" lIns="0" tIns="12065" rIns="0" bIns="0" rtlCol="0">
            <a:spAutoFit/>
          </a:bodyPr>
          <a:lstStyle/>
          <a:p>
            <a:pPr marL="12700">
              <a:lnSpc>
                <a:spcPct val="100000"/>
              </a:lnSpc>
              <a:spcBef>
                <a:spcPts val="95"/>
              </a:spcBef>
            </a:pPr>
            <a:r>
              <a:rPr sz="3050" spc="-5" dirty="0"/>
              <a:t>FY 2020 </a:t>
            </a:r>
            <a:r>
              <a:rPr sz="3050" spc="-10" dirty="0"/>
              <a:t>Resources </a:t>
            </a:r>
            <a:r>
              <a:rPr sz="3050" spc="-5" dirty="0"/>
              <a:t>for Funding</a:t>
            </a:r>
            <a:r>
              <a:rPr sz="3050" spc="50" dirty="0"/>
              <a:t> </a:t>
            </a:r>
            <a:r>
              <a:rPr sz="3050" spc="-5" dirty="0"/>
              <a:t>Opportunities</a:t>
            </a:r>
            <a:endParaRPr sz="3050" dirty="0"/>
          </a:p>
        </p:txBody>
      </p:sp>
      <p:sp>
        <p:nvSpPr>
          <p:cNvPr id="3" name="object 3"/>
          <p:cNvSpPr txBox="1"/>
          <p:nvPr/>
        </p:nvSpPr>
        <p:spPr>
          <a:xfrm>
            <a:off x="510540" y="1447477"/>
            <a:ext cx="7943215" cy="1836420"/>
          </a:xfrm>
          <a:prstGeom prst="rect">
            <a:avLst/>
          </a:prstGeom>
        </p:spPr>
        <p:txBody>
          <a:bodyPr vert="horz" wrap="square" lIns="0" tIns="12700" rIns="0" bIns="0" rtlCol="0">
            <a:spAutoFit/>
          </a:bodyPr>
          <a:lstStyle/>
          <a:p>
            <a:pPr marL="12700" marR="5080">
              <a:lnSpc>
                <a:spcPct val="110000"/>
              </a:lnSpc>
              <a:spcBef>
                <a:spcPts val="100"/>
              </a:spcBef>
            </a:pPr>
            <a:r>
              <a:rPr sz="1800" dirty="0">
                <a:solidFill>
                  <a:srgbClr val="1D384B"/>
                </a:solidFill>
                <a:latin typeface="Arial"/>
                <a:cs typeface="Arial"/>
              </a:rPr>
              <a:t>The </a:t>
            </a:r>
            <a:r>
              <a:rPr sz="1800" u="heavy" spc="-10" dirty="0">
                <a:solidFill>
                  <a:srgbClr val="0000FF"/>
                </a:solidFill>
                <a:uFill>
                  <a:solidFill>
                    <a:srgbClr val="0000FF"/>
                  </a:solidFill>
                </a:uFill>
                <a:latin typeface="Arial"/>
                <a:cs typeface="Arial"/>
                <a:hlinkClick r:id="rId3"/>
              </a:rPr>
              <a:t>Department </a:t>
            </a:r>
            <a:r>
              <a:rPr sz="1800" u="heavy" spc="-5" dirty="0">
                <a:solidFill>
                  <a:srgbClr val="0000FF"/>
                </a:solidFill>
                <a:uFill>
                  <a:solidFill>
                    <a:srgbClr val="0000FF"/>
                  </a:solidFill>
                </a:uFill>
                <a:latin typeface="Arial"/>
                <a:cs typeface="Arial"/>
                <a:hlinkClick r:id="rId3"/>
              </a:rPr>
              <a:t>of Justice Program </a:t>
            </a:r>
            <a:r>
              <a:rPr sz="1800" u="heavy" spc="-10" dirty="0">
                <a:solidFill>
                  <a:srgbClr val="0000FF"/>
                </a:solidFill>
                <a:uFill>
                  <a:solidFill>
                    <a:srgbClr val="0000FF"/>
                  </a:solidFill>
                </a:uFill>
                <a:latin typeface="Arial"/>
                <a:cs typeface="Arial"/>
                <a:hlinkClick r:id="rId3"/>
              </a:rPr>
              <a:t>Plan </a:t>
            </a:r>
            <a:r>
              <a:rPr sz="1800" spc="-10" dirty="0">
                <a:solidFill>
                  <a:srgbClr val="0000FF"/>
                </a:solidFill>
                <a:latin typeface="Arial"/>
                <a:cs typeface="Arial"/>
              </a:rPr>
              <a:t> </a:t>
            </a:r>
            <a:r>
              <a:rPr sz="1800" spc="-5" dirty="0">
                <a:solidFill>
                  <a:srgbClr val="7E7E7E"/>
                </a:solidFill>
                <a:latin typeface="Arial"/>
                <a:cs typeface="Arial"/>
              </a:rPr>
              <a:t>(</a:t>
            </a:r>
            <a:r>
              <a:rPr sz="1800" u="heavy" spc="-5" dirty="0">
                <a:solidFill>
                  <a:srgbClr val="0000FF"/>
                </a:solidFill>
                <a:uFill>
                  <a:solidFill>
                    <a:srgbClr val="0000FF"/>
                  </a:solidFill>
                </a:uFill>
                <a:latin typeface="Arial"/>
                <a:cs typeface="Arial"/>
                <a:hlinkClick r:id="rId4"/>
              </a:rPr>
              <a:t>https://grantsnet.justice.gov/programplan/html/Solicitations.htm</a:t>
            </a:r>
            <a:r>
              <a:rPr sz="1800" spc="-5" dirty="0">
                <a:solidFill>
                  <a:srgbClr val="7E7E7E"/>
                </a:solidFill>
                <a:latin typeface="Arial"/>
                <a:cs typeface="Arial"/>
              </a:rPr>
              <a:t>) </a:t>
            </a:r>
            <a:r>
              <a:rPr sz="1800" spc="-5" dirty="0">
                <a:solidFill>
                  <a:srgbClr val="1D384B"/>
                </a:solidFill>
                <a:latin typeface="Arial"/>
                <a:cs typeface="Arial"/>
              </a:rPr>
              <a:t>is </a:t>
            </a:r>
            <a:r>
              <a:rPr sz="1800" dirty="0">
                <a:solidFill>
                  <a:srgbClr val="1D384B"/>
                </a:solidFill>
                <a:latin typeface="Arial"/>
                <a:cs typeface="Arial"/>
              </a:rPr>
              <a:t>a </a:t>
            </a:r>
            <a:r>
              <a:rPr sz="1800" spc="-5" dirty="0">
                <a:solidFill>
                  <a:srgbClr val="1D384B"/>
                </a:solidFill>
                <a:latin typeface="Arial"/>
                <a:cs typeface="Arial"/>
              </a:rPr>
              <a:t>tool </a:t>
            </a:r>
            <a:r>
              <a:rPr sz="1800" dirty="0">
                <a:solidFill>
                  <a:srgbClr val="1D384B"/>
                </a:solidFill>
                <a:latin typeface="Arial"/>
                <a:cs typeface="Arial"/>
              </a:rPr>
              <a:t>to  </a:t>
            </a:r>
            <a:r>
              <a:rPr sz="1800" spc="-10" dirty="0">
                <a:solidFill>
                  <a:srgbClr val="1D384B"/>
                </a:solidFill>
                <a:latin typeface="Arial"/>
                <a:cs typeface="Arial"/>
              </a:rPr>
              <a:t>help applicants and grantees </a:t>
            </a:r>
            <a:r>
              <a:rPr sz="1800" spc="-5" dirty="0">
                <a:solidFill>
                  <a:srgbClr val="1D384B"/>
                </a:solidFill>
                <a:latin typeface="Arial"/>
                <a:cs typeface="Arial"/>
              </a:rPr>
              <a:t>find </a:t>
            </a:r>
            <a:r>
              <a:rPr sz="1800" spc="-10" dirty="0">
                <a:solidFill>
                  <a:srgbClr val="1D384B"/>
                </a:solidFill>
                <a:latin typeface="Arial"/>
                <a:cs typeface="Arial"/>
              </a:rPr>
              <a:t>funding opportunities </a:t>
            </a:r>
            <a:r>
              <a:rPr sz="1800" spc="-5" dirty="0">
                <a:solidFill>
                  <a:srgbClr val="1D384B"/>
                </a:solidFill>
                <a:latin typeface="Arial"/>
                <a:cs typeface="Arial"/>
              </a:rPr>
              <a:t>(solicitations) </a:t>
            </a:r>
            <a:r>
              <a:rPr sz="1800" spc="-10" dirty="0">
                <a:solidFill>
                  <a:srgbClr val="1D384B"/>
                </a:solidFill>
                <a:latin typeface="Arial"/>
                <a:cs typeface="Arial"/>
              </a:rPr>
              <a:t>that  address </a:t>
            </a:r>
            <a:r>
              <a:rPr sz="1800" spc="-5" dirty="0">
                <a:solidFill>
                  <a:srgbClr val="1D384B"/>
                </a:solidFill>
                <a:latin typeface="Arial"/>
                <a:cs typeface="Arial"/>
              </a:rPr>
              <a:t>their criminal, </a:t>
            </a:r>
            <a:r>
              <a:rPr sz="1800" spc="-10" dirty="0">
                <a:solidFill>
                  <a:srgbClr val="1D384B"/>
                </a:solidFill>
                <a:latin typeface="Arial"/>
                <a:cs typeface="Arial"/>
              </a:rPr>
              <a:t>juvenile, and </a:t>
            </a:r>
            <a:r>
              <a:rPr sz="1800" spc="-5" dirty="0">
                <a:solidFill>
                  <a:srgbClr val="1D384B"/>
                </a:solidFill>
                <a:latin typeface="Arial"/>
                <a:cs typeface="Arial"/>
              </a:rPr>
              <a:t>civil justice </a:t>
            </a:r>
            <a:r>
              <a:rPr sz="1800" spc="-10" dirty="0">
                <a:solidFill>
                  <a:srgbClr val="1D384B"/>
                </a:solidFill>
                <a:latin typeface="Arial"/>
                <a:cs typeface="Arial"/>
              </a:rPr>
              <a:t>needs. </a:t>
            </a:r>
            <a:r>
              <a:rPr sz="1800" dirty="0">
                <a:solidFill>
                  <a:srgbClr val="1D384B"/>
                </a:solidFill>
                <a:latin typeface="Arial"/>
                <a:cs typeface="Arial"/>
              </a:rPr>
              <a:t>The </a:t>
            </a:r>
            <a:r>
              <a:rPr sz="1800" spc="-10" dirty="0">
                <a:solidFill>
                  <a:srgbClr val="1D384B"/>
                </a:solidFill>
                <a:latin typeface="Arial"/>
                <a:cs typeface="Arial"/>
              </a:rPr>
              <a:t>plan provides  </a:t>
            </a:r>
            <a:r>
              <a:rPr sz="1800" spc="-5" dirty="0">
                <a:solidFill>
                  <a:srgbClr val="1D384B"/>
                </a:solidFill>
                <a:latin typeface="Arial"/>
                <a:cs typeface="Arial"/>
              </a:rPr>
              <a:t>summary </a:t>
            </a:r>
            <a:r>
              <a:rPr sz="1800" spc="-10" dirty="0">
                <a:solidFill>
                  <a:srgbClr val="1D384B"/>
                </a:solidFill>
                <a:latin typeface="Arial"/>
                <a:cs typeface="Arial"/>
              </a:rPr>
              <a:t>details </a:t>
            </a:r>
            <a:r>
              <a:rPr sz="1800" spc="-5" dirty="0">
                <a:solidFill>
                  <a:srgbClr val="1D384B"/>
                </a:solidFill>
                <a:latin typeface="Arial"/>
                <a:cs typeface="Arial"/>
              </a:rPr>
              <a:t>on the </a:t>
            </a:r>
            <a:r>
              <a:rPr sz="1800" spc="-10" dirty="0">
                <a:solidFill>
                  <a:srgbClr val="1D384B"/>
                </a:solidFill>
                <a:latin typeface="Arial"/>
                <a:cs typeface="Arial"/>
              </a:rPr>
              <a:t>funding opportunities </a:t>
            </a:r>
            <a:r>
              <a:rPr sz="1800" spc="-5" dirty="0">
                <a:solidFill>
                  <a:srgbClr val="1D384B"/>
                </a:solidFill>
                <a:latin typeface="Arial"/>
                <a:cs typeface="Arial"/>
              </a:rPr>
              <a:t>that DOJ </a:t>
            </a:r>
            <a:r>
              <a:rPr sz="1800" spc="-10" dirty="0">
                <a:solidFill>
                  <a:srgbClr val="1D384B"/>
                </a:solidFill>
                <a:latin typeface="Arial"/>
                <a:cs typeface="Arial"/>
              </a:rPr>
              <a:t>agencies </a:t>
            </a:r>
            <a:r>
              <a:rPr sz="1800" spc="-5" dirty="0">
                <a:solidFill>
                  <a:srgbClr val="1D384B"/>
                </a:solidFill>
                <a:latin typeface="Arial"/>
                <a:cs typeface="Arial"/>
              </a:rPr>
              <a:t>are </a:t>
            </a:r>
            <a:r>
              <a:rPr sz="1800" spc="-10" dirty="0">
                <a:solidFill>
                  <a:srgbClr val="1D384B"/>
                </a:solidFill>
                <a:latin typeface="Arial"/>
                <a:cs typeface="Arial"/>
              </a:rPr>
              <a:t>expecting  </a:t>
            </a:r>
            <a:r>
              <a:rPr sz="1800" dirty="0">
                <a:solidFill>
                  <a:srgbClr val="1D384B"/>
                </a:solidFill>
                <a:latin typeface="Arial"/>
                <a:cs typeface="Arial"/>
              </a:rPr>
              <a:t>to </a:t>
            </a:r>
            <a:r>
              <a:rPr sz="1800" spc="-10" dirty="0">
                <a:solidFill>
                  <a:srgbClr val="1D384B"/>
                </a:solidFill>
                <a:latin typeface="Arial"/>
                <a:cs typeface="Arial"/>
              </a:rPr>
              <a:t>release </a:t>
            </a:r>
            <a:r>
              <a:rPr sz="1800" spc="-5" dirty="0">
                <a:solidFill>
                  <a:srgbClr val="1D384B"/>
                </a:solidFill>
                <a:latin typeface="Arial"/>
                <a:cs typeface="Arial"/>
              </a:rPr>
              <a:t>in the current fiscal</a:t>
            </a:r>
            <a:r>
              <a:rPr sz="1800" spc="30" dirty="0">
                <a:solidFill>
                  <a:srgbClr val="1D384B"/>
                </a:solidFill>
                <a:latin typeface="Arial"/>
                <a:cs typeface="Arial"/>
              </a:rPr>
              <a:t> </a:t>
            </a:r>
            <a:r>
              <a:rPr sz="1800" spc="-30" dirty="0">
                <a:solidFill>
                  <a:srgbClr val="1D384B"/>
                </a:solidFill>
                <a:latin typeface="Arial"/>
                <a:cs typeface="Arial"/>
              </a:rPr>
              <a:t>year.</a:t>
            </a:r>
            <a:endParaRPr sz="1800" dirty="0">
              <a:latin typeface="Arial"/>
              <a:cs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163982" y="2331963"/>
            <a:ext cx="2815590" cy="635000"/>
          </a:xfrm>
          <a:prstGeom prst="rect">
            <a:avLst/>
          </a:prstGeom>
        </p:spPr>
        <p:txBody>
          <a:bodyPr vert="horz" wrap="square" lIns="0" tIns="12065" rIns="0" bIns="0" rtlCol="0">
            <a:spAutoFit/>
          </a:bodyPr>
          <a:lstStyle/>
          <a:p>
            <a:pPr marL="12700">
              <a:lnSpc>
                <a:spcPct val="100000"/>
              </a:lnSpc>
              <a:spcBef>
                <a:spcPts val="95"/>
              </a:spcBef>
            </a:pPr>
            <a:r>
              <a:rPr sz="4000" spc="-10" dirty="0"/>
              <a:t>Questions?</a:t>
            </a:r>
            <a:endParaRPr sz="400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915570" y="759567"/>
            <a:ext cx="3312795" cy="574040"/>
          </a:xfrm>
          <a:prstGeom prst="rect">
            <a:avLst/>
          </a:prstGeom>
        </p:spPr>
        <p:txBody>
          <a:bodyPr vert="horz" wrap="square" lIns="0" tIns="12700" rIns="0" bIns="0" rtlCol="0">
            <a:spAutoFit/>
          </a:bodyPr>
          <a:lstStyle/>
          <a:p>
            <a:pPr marL="12700">
              <a:lnSpc>
                <a:spcPct val="100000"/>
              </a:lnSpc>
              <a:spcBef>
                <a:spcPts val="100"/>
              </a:spcBef>
            </a:pPr>
            <a:r>
              <a:rPr spc="-5" dirty="0"/>
              <a:t>Looking</a:t>
            </a:r>
            <a:r>
              <a:rPr spc="-180" dirty="0"/>
              <a:t> </a:t>
            </a:r>
            <a:r>
              <a:rPr spc="-5" dirty="0"/>
              <a:t>Ahead</a:t>
            </a:r>
          </a:p>
        </p:txBody>
      </p:sp>
      <p:sp>
        <p:nvSpPr>
          <p:cNvPr id="3" name="object 3"/>
          <p:cNvSpPr txBox="1"/>
          <p:nvPr/>
        </p:nvSpPr>
        <p:spPr>
          <a:xfrm>
            <a:off x="535685" y="1569110"/>
            <a:ext cx="7562215" cy="1259840"/>
          </a:xfrm>
          <a:prstGeom prst="rect">
            <a:avLst/>
          </a:prstGeom>
        </p:spPr>
        <p:txBody>
          <a:bodyPr vert="horz" wrap="square" lIns="0" tIns="12065" rIns="0" bIns="0" rtlCol="0">
            <a:spAutoFit/>
          </a:bodyPr>
          <a:lstStyle/>
          <a:p>
            <a:pPr marL="355600" marR="374015" indent="-342900">
              <a:lnSpc>
                <a:spcPct val="110000"/>
              </a:lnSpc>
              <a:spcBef>
                <a:spcPts val="95"/>
              </a:spcBef>
              <a:buChar char="•"/>
              <a:tabLst>
                <a:tab pos="355600" algn="l"/>
                <a:tab pos="356235" algn="l"/>
              </a:tabLst>
            </a:pPr>
            <a:r>
              <a:rPr sz="2000" dirty="0">
                <a:solidFill>
                  <a:srgbClr val="1D384B"/>
                </a:solidFill>
                <a:latin typeface="Arial"/>
                <a:cs typeface="Arial"/>
              </a:rPr>
              <a:t>OJP Grants Financial Management and Grant</a:t>
            </a:r>
            <a:r>
              <a:rPr sz="2000" spc="-325" dirty="0">
                <a:solidFill>
                  <a:srgbClr val="1D384B"/>
                </a:solidFill>
                <a:latin typeface="Arial"/>
                <a:cs typeface="Arial"/>
              </a:rPr>
              <a:t> </a:t>
            </a:r>
            <a:r>
              <a:rPr sz="2000" spc="-5" dirty="0">
                <a:solidFill>
                  <a:srgbClr val="1D384B"/>
                </a:solidFill>
                <a:latin typeface="Arial"/>
                <a:cs typeface="Arial"/>
              </a:rPr>
              <a:t>Administration  </a:t>
            </a:r>
            <a:r>
              <a:rPr sz="2000" spc="-10" dirty="0">
                <a:solidFill>
                  <a:srgbClr val="1D384B"/>
                </a:solidFill>
                <a:latin typeface="Arial"/>
                <a:cs typeface="Arial"/>
              </a:rPr>
              <a:t>Training</a:t>
            </a:r>
            <a:r>
              <a:rPr sz="2000" spc="-20" dirty="0">
                <a:solidFill>
                  <a:srgbClr val="0000FF"/>
                </a:solidFill>
                <a:latin typeface="Arial"/>
                <a:cs typeface="Arial"/>
              </a:rPr>
              <a:t> </a:t>
            </a:r>
            <a:r>
              <a:rPr sz="2000" u="heavy" spc="-5" dirty="0">
                <a:solidFill>
                  <a:srgbClr val="0000FF"/>
                </a:solidFill>
                <a:uFill>
                  <a:solidFill>
                    <a:srgbClr val="0000FF"/>
                  </a:solidFill>
                </a:uFill>
                <a:latin typeface="Arial"/>
                <a:cs typeface="Arial"/>
                <a:hlinkClick r:id="rId3"/>
              </a:rPr>
              <a:t>https://ojp.gov/training/fmts.htm</a:t>
            </a:r>
            <a:endParaRPr sz="2000" dirty="0">
              <a:latin typeface="Arial"/>
              <a:cs typeface="Arial"/>
            </a:endParaRPr>
          </a:p>
          <a:p>
            <a:pPr>
              <a:lnSpc>
                <a:spcPct val="100000"/>
              </a:lnSpc>
              <a:spcBef>
                <a:spcPts val="30"/>
              </a:spcBef>
              <a:buClr>
                <a:srgbClr val="1D384B"/>
              </a:buClr>
              <a:buFont typeface="Arial"/>
              <a:buChar char="•"/>
            </a:pPr>
            <a:endParaRPr sz="1750" dirty="0">
              <a:latin typeface="Arial"/>
              <a:cs typeface="Arial"/>
            </a:endParaRPr>
          </a:p>
          <a:p>
            <a:pPr marL="354965" indent="-342900">
              <a:lnSpc>
                <a:spcPct val="100000"/>
              </a:lnSpc>
              <a:buChar char="•"/>
              <a:tabLst>
                <a:tab pos="354965" algn="l"/>
                <a:tab pos="355600" algn="l"/>
              </a:tabLst>
            </a:pPr>
            <a:r>
              <a:rPr sz="2000" dirty="0">
                <a:solidFill>
                  <a:srgbClr val="1D384B"/>
                </a:solidFill>
                <a:latin typeface="Arial"/>
                <a:cs typeface="Arial"/>
              </a:rPr>
              <a:t>OJP Funding Resource Center</a:t>
            </a:r>
            <a:r>
              <a:rPr sz="2000" spc="-120" dirty="0">
                <a:solidFill>
                  <a:srgbClr val="0000FF"/>
                </a:solidFill>
                <a:latin typeface="Arial"/>
                <a:cs typeface="Arial"/>
              </a:rPr>
              <a:t> </a:t>
            </a:r>
            <a:r>
              <a:rPr sz="2000" u="heavy" spc="-5" dirty="0">
                <a:solidFill>
                  <a:srgbClr val="0000FF"/>
                </a:solidFill>
                <a:uFill>
                  <a:solidFill>
                    <a:srgbClr val="0000FF"/>
                  </a:solidFill>
                </a:uFill>
                <a:latin typeface="Arial"/>
                <a:cs typeface="Arial"/>
                <a:hlinkClick r:id="rId4"/>
              </a:rPr>
              <a:t>https://ojp.gov/funding/index.htm</a:t>
            </a:r>
            <a:endParaRPr sz="2000" dirty="0">
              <a:latin typeface="Arial"/>
              <a:cs typeface="Aria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38" y="831191"/>
            <a:ext cx="5439410" cy="635000"/>
          </a:xfrm>
          <a:prstGeom prst="rect">
            <a:avLst/>
          </a:prstGeom>
        </p:spPr>
        <p:txBody>
          <a:bodyPr vert="horz" wrap="square" lIns="0" tIns="12065" rIns="0" bIns="0" rtlCol="0">
            <a:spAutoFit/>
          </a:bodyPr>
          <a:lstStyle/>
          <a:p>
            <a:pPr marL="12700">
              <a:lnSpc>
                <a:spcPct val="100000"/>
              </a:lnSpc>
              <a:spcBef>
                <a:spcPts val="95"/>
              </a:spcBef>
            </a:pPr>
            <a:r>
              <a:rPr sz="4000" spc="-5" dirty="0"/>
              <a:t>Additional</a:t>
            </a:r>
            <a:r>
              <a:rPr sz="4000" spc="-25" dirty="0"/>
              <a:t> </a:t>
            </a:r>
            <a:r>
              <a:rPr sz="4000" spc="-10" dirty="0"/>
              <a:t>Questions?</a:t>
            </a:r>
            <a:endParaRPr sz="4000"/>
          </a:p>
        </p:txBody>
      </p:sp>
      <p:sp>
        <p:nvSpPr>
          <p:cNvPr id="3" name="object 3"/>
          <p:cNvSpPr/>
          <p:nvPr/>
        </p:nvSpPr>
        <p:spPr>
          <a:xfrm>
            <a:off x="6493764" y="882396"/>
            <a:ext cx="2313431" cy="583691"/>
          </a:xfrm>
          <a:prstGeom prst="rect">
            <a:avLst/>
          </a:prstGeom>
          <a:blipFill>
            <a:blip r:embed="rId3" cstate="print"/>
            <a:stretch>
              <a:fillRect/>
            </a:stretch>
          </a:blipFill>
        </p:spPr>
        <p:txBody>
          <a:bodyPr wrap="square" lIns="0" tIns="0" rIns="0" bIns="0" rtlCol="0"/>
          <a:lstStyle/>
          <a:p>
            <a:endParaRPr/>
          </a:p>
        </p:txBody>
      </p:sp>
      <p:sp>
        <p:nvSpPr>
          <p:cNvPr id="4" name="object 4"/>
          <p:cNvSpPr txBox="1"/>
          <p:nvPr/>
        </p:nvSpPr>
        <p:spPr>
          <a:xfrm>
            <a:off x="535938" y="1587476"/>
            <a:ext cx="7860030" cy="3116580"/>
          </a:xfrm>
          <a:prstGeom prst="rect">
            <a:avLst/>
          </a:prstGeom>
        </p:spPr>
        <p:txBody>
          <a:bodyPr vert="horz" wrap="square" lIns="0" tIns="12700" rIns="0" bIns="0" rtlCol="0">
            <a:spAutoFit/>
          </a:bodyPr>
          <a:lstStyle/>
          <a:p>
            <a:pPr marL="12700" marR="81280">
              <a:lnSpc>
                <a:spcPct val="120000"/>
              </a:lnSpc>
              <a:spcBef>
                <a:spcPts val="100"/>
              </a:spcBef>
            </a:pPr>
            <a:r>
              <a:rPr sz="1800" spc="-10" dirty="0">
                <a:solidFill>
                  <a:srgbClr val="1D384B"/>
                </a:solidFill>
                <a:latin typeface="Arial"/>
                <a:cs typeface="Arial"/>
              </a:rPr>
              <a:t>Contact </a:t>
            </a:r>
            <a:r>
              <a:rPr sz="1800" spc="-5" dirty="0">
                <a:solidFill>
                  <a:srgbClr val="1D384B"/>
                </a:solidFill>
                <a:latin typeface="Arial"/>
                <a:cs typeface="Arial"/>
              </a:rPr>
              <a:t>the </a:t>
            </a:r>
            <a:r>
              <a:rPr sz="1800" spc="-10" dirty="0">
                <a:solidFill>
                  <a:srgbClr val="1D384B"/>
                </a:solidFill>
                <a:latin typeface="Arial"/>
                <a:cs typeface="Arial"/>
              </a:rPr>
              <a:t>National </a:t>
            </a:r>
            <a:r>
              <a:rPr sz="1800" spc="-5" dirty="0">
                <a:solidFill>
                  <a:srgbClr val="1D384B"/>
                </a:solidFill>
                <a:latin typeface="Arial"/>
                <a:cs typeface="Arial"/>
              </a:rPr>
              <a:t>Criminal Justice Reference Service (NCJRS) Response  Center:</a:t>
            </a:r>
            <a:endParaRPr sz="1800">
              <a:latin typeface="Arial"/>
              <a:cs typeface="Arial"/>
            </a:endParaRPr>
          </a:p>
          <a:p>
            <a:pPr>
              <a:lnSpc>
                <a:spcPct val="100000"/>
              </a:lnSpc>
              <a:spcBef>
                <a:spcPts val="45"/>
              </a:spcBef>
            </a:pPr>
            <a:endParaRPr sz="1900">
              <a:latin typeface="Arial"/>
              <a:cs typeface="Arial"/>
            </a:endParaRPr>
          </a:p>
          <a:p>
            <a:pPr marL="355600" indent="-342900">
              <a:lnSpc>
                <a:spcPct val="100000"/>
              </a:lnSpc>
              <a:buChar char="•"/>
              <a:tabLst>
                <a:tab pos="354965" algn="l"/>
                <a:tab pos="355600" algn="l"/>
              </a:tabLst>
            </a:pPr>
            <a:r>
              <a:rPr sz="1800" spc="-5" dirty="0">
                <a:solidFill>
                  <a:srgbClr val="1D384B"/>
                </a:solidFill>
                <a:latin typeface="Arial"/>
                <a:cs typeface="Arial"/>
              </a:rPr>
              <a:t>Email:</a:t>
            </a:r>
            <a:r>
              <a:rPr sz="1800" dirty="0">
                <a:solidFill>
                  <a:srgbClr val="0000FF"/>
                </a:solidFill>
                <a:latin typeface="Arial"/>
                <a:cs typeface="Arial"/>
              </a:rPr>
              <a:t> </a:t>
            </a:r>
            <a:r>
              <a:rPr sz="1800" u="heavy" spc="-10" dirty="0">
                <a:solidFill>
                  <a:srgbClr val="0000FF"/>
                </a:solidFill>
                <a:uFill>
                  <a:solidFill>
                    <a:srgbClr val="0000FF"/>
                  </a:solidFill>
                </a:uFill>
                <a:latin typeface="Arial"/>
                <a:cs typeface="Arial"/>
                <a:hlinkClick r:id="rId4"/>
              </a:rPr>
              <a:t>grants@ncjrs.gov</a:t>
            </a:r>
            <a:endParaRPr sz="1800">
              <a:latin typeface="Arial"/>
              <a:cs typeface="Arial"/>
            </a:endParaRPr>
          </a:p>
          <a:p>
            <a:pPr marL="355600" indent="-342900">
              <a:lnSpc>
                <a:spcPct val="100000"/>
              </a:lnSpc>
              <a:spcBef>
                <a:spcPts val="434"/>
              </a:spcBef>
              <a:buChar char="•"/>
              <a:tabLst>
                <a:tab pos="354965" algn="l"/>
                <a:tab pos="355600" algn="l"/>
              </a:tabLst>
            </a:pPr>
            <a:r>
              <a:rPr sz="1800" spc="-15" dirty="0">
                <a:solidFill>
                  <a:srgbClr val="1D384B"/>
                </a:solidFill>
                <a:latin typeface="Arial"/>
                <a:cs typeface="Arial"/>
              </a:rPr>
              <a:t>Web </a:t>
            </a:r>
            <a:r>
              <a:rPr sz="1800" spc="-5" dirty="0">
                <a:solidFill>
                  <a:srgbClr val="1D384B"/>
                </a:solidFill>
                <a:latin typeface="Arial"/>
                <a:cs typeface="Arial"/>
              </a:rPr>
              <a:t>chat:</a:t>
            </a:r>
            <a:r>
              <a:rPr sz="1800" spc="25" dirty="0">
                <a:solidFill>
                  <a:srgbClr val="0000FF"/>
                </a:solidFill>
                <a:latin typeface="Arial"/>
                <a:cs typeface="Arial"/>
              </a:rPr>
              <a:t> </a:t>
            </a:r>
            <a:r>
              <a:rPr sz="1800" u="heavy" spc="-10" dirty="0">
                <a:solidFill>
                  <a:srgbClr val="0000FF"/>
                </a:solidFill>
                <a:uFill>
                  <a:solidFill>
                    <a:srgbClr val="0000FF"/>
                  </a:solidFill>
                </a:uFill>
                <a:latin typeface="Arial"/>
                <a:cs typeface="Arial"/>
                <a:hlinkClick r:id="rId5"/>
              </a:rPr>
              <a:t>https://webcontact.ncjrs.gov/ncjchat/chat.jsp</a:t>
            </a:r>
            <a:endParaRPr sz="1800">
              <a:latin typeface="Arial"/>
              <a:cs typeface="Arial"/>
            </a:endParaRPr>
          </a:p>
          <a:p>
            <a:pPr marL="355600" indent="-342900">
              <a:lnSpc>
                <a:spcPct val="100000"/>
              </a:lnSpc>
              <a:spcBef>
                <a:spcPts val="430"/>
              </a:spcBef>
              <a:buChar char="•"/>
              <a:tabLst>
                <a:tab pos="354965" algn="l"/>
                <a:tab pos="355600" algn="l"/>
              </a:tabLst>
            </a:pPr>
            <a:r>
              <a:rPr sz="1800" spc="-55" dirty="0">
                <a:solidFill>
                  <a:srgbClr val="1D384B"/>
                </a:solidFill>
                <a:latin typeface="Arial"/>
                <a:cs typeface="Arial"/>
              </a:rPr>
              <a:t>Toll </a:t>
            </a:r>
            <a:r>
              <a:rPr sz="1800" spc="-5" dirty="0">
                <a:solidFill>
                  <a:srgbClr val="1D384B"/>
                </a:solidFill>
                <a:latin typeface="Arial"/>
                <a:cs typeface="Arial"/>
              </a:rPr>
              <a:t>free:</a:t>
            </a:r>
            <a:r>
              <a:rPr sz="1800" spc="35" dirty="0">
                <a:solidFill>
                  <a:srgbClr val="1D384B"/>
                </a:solidFill>
                <a:latin typeface="Arial"/>
                <a:cs typeface="Arial"/>
              </a:rPr>
              <a:t> </a:t>
            </a:r>
            <a:r>
              <a:rPr sz="1800" spc="-10" dirty="0">
                <a:solidFill>
                  <a:srgbClr val="1D384B"/>
                </a:solidFill>
                <a:latin typeface="Arial"/>
                <a:cs typeface="Arial"/>
              </a:rPr>
              <a:t>800–851–3420</a:t>
            </a:r>
            <a:endParaRPr sz="1800">
              <a:latin typeface="Arial"/>
              <a:cs typeface="Arial"/>
            </a:endParaRPr>
          </a:p>
          <a:p>
            <a:pPr marL="355600" indent="-342900">
              <a:lnSpc>
                <a:spcPct val="100000"/>
              </a:lnSpc>
              <a:spcBef>
                <a:spcPts val="430"/>
              </a:spcBef>
              <a:buChar char="•"/>
              <a:tabLst>
                <a:tab pos="354965" algn="l"/>
                <a:tab pos="355600" algn="l"/>
              </a:tabLst>
            </a:pPr>
            <a:r>
              <a:rPr sz="1800" spc="-20" dirty="0">
                <a:solidFill>
                  <a:srgbClr val="1D384B"/>
                </a:solidFill>
                <a:latin typeface="Arial"/>
                <a:cs typeface="Arial"/>
              </a:rPr>
              <a:t>TTY: </a:t>
            </a:r>
            <a:r>
              <a:rPr sz="1800" spc="-10" dirty="0">
                <a:solidFill>
                  <a:srgbClr val="1D384B"/>
                </a:solidFill>
                <a:latin typeface="Arial"/>
                <a:cs typeface="Arial"/>
              </a:rPr>
              <a:t>301–240–6310 (hearing </a:t>
            </a:r>
            <a:r>
              <a:rPr sz="1800" spc="-5" dirty="0">
                <a:solidFill>
                  <a:srgbClr val="1D384B"/>
                </a:solidFill>
                <a:latin typeface="Arial"/>
                <a:cs typeface="Arial"/>
              </a:rPr>
              <a:t>impaired</a:t>
            </a:r>
            <a:r>
              <a:rPr sz="1800" spc="70" dirty="0">
                <a:solidFill>
                  <a:srgbClr val="1D384B"/>
                </a:solidFill>
                <a:latin typeface="Arial"/>
                <a:cs typeface="Arial"/>
              </a:rPr>
              <a:t> </a:t>
            </a:r>
            <a:r>
              <a:rPr sz="1800" spc="-10" dirty="0">
                <a:solidFill>
                  <a:srgbClr val="1D384B"/>
                </a:solidFill>
                <a:latin typeface="Arial"/>
                <a:cs typeface="Arial"/>
              </a:rPr>
              <a:t>only)</a:t>
            </a:r>
            <a:endParaRPr sz="1800">
              <a:latin typeface="Arial"/>
              <a:cs typeface="Arial"/>
            </a:endParaRPr>
          </a:p>
          <a:p>
            <a:pPr>
              <a:lnSpc>
                <a:spcPct val="100000"/>
              </a:lnSpc>
              <a:spcBef>
                <a:spcPts val="20"/>
              </a:spcBef>
            </a:pPr>
            <a:endParaRPr sz="1550">
              <a:latin typeface="Arial"/>
              <a:cs typeface="Arial"/>
            </a:endParaRPr>
          </a:p>
          <a:p>
            <a:pPr marL="12700" marR="5080">
              <a:lnSpc>
                <a:spcPct val="120000"/>
              </a:lnSpc>
            </a:pPr>
            <a:r>
              <a:rPr sz="1800" dirty="0">
                <a:solidFill>
                  <a:srgbClr val="1D384B"/>
                </a:solidFill>
                <a:latin typeface="Arial"/>
                <a:cs typeface="Arial"/>
              </a:rPr>
              <a:t>The </a:t>
            </a:r>
            <a:r>
              <a:rPr sz="1800" spc="-5" dirty="0">
                <a:solidFill>
                  <a:srgbClr val="1D384B"/>
                </a:solidFill>
                <a:latin typeface="Arial"/>
                <a:cs typeface="Arial"/>
              </a:rPr>
              <a:t>NCJRS </a:t>
            </a:r>
            <a:r>
              <a:rPr sz="1800" spc="-10" dirty="0">
                <a:solidFill>
                  <a:srgbClr val="1D384B"/>
                </a:solidFill>
                <a:latin typeface="Arial"/>
                <a:cs typeface="Arial"/>
              </a:rPr>
              <a:t>Response Center hours </a:t>
            </a:r>
            <a:r>
              <a:rPr sz="1800" spc="-5" dirty="0">
                <a:solidFill>
                  <a:srgbClr val="1D384B"/>
                </a:solidFill>
                <a:latin typeface="Arial"/>
                <a:cs typeface="Arial"/>
              </a:rPr>
              <a:t>of </a:t>
            </a:r>
            <a:r>
              <a:rPr sz="1800" spc="-10" dirty="0">
                <a:solidFill>
                  <a:srgbClr val="1D384B"/>
                </a:solidFill>
                <a:latin typeface="Arial"/>
                <a:cs typeface="Arial"/>
              </a:rPr>
              <a:t>operation </a:t>
            </a:r>
            <a:r>
              <a:rPr sz="1800" spc="-5" dirty="0">
                <a:solidFill>
                  <a:srgbClr val="1D384B"/>
                </a:solidFill>
                <a:latin typeface="Arial"/>
                <a:cs typeface="Arial"/>
              </a:rPr>
              <a:t>are </a:t>
            </a:r>
            <a:r>
              <a:rPr sz="1800" spc="-10" dirty="0">
                <a:solidFill>
                  <a:srgbClr val="1D384B"/>
                </a:solidFill>
                <a:latin typeface="Arial"/>
                <a:cs typeface="Arial"/>
              </a:rPr>
              <a:t>10:00 </a:t>
            </a:r>
            <a:r>
              <a:rPr sz="1800" spc="-5" dirty="0">
                <a:solidFill>
                  <a:srgbClr val="1D384B"/>
                </a:solidFill>
                <a:latin typeface="Arial"/>
                <a:cs typeface="Arial"/>
              </a:rPr>
              <a:t>a.m. </a:t>
            </a:r>
            <a:r>
              <a:rPr sz="1800" dirty="0">
                <a:solidFill>
                  <a:srgbClr val="1D384B"/>
                </a:solidFill>
                <a:latin typeface="Arial"/>
                <a:cs typeface="Arial"/>
              </a:rPr>
              <a:t>to </a:t>
            </a:r>
            <a:r>
              <a:rPr sz="1800" spc="-5" dirty="0">
                <a:solidFill>
                  <a:srgbClr val="1D384B"/>
                </a:solidFill>
                <a:latin typeface="Arial"/>
                <a:cs typeface="Arial"/>
              </a:rPr>
              <a:t>6:00 p.m.,  eastern time, </a:t>
            </a:r>
            <a:r>
              <a:rPr sz="1800" spc="-10" dirty="0">
                <a:solidFill>
                  <a:srgbClr val="1D384B"/>
                </a:solidFill>
                <a:latin typeface="Arial"/>
                <a:cs typeface="Arial"/>
              </a:rPr>
              <a:t>Monday through</a:t>
            </a:r>
            <a:r>
              <a:rPr sz="1800" spc="50" dirty="0">
                <a:solidFill>
                  <a:srgbClr val="1D384B"/>
                </a:solidFill>
                <a:latin typeface="Arial"/>
                <a:cs typeface="Arial"/>
              </a:rPr>
              <a:t> </a:t>
            </a:r>
            <a:r>
              <a:rPr sz="1800" spc="-30" dirty="0">
                <a:solidFill>
                  <a:srgbClr val="1D384B"/>
                </a:solidFill>
                <a:latin typeface="Arial"/>
                <a:cs typeface="Arial"/>
              </a:rPr>
              <a:t>Friday.</a:t>
            </a:r>
            <a:endParaRPr sz="1800">
              <a:latin typeface="Arial"/>
              <a:cs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126107" y="816429"/>
            <a:ext cx="4890135" cy="513715"/>
          </a:xfrm>
          <a:prstGeom prst="rect">
            <a:avLst/>
          </a:prstGeom>
        </p:spPr>
        <p:txBody>
          <a:bodyPr vert="horz" wrap="square" lIns="0" tIns="13335" rIns="0" bIns="0" rtlCol="0">
            <a:spAutoFit/>
          </a:bodyPr>
          <a:lstStyle/>
          <a:p>
            <a:pPr marL="12700">
              <a:lnSpc>
                <a:spcPct val="100000"/>
              </a:lnSpc>
              <a:spcBef>
                <a:spcPts val="105"/>
              </a:spcBef>
            </a:pPr>
            <a:r>
              <a:rPr sz="3200" spc="-5" dirty="0"/>
              <a:t>OJP Bureaus and</a:t>
            </a:r>
            <a:r>
              <a:rPr sz="3200" spc="-150" dirty="0"/>
              <a:t> </a:t>
            </a:r>
            <a:r>
              <a:rPr sz="3200" spc="-5" dirty="0"/>
              <a:t>Offices</a:t>
            </a:r>
            <a:endParaRPr sz="3200"/>
          </a:p>
        </p:txBody>
      </p:sp>
      <p:sp>
        <p:nvSpPr>
          <p:cNvPr id="3" name="object 3"/>
          <p:cNvSpPr/>
          <p:nvPr/>
        </p:nvSpPr>
        <p:spPr>
          <a:xfrm>
            <a:off x="4572761" y="3051810"/>
            <a:ext cx="3530600" cy="244475"/>
          </a:xfrm>
          <a:custGeom>
            <a:avLst/>
            <a:gdLst/>
            <a:ahLst/>
            <a:cxnLst/>
            <a:rect l="l" t="t" r="r" b="b"/>
            <a:pathLst>
              <a:path w="3530600" h="244475">
                <a:moveTo>
                  <a:pt x="0" y="0"/>
                </a:moveTo>
                <a:lnTo>
                  <a:pt x="0" y="122224"/>
                </a:lnTo>
                <a:lnTo>
                  <a:pt x="3530104" y="122224"/>
                </a:lnTo>
                <a:lnTo>
                  <a:pt x="3530104" y="244449"/>
                </a:lnTo>
              </a:path>
            </a:pathLst>
          </a:custGeom>
          <a:ln w="25908">
            <a:solidFill>
              <a:srgbClr val="4674AB"/>
            </a:solidFill>
          </a:ln>
        </p:spPr>
        <p:txBody>
          <a:bodyPr wrap="square" lIns="0" tIns="0" rIns="0" bIns="0" rtlCol="0"/>
          <a:lstStyle/>
          <a:p>
            <a:endParaRPr/>
          </a:p>
        </p:txBody>
      </p:sp>
      <p:sp>
        <p:nvSpPr>
          <p:cNvPr id="4" name="object 4"/>
          <p:cNvSpPr/>
          <p:nvPr/>
        </p:nvSpPr>
        <p:spPr>
          <a:xfrm>
            <a:off x="4572761" y="3051810"/>
            <a:ext cx="2122170" cy="244475"/>
          </a:xfrm>
          <a:custGeom>
            <a:avLst/>
            <a:gdLst/>
            <a:ahLst/>
            <a:cxnLst/>
            <a:rect l="l" t="t" r="r" b="b"/>
            <a:pathLst>
              <a:path w="2122170" h="244475">
                <a:moveTo>
                  <a:pt x="0" y="0"/>
                </a:moveTo>
                <a:lnTo>
                  <a:pt x="0" y="122224"/>
                </a:lnTo>
                <a:lnTo>
                  <a:pt x="2121585" y="122224"/>
                </a:lnTo>
                <a:lnTo>
                  <a:pt x="2121585" y="244449"/>
                </a:lnTo>
              </a:path>
            </a:pathLst>
          </a:custGeom>
          <a:ln w="25908">
            <a:solidFill>
              <a:srgbClr val="4674AB"/>
            </a:solidFill>
          </a:ln>
        </p:spPr>
        <p:txBody>
          <a:bodyPr wrap="square" lIns="0" tIns="0" rIns="0" bIns="0" rtlCol="0"/>
          <a:lstStyle/>
          <a:p>
            <a:endParaRPr/>
          </a:p>
        </p:txBody>
      </p:sp>
      <p:sp>
        <p:nvSpPr>
          <p:cNvPr id="5" name="object 5"/>
          <p:cNvSpPr/>
          <p:nvPr/>
        </p:nvSpPr>
        <p:spPr>
          <a:xfrm>
            <a:off x="4572761" y="3051810"/>
            <a:ext cx="713105" cy="244475"/>
          </a:xfrm>
          <a:custGeom>
            <a:avLst/>
            <a:gdLst/>
            <a:ahLst/>
            <a:cxnLst/>
            <a:rect l="l" t="t" r="r" b="b"/>
            <a:pathLst>
              <a:path w="713104" h="244475">
                <a:moveTo>
                  <a:pt x="0" y="0"/>
                </a:moveTo>
                <a:lnTo>
                  <a:pt x="0" y="122224"/>
                </a:lnTo>
                <a:lnTo>
                  <a:pt x="713066" y="122224"/>
                </a:lnTo>
                <a:lnTo>
                  <a:pt x="713066" y="244449"/>
                </a:lnTo>
              </a:path>
            </a:pathLst>
          </a:custGeom>
          <a:ln w="25908">
            <a:solidFill>
              <a:srgbClr val="4674AB"/>
            </a:solidFill>
          </a:ln>
        </p:spPr>
        <p:txBody>
          <a:bodyPr wrap="square" lIns="0" tIns="0" rIns="0" bIns="0" rtlCol="0"/>
          <a:lstStyle/>
          <a:p>
            <a:endParaRPr/>
          </a:p>
        </p:txBody>
      </p:sp>
      <p:sp>
        <p:nvSpPr>
          <p:cNvPr id="6" name="object 6"/>
          <p:cNvSpPr/>
          <p:nvPr/>
        </p:nvSpPr>
        <p:spPr>
          <a:xfrm>
            <a:off x="3280404" y="3589778"/>
            <a:ext cx="116205" cy="173355"/>
          </a:xfrm>
          <a:custGeom>
            <a:avLst/>
            <a:gdLst/>
            <a:ahLst/>
            <a:cxnLst/>
            <a:rect l="l" t="t" r="r" b="b"/>
            <a:pathLst>
              <a:path w="116204" h="173354">
                <a:moveTo>
                  <a:pt x="115925" y="173024"/>
                </a:moveTo>
                <a:lnTo>
                  <a:pt x="0" y="0"/>
                </a:lnTo>
              </a:path>
            </a:pathLst>
          </a:custGeom>
          <a:ln w="25908">
            <a:solidFill>
              <a:srgbClr val="4674AB"/>
            </a:solidFill>
          </a:ln>
        </p:spPr>
        <p:txBody>
          <a:bodyPr wrap="square" lIns="0" tIns="0" rIns="0" bIns="0" rtlCol="0"/>
          <a:lstStyle/>
          <a:p>
            <a:endParaRPr/>
          </a:p>
        </p:txBody>
      </p:sp>
      <p:sp>
        <p:nvSpPr>
          <p:cNvPr id="7" name="object 7"/>
          <p:cNvSpPr/>
          <p:nvPr/>
        </p:nvSpPr>
        <p:spPr>
          <a:xfrm>
            <a:off x="3868668" y="3051810"/>
            <a:ext cx="704850" cy="244475"/>
          </a:xfrm>
          <a:custGeom>
            <a:avLst/>
            <a:gdLst/>
            <a:ahLst/>
            <a:cxnLst/>
            <a:rect l="l" t="t" r="r" b="b"/>
            <a:pathLst>
              <a:path w="704850" h="244475">
                <a:moveTo>
                  <a:pt x="704265" y="0"/>
                </a:moveTo>
                <a:lnTo>
                  <a:pt x="704265" y="122224"/>
                </a:lnTo>
                <a:lnTo>
                  <a:pt x="0" y="122224"/>
                </a:lnTo>
                <a:lnTo>
                  <a:pt x="0" y="244449"/>
                </a:lnTo>
              </a:path>
            </a:pathLst>
          </a:custGeom>
          <a:ln w="25907">
            <a:solidFill>
              <a:srgbClr val="4674AB"/>
            </a:solidFill>
          </a:ln>
        </p:spPr>
        <p:txBody>
          <a:bodyPr wrap="square" lIns="0" tIns="0" rIns="0" bIns="0" rtlCol="0"/>
          <a:lstStyle/>
          <a:p>
            <a:endParaRPr/>
          </a:p>
        </p:txBody>
      </p:sp>
      <p:sp>
        <p:nvSpPr>
          <p:cNvPr id="8" name="object 8"/>
          <p:cNvSpPr/>
          <p:nvPr/>
        </p:nvSpPr>
        <p:spPr>
          <a:xfrm>
            <a:off x="2451352" y="3051810"/>
            <a:ext cx="2122170" cy="244475"/>
          </a:xfrm>
          <a:custGeom>
            <a:avLst/>
            <a:gdLst/>
            <a:ahLst/>
            <a:cxnLst/>
            <a:rect l="l" t="t" r="r" b="b"/>
            <a:pathLst>
              <a:path w="2122170" h="244475">
                <a:moveTo>
                  <a:pt x="2121585" y="0"/>
                </a:moveTo>
                <a:lnTo>
                  <a:pt x="2121585" y="122224"/>
                </a:lnTo>
                <a:lnTo>
                  <a:pt x="0" y="122224"/>
                </a:lnTo>
                <a:lnTo>
                  <a:pt x="0" y="244449"/>
                </a:lnTo>
              </a:path>
            </a:pathLst>
          </a:custGeom>
          <a:ln w="25908">
            <a:solidFill>
              <a:srgbClr val="4674AB"/>
            </a:solidFill>
          </a:ln>
        </p:spPr>
        <p:txBody>
          <a:bodyPr wrap="square" lIns="0" tIns="0" rIns="0" bIns="0" rtlCol="0"/>
          <a:lstStyle/>
          <a:p>
            <a:endParaRPr/>
          </a:p>
        </p:txBody>
      </p:sp>
      <p:sp>
        <p:nvSpPr>
          <p:cNvPr id="9" name="object 9"/>
          <p:cNvSpPr/>
          <p:nvPr/>
        </p:nvSpPr>
        <p:spPr>
          <a:xfrm>
            <a:off x="1043180" y="3051810"/>
            <a:ext cx="3530600" cy="244475"/>
          </a:xfrm>
          <a:custGeom>
            <a:avLst/>
            <a:gdLst/>
            <a:ahLst/>
            <a:cxnLst/>
            <a:rect l="l" t="t" r="r" b="b"/>
            <a:pathLst>
              <a:path w="3530600" h="244475">
                <a:moveTo>
                  <a:pt x="3530104" y="0"/>
                </a:moveTo>
                <a:lnTo>
                  <a:pt x="3530104" y="122224"/>
                </a:lnTo>
                <a:lnTo>
                  <a:pt x="0" y="122224"/>
                </a:lnTo>
                <a:lnTo>
                  <a:pt x="0" y="244449"/>
                </a:lnTo>
              </a:path>
            </a:pathLst>
          </a:custGeom>
          <a:ln w="25908">
            <a:solidFill>
              <a:srgbClr val="4674AB"/>
            </a:solidFill>
          </a:ln>
        </p:spPr>
        <p:txBody>
          <a:bodyPr wrap="square" lIns="0" tIns="0" rIns="0" bIns="0" rtlCol="0"/>
          <a:lstStyle/>
          <a:p>
            <a:endParaRPr/>
          </a:p>
        </p:txBody>
      </p:sp>
      <p:sp>
        <p:nvSpPr>
          <p:cNvPr id="10" name="object 10"/>
          <p:cNvSpPr/>
          <p:nvPr/>
        </p:nvSpPr>
        <p:spPr>
          <a:xfrm>
            <a:off x="4572761" y="2225801"/>
            <a:ext cx="0" cy="244475"/>
          </a:xfrm>
          <a:custGeom>
            <a:avLst/>
            <a:gdLst/>
            <a:ahLst/>
            <a:cxnLst/>
            <a:rect l="l" t="t" r="r" b="b"/>
            <a:pathLst>
              <a:path h="244475">
                <a:moveTo>
                  <a:pt x="0" y="0"/>
                </a:moveTo>
                <a:lnTo>
                  <a:pt x="0" y="244449"/>
                </a:lnTo>
              </a:path>
            </a:pathLst>
          </a:custGeom>
          <a:ln w="25908">
            <a:solidFill>
              <a:srgbClr val="3C6695"/>
            </a:solidFill>
          </a:ln>
        </p:spPr>
        <p:txBody>
          <a:bodyPr wrap="square" lIns="0" tIns="0" rIns="0" bIns="0" rtlCol="0"/>
          <a:lstStyle/>
          <a:p>
            <a:endParaRPr/>
          </a:p>
        </p:txBody>
      </p:sp>
      <p:sp>
        <p:nvSpPr>
          <p:cNvPr id="11" name="object 11"/>
          <p:cNvSpPr/>
          <p:nvPr/>
        </p:nvSpPr>
        <p:spPr>
          <a:xfrm>
            <a:off x="3939540" y="1612391"/>
            <a:ext cx="1264919" cy="717803"/>
          </a:xfrm>
          <a:prstGeom prst="rect">
            <a:avLst/>
          </a:prstGeom>
          <a:blipFill>
            <a:blip r:embed="rId3" cstate="print"/>
            <a:stretch>
              <a:fillRect/>
            </a:stretch>
          </a:blipFill>
        </p:spPr>
        <p:txBody>
          <a:bodyPr wrap="square" lIns="0" tIns="0" rIns="0" bIns="0" rtlCol="0"/>
          <a:lstStyle/>
          <a:p>
            <a:endParaRPr/>
          </a:p>
        </p:txBody>
      </p:sp>
      <p:sp>
        <p:nvSpPr>
          <p:cNvPr id="12" name="object 12"/>
          <p:cNvSpPr/>
          <p:nvPr/>
        </p:nvSpPr>
        <p:spPr>
          <a:xfrm>
            <a:off x="3939540" y="2438400"/>
            <a:ext cx="1264919" cy="719327"/>
          </a:xfrm>
          <a:prstGeom prst="rect">
            <a:avLst/>
          </a:prstGeom>
          <a:blipFill>
            <a:blip r:embed="rId4" cstate="print"/>
            <a:stretch>
              <a:fillRect/>
            </a:stretch>
          </a:blipFill>
        </p:spPr>
        <p:txBody>
          <a:bodyPr wrap="square" lIns="0" tIns="0" rIns="0" bIns="0" rtlCol="0"/>
          <a:lstStyle/>
          <a:p>
            <a:endParaRPr/>
          </a:p>
        </p:txBody>
      </p:sp>
      <p:sp>
        <p:nvSpPr>
          <p:cNvPr id="13" name="object 13"/>
          <p:cNvSpPr txBox="1"/>
          <p:nvPr/>
        </p:nvSpPr>
        <p:spPr>
          <a:xfrm>
            <a:off x="4254625" y="1710096"/>
            <a:ext cx="635000" cy="1217930"/>
          </a:xfrm>
          <a:prstGeom prst="rect">
            <a:avLst/>
          </a:prstGeom>
        </p:spPr>
        <p:txBody>
          <a:bodyPr vert="horz" wrap="square" lIns="0" tIns="12700" rIns="0" bIns="0" rtlCol="0">
            <a:spAutoFit/>
          </a:bodyPr>
          <a:lstStyle/>
          <a:p>
            <a:pPr marL="12700">
              <a:lnSpc>
                <a:spcPct val="100000"/>
              </a:lnSpc>
              <a:spcBef>
                <a:spcPts val="100"/>
              </a:spcBef>
            </a:pPr>
            <a:r>
              <a:rPr sz="2400" spc="-10" dirty="0">
                <a:solidFill>
                  <a:srgbClr val="1D384B"/>
                </a:solidFill>
                <a:latin typeface="Arial"/>
                <a:cs typeface="Arial"/>
              </a:rPr>
              <a:t>D</a:t>
            </a:r>
            <a:r>
              <a:rPr sz="2400" dirty="0">
                <a:solidFill>
                  <a:srgbClr val="1D384B"/>
                </a:solidFill>
                <a:latin typeface="Arial"/>
                <a:cs typeface="Arial"/>
              </a:rPr>
              <a:t>OJ</a:t>
            </a:r>
            <a:endParaRPr sz="2400">
              <a:latin typeface="Arial"/>
              <a:cs typeface="Arial"/>
            </a:endParaRPr>
          </a:p>
          <a:p>
            <a:pPr>
              <a:lnSpc>
                <a:spcPct val="100000"/>
              </a:lnSpc>
              <a:spcBef>
                <a:spcPts val="5"/>
              </a:spcBef>
            </a:pPr>
            <a:endParaRPr sz="3150">
              <a:latin typeface="Arial"/>
              <a:cs typeface="Arial"/>
            </a:endParaRPr>
          </a:p>
          <a:p>
            <a:pPr marL="19685">
              <a:lnSpc>
                <a:spcPct val="100000"/>
              </a:lnSpc>
            </a:pPr>
            <a:r>
              <a:rPr sz="2400" dirty="0">
                <a:solidFill>
                  <a:srgbClr val="1D384B"/>
                </a:solidFill>
                <a:latin typeface="Arial"/>
                <a:cs typeface="Arial"/>
              </a:rPr>
              <a:t>OJP</a:t>
            </a:r>
            <a:endParaRPr sz="2400">
              <a:latin typeface="Arial"/>
              <a:cs typeface="Arial"/>
            </a:endParaRPr>
          </a:p>
        </p:txBody>
      </p:sp>
      <p:sp>
        <p:nvSpPr>
          <p:cNvPr id="14" name="object 14"/>
          <p:cNvSpPr/>
          <p:nvPr/>
        </p:nvSpPr>
        <p:spPr>
          <a:xfrm>
            <a:off x="409955" y="3265932"/>
            <a:ext cx="1264919" cy="682751"/>
          </a:xfrm>
          <a:prstGeom prst="rect">
            <a:avLst/>
          </a:prstGeom>
          <a:blipFill>
            <a:blip r:embed="rId5" cstate="print"/>
            <a:stretch>
              <a:fillRect/>
            </a:stretch>
          </a:blipFill>
        </p:spPr>
        <p:txBody>
          <a:bodyPr wrap="square" lIns="0" tIns="0" rIns="0" bIns="0" rtlCol="0"/>
          <a:lstStyle/>
          <a:p>
            <a:endParaRPr/>
          </a:p>
        </p:txBody>
      </p:sp>
      <p:sp>
        <p:nvSpPr>
          <p:cNvPr id="15" name="object 15"/>
          <p:cNvSpPr txBox="1"/>
          <p:nvPr/>
        </p:nvSpPr>
        <p:spPr>
          <a:xfrm>
            <a:off x="795130" y="3396950"/>
            <a:ext cx="492759" cy="330835"/>
          </a:xfrm>
          <a:prstGeom prst="rect">
            <a:avLst/>
          </a:prstGeom>
        </p:spPr>
        <p:txBody>
          <a:bodyPr vert="horz" wrap="square" lIns="0" tIns="12700" rIns="0" bIns="0" rtlCol="0">
            <a:spAutoFit/>
          </a:bodyPr>
          <a:lstStyle/>
          <a:p>
            <a:pPr marL="12700">
              <a:lnSpc>
                <a:spcPct val="100000"/>
              </a:lnSpc>
              <a:spcBef>
                <a:spcPts val="100"/>
              </a:spcBef>
            </a:pPr>
            <a:r>
              <a:rPr sz="2000" spc="-5" dirty="0">
                <a:solidFill>
                  <a:srgbClr val="1D384B"/>
                </a:solidFill>
                <a:latin typeface="Arial"/>
                <a:cs typeface="Arial"/>
              </a:rPr>
              <a:t>B</a:t>
            </a:r>
            <a:r>
              <a:rPr sz="2000" spc="5" dirty="0">
                <a:solidFill>
                  <a:srgbClr val="1D384B"/>
                </a:solidFill>
                <a:latin typeface="Arial"/>
                <a:cs typeface="Arial"/>
              </a:rPr>
              <a:t>J</a:t>
            </a:r>
            <a:r>
              <a:rPr sz="2000" dirty="0">
                <a:solidFill>
                  <a:srgbClr val="1D384B"/>
                </a:solidFill>
                <a:latin typeface="Arial"/>
                <a:cs typeface="Arial"/>
              </a:rPr>
              <a:t>A</a:t>
            </a:r>
            <a:endParaRPr sz="2000" dirty="0">
              <a:latin typeface="Arial"/>
              <a:cs typeface="Arial"/>
            </a:endParaRPr>
          </a:p>
        </p:txBody>
      </p:sp>
      <p:sp>
        <p:nvSpPr>
          <p:cNvPr id="16" name="object 16"/>
          <p:cNvSpPr/>
          <p:nvPr/>
        </p:nvSpPr>
        <p:spPr>
          <a:xfrm>
            <a:off x="1818132" y="3265932"/>
            <a:ext cx="1264919" cy="682751"/>
          </a:xfrm>
          <a:prstGeom prst="rect">
            <a:avLst/>
          </a:prstGeom>
          <a:blipFill>
            <a:blip r:embed="rId6" cstate="print"/>
            <a:stretch>
              <a:fillRect/>
            </a:stretch>
          </a:blipFill>
        </p:spPr>
        <p:txBody>
          <a:bodyPr wrap="square" lIns="0" tIns="0" rIns="0" bIns="0" rtlCol="0"/>
          <a:lstStyle/>
          <a:p>
            <a:endParaRPr/>
          </a:p>
        </p:txBody>
      </p:sp>
      <p:sp>
        <p:nvSpPr>
          <p:cNvPr id="17" name="object 17"/>
          <p:cNvSpPr txBox="1"/>
          <p:nvPr/>
        </p:nvSpPr>
        <p:spPr>
          <a:xfrm>
            <a:off x="2203654" y="3396950"/>
            <a:ext cx="492759" cy="330835"/>
          </a:xfrm>
          <a:prstGeom prst="rect">
            <a:avLst/>
          </a:prstGeom>
        </p:spPr>
        <p:txBody>
          <a:bodyPr vert="horz" wrap="square" lIns="0" tIns="12700" rIns="0" bIns="0" rtlCol="0">
            <a:spAutoFit/>
          </a:bodyPr>
          <a:lstStyle/>
          <a:p>
            <a:pPr marL="12700">
              <a:lnSpc>
                <a:spcPct val="100000"/>
              </a:lnSpc>
              <a:spcBef>
                <a:spcPts val="100"/>
              </a:spcBef>
            </a:pPr>
            <a:r>
              <a:rPr sz="2000" spc="-5" dirty="0">
                <a:solidFill>
                  <a:srgbClr val="1D384B"/>
                </a:solidFill>
                <a:latin typeface="Arial"/>
                <a:cs typeface="Arial"/>
              </a:rPr>
              <a:t>B</a:t>
            </a:r>
            <a:r>
              <a:rPr sz="2000" spc="5" dirty="0">
                <a:solidFill>
                  <a:srgbClr val="1D384B"/>
                </a:solidFill>
                <a:latin typeface="Arial"/>
                <a:cs typeface="Arial"/>
              </a:rPr>
              <a:t>J</a:t>
            </a:r>
            <a:r>
              <a:rPr sz="2000" dirty="0">
                <a:solidFill>
                  <a:srgbClr val="1D384B"/>
                </a:solidFill>
                <a:latin typeface="Arial"/>
                <a:cs typeface="Arial"/>
              </a:rPr>
              <a:t>S</a:t>
            </a:r>
            <a:endParaRPr sz="2000">
              <a:latin typeface="Arial"/>
              <a:cs typeface="Arial"/>
            </a:endParaRPr>
          </a:p>
        </p:txBody>
      </p:sp>
      <p:sp>
        <p:nvSpPr>
          <p:cNvPr id="18" name="object 18"/>
          <p:cNvSpPr/>
          <p:nvPr/>
        </p:nvSpPr>
        <p:spPr>
          <a:xfrm>
            <a:off x="3232404" y="3272028"/>
            <a:ext cx="1271015" cy="553211"/>
          </a:xfrm>
          <a:prstGeom prst="rect">
            <a:avLst/>
          </a:prstGeom>
          <a:blipFill>
            <a:blip r:embed="rId7" cstate="print"/>
            <a:stretch>
              <a:fillRect/>
            </a:stretch>
          </a:blipFill>
        </p:spPr>
        <p:txBody>
          <a:bodyPr wrap="square" lIns="0" tIns="0" rIns="0" bIns="0" rtlCol="0"/>
          <a:lstStyle/>
          <a:p>
            <a:endParaRPr/>
          </a:p>
        </p:txBody>
      </p:sp>
      <p:sp>
        <p:nvSpPr>
          <p:cNvPr id="19" name="object 19"/>
          <p:cNvSpPr/>
          <p:nvPr/>
        </p:nvSpPr>
        <p:spPr>
          <a:xfrm>
            <a:off x="3229355" y="3264408"/>
            <a:ext cx="1309115" cy="687323"/>
          </a:xfrm>
          <a:prstGeom prst="rect">
            <a:avLst/>
          </a:prstGeom>
          <a:blipFill>
            <a:blip r:embed="rId8" cstate="print"/>
            <a:stretch>
              <a:fillRect/>
            </a:stretch>
          </a:blipFill>
        </p:spPr>
        <p:txBody>
          <a:bodyPr wrap="square" lIns="0" tIns="0" rIns="0" bIns="0" rtlCol="0"/>
          <a:lstStyle/>
          <a:p>
            <a:endParaRPr/>
          </a:p>
        </p:txBody>
      </p:sp>
      <p:sp>
        <p:nvSpPr>
          <p:cNvPr id="20" name="object 20"/>
          <p:cNvSpPr txBox="1"/>
          <p:nvPr/>
        </p:nvSpPr>
        <p:spPr>
          <a:xfrm>
            <a:off x="3679964" y="3398598"/>
            <a:ext cx="407670" cy="330835"/>
          </a:xfrm>
          <a:prstGeom prst="rect">
            <a:avLst/>
          </a:prstGeom>
        </p:spPr>
        <p:txBody>
          <a:bodyPr vert="horz" wrap="square" lIns="0" tIns="12700" rIns="0" bIns="0" rtlCol="0">
            <a:spAutoFit/>
          </a:bodyPr>
          <a:lstStyle/>
          <a:p>
            <a:pPr marL="12700">
              <a:lnSpc>
                <a:spcPct val="100000"/>
              </a:lnSpc>
              <a:spcBef>
                <a:spcPts val="100"/>
              </a:spcBef>
            </a:pPr>
            <a:r>
              <a:rPr sz="2000" dirty="0">
                <a:solidFill>
                  <a:srgbClr val="1D384B"/>
                </a:solidFill>
                <a:latin typeface="Arial"/>
                <a:cs typeface="Arial"/>
              </a:rPr>
              <a:t>N</a:t>
            </a:r>
            <a:r>
              <a:rPr sz="2000" spc="-5" dirty="0">
                <a:solidFill>
                  <a:srgbClr val="1D384B"/>
                </a:solidFill>
                <a:latin typeface="Arial"/>
                <a:cs typeface="Arial"/>
              </a:rPr>
              <a:t>I</a:t>
            </a:r>
            <a:r>
              <a:rPr sz="2000" dirty="0">
                <a:solidFill>
                  <a:srgbClr val="1D384B"/>
                </a:solidFill>
                <a:latin typeface="Arial"/>
                <a:cs typeface="Arial"/>
              </a:rPr>
              <a:t>J</a:t>
            </a:r>
            <a:endParaRPr sz="2000">
              <a:latin typeface="Arial"/>
              <a:cs typeface="Arial"/>
            </a:endParaRPr>
          </a:p>
        </p:txBody>
      </p:sp>
      <p:sp>
        <p:nvSpPr>
          <p:cNvPr id="21" name="object 21"/>
          <p:cNvSpPr/>
          <p:nvPr/>
        </p:nvSpPr>
        <p:spPr>
          <a:xfrm>
            <a:off x="4652771" y="3265932"/>
            <a:ext cx="1264919" cy="682751"/>
          </a:xfrm>
          <a:prstGeom prst="rect">
            <a:avLst/>
          </a:prstGeom>
          <a:blipFill>
            <a:blip r:embed="rId9" cstate="print"/>
            <a:stretch>
              <a:fillRect/>
            </a:stretch>
          </a:blipFill>
        </p:spPr>
        <p:txBody>
          <a:bodyPr wrap="square" lIns="0" tIns="0" rIns="0" bIns="0" rtlCol="0"/>
          <a:lstStyle/>
          <a:p>
            <a:endParaRPr/>
          </a:p>
        </p:txBody>
      </p:sp>
      <p:sp>
        <p:nvSpPr>
          <p:cNvPr id="22" name="object 22"/>
          <p:cNvSpPr txBox="1"/>
          <p:nvPr/>
        </p:nvSpPr>
        <p:spPr>
          <a:xfrm>
            <a:off x="4867611" y="3396950"/>
            <a:ext cx="835025" cy="330835"/>
          </a:xfrm>
          <a:prstGeom prst="rect">
            <a:avLst/>
          </a:prstGeom>
        </p:spPr>
        <p:txBody>
          <a:bodyPr vert="horz" wrap="square" lIns="0" tIns="12700" rIns="0" bIns="0" rtlCol="0">
            <a:spAutoFit/>
          </a:bodyPr>
          <a:lstStyle/>
          <a:p>
            <a:pPr marL="12700">
              <a:lnSpc>
                <a:spcPct val="100000"/>
              </a:lnSpc>
              <a:spcBef>
                <a:spcPts val="100"/>
              </a:spcBef>
            </a:pPr>
            <a:r>
              <a:rPr sz="2000" dirty="0">
                <a:solidFill>
                  <a:srgbClr val="1D384B"/>
                </a:solidFill>
                <a:latin typeface="Arial"/>
                <a:cs typeface="Arial"/>
              </a:rPr>
              <a:t>O</a:t>
            </a:r>
            <a:r>
              <a:rPr sz="2000" spc="5" dirty="0">
                <a:solidFill>
                  <a:srgbClr val="1D384B"/>
                </a:solidFill>
                <a:latin typeface="Arial"/>
                <a:cs typeface="Arial"/>
              </a:rPr>
              <a:t>JJDP</a:t>
            </a:r>
            <a:endParaRPr sz="2000">
              <a:latin typeface="Arial"/>
              <a:cs typeface="Arial"/>
            </a:endParaRPr>
          </a:p>
        </p:txBody>
      </p:sp>
      <p:sp>
        <p:nvSpPr>
          <p:cNvPr id="23" name="object 23"/>
          <p:cNvSpPr/>
          <p:nvPr/>
        </p:nvSpPr>
        <p:spPr>
          <a:xfrm>
            <a:off x="6060947" y="3265932"/>
            <a:ext cx="1283207" cy="682751"/>
          </a:xfrm>
          <a:prstGeom prst="rect">
            <a:avLst/>
          </a:prstGeom>
          <a:blipFill>
            <a:blip r:embed="rId10" cstate="print"/>
            <a:stretch>
              <a:fillRect/>
            </a:stretch>
          </a:blipFill>
        </p:spPr>
        <p:txBody>
          <a:bodyPr wrap="square" lIns="0" tIns="0" rIns="0" bIns="0" rtlCol="0"/>
          <a:lstStyle/>
          <a:p>
            <a:endParaRPr/>
          </a:p>
        </p:txBody>
      </p:sp>
      <p:sp>
        <p:nvSpPr>
          <p:cNvPr id="24" name="object 24"/>
          <p:cNvSpPr txBox="1"/>
          <p:nvPr/>
        </p:nvSpPr>
        <p:spPr>
          <a:xfrm>
            <a:off x="6256450" y="3393552"/>
            <a:ext cx="911225" cy="330835"/>
          </a:xfrm>
          <a:prstGeom prst="rect">
            <a:avLst/>
          </a:prstGeom>
        </p:spPr>
        <p:txBody>
          <a:bodyPr vert="horz" wrap="square" lIns="0" tIns="12700" rIns="0" bIns="0" rtlCol="0">
            <a:spAutoFit/>
          </a:bodyPr>
          <a:lstStyle/>
          <a:p>
            <a:pPr marL="12700">
              <a:lnSpc>
                <a:spcPct val="100000"/>
              </a:lnSpc>
              <a:spcBef>
                <a:spcPts val="100"/>
              </a:spcBef>
            </a:pPr>
            <a:r>
              <a:rPr sz="2000" spc="-5" dirty="0">
                <a:solidFill>
                  <a:srgbClr val="1D384B"/>
                </a:solidFill>
                <a:latin typeface="Arial"/>
                <a:cs typeface="Arial"/>
              </a:rPr>
              <a:t>SMA</a:t>
            </a:r>
            <a:r>
              <a:rPr sz="2000" spc="-35" dirty="0">
                <a:solidFill>
                  <a:srgbClr val="1D384B"/>
                </a:solidFill>
                <a:latin typeface="Arial"/>
                <a:cs typeface="Arial"/>
              </a:rPr>
              <a:t>R</a:t>
            </a:r>
            <a:r>
              <a:rPr sz="2000" dirty="0">
                <a:solidFill>
                  <a:srgbClr val="1D384B"/>
                </a:solidFill>
                <a:latin typeface="Arial"/>
                <a:cs typeface="Arial"/>
              </a:rPr>
              <a:t>T</a:t>
            </a:r>
            <a:endParaRPr sz="2000">
              <a:latin typeface="Arial"/>
              <a:cs typeface="Arial"/>
            </a:endParaRPr>
          </a:p>
        </p:txBody>
      </p:sp>
      <p:sp>
        <p:nvSpPr>
          <p:cNvPr id="25" name="object 25"/>
          <p:cNvSpPr/>
          <p:nvPr/>
        </p:nvSpPr>
        <p:spPr>
          <a:xfrm>
            <a:off x="7469123" y="3265932"/>
            <a:ext cx="1264919" cy="682751"/>
          </a:xfrm>
          <a:prstGeom prst="rect">
            <a:avLst/>
          </a:prstGeom>
          <a:blipFill>
            <a:blip r:embed="rId11" cstate="print"/>
            <a:stretch>
              <a:fillRect/>
            </a:stretch>
          </a:blipFill>
        </p:spPr>
        <p:txBody>
          <a:bodyPr wrap="square" lIns="0" tIns="0" rIns="0" bIns="0" rtlCol="0"/>
          <a:lstStyle/>
          <a:p>
            <a:endParaRPr/>
          </a:p>
        </p:txBody>
      </p:sp>
      <p:sp>
        <p:nvSpPr>
          <p:cNvPr id="26" name="object 26"/>
          <p:cNvSpPr txBox="1"/>
          <p:nvPr/>
        </p:nvSpPr>
        <p:spPr>
          <a:xfrm>
            <a:off x="7812672" y="3396950"/>
            <a:ext cx="576580" cy="330835"/>
          </a:xfrm>
          <a:prstGeom prst="rect">
            <a:avLst/>
          </a:prstGeom>
        </p:spPr>
        <p:txBody>
          <a:bodyPr vert="horz" wrap="square" lIns="0" tIns="12700" rIns="0" bIns="0" rtlCol="0">
            <a:spAutoFit/>
          </a:bodyPr>
          <a:lstStyle/>
          <a:p>
            <a:pPr marL="12700">
              <a:lnSpc>
                <a:spcPct val="100000"/>
              </a:lnSpc>
              <a:spcBef>
                <a:spcPts val="100"/>
              </a:spcBef>
            </a:pPr>
            <a:r>
              <a:rPr sz="2000" dirty="0">
                <a:solidFill>
                  <a:srgbClr val="1D384B"/>
                </a:solidFill>
                <a:latin typeface="Arial"/>
                <a:cs typeface="Arial"/>
              </a:rPr>
              <a:t>O</a:t>
            </a:r>
            <a:r>
              <a:rPr sz="2000" spc="-5" dirty="0">
                <a:solidFill>
                  <a:srgbClr val="1D384B"/>
                </a:solidFill>
                <a:latin typeface="Arial"/>
                <a:cs typeface="Arial"/>
              </a:rPr>
              <a:t>VC</a:t>
            </a:r>
            <a:endParaRPr sz="2000">
              <a:latin typeface="Arial"/>
              <a:cs typeface="Aria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539110" y="605096"/>
            <a:ext cx="4065270" cy="574040"/>
          </a:xfrm>
          <a:prstGeom prst="rect">
            <a:avLst/>
          </a:prstGeom>
        </p:spPr>
        <p:txBody>
          <a:bodyPr vert="horz" wrap="square" lIns="0" tIns="12700" rIns="0" bIns="0" rtlCol="0">
            <a:spAutoFit/>
          </a:bodyPr>
          <a:lstStyle/>
          <a:p>
            <a:pPr marL="12700">
              <a:lnSpc>
                <a:spcPct val="100000"/>
              </a:lnSpc>
              <a:spcBef>
                <a:spcPts val="100"/>
              </a:spcBef>
            </a:pPr>
            <a:r>
              <a:rPr spc="-5" dirty="0"/>
              <a:t>The Life of </a:t>
            </a:r>
            <a:r>
              <a:rPr dirty="0"/>
              <a:t>a</a:t>
            </a:r>
            <a:r>
              <a:rPr spc="-45" dirty="0"/>
              <a:t> </a:t>
            </a:r>
            <a:r>
              <a:rPr spc="-5" dirty="0"/>
              <a:t>Grant</a:t>
            </a:r>
          </a:p>
        </p:txBody>
      </p:sp>
      <p:sp>
        <p:nvSpPr>
          <p:cNvPr id="3" name="object 3"/>
          <p:cNvSpPr/>
          <p:nvPr/>
        </p:nvSpPr>
        <p:spPr>
          <a:xfrm>
            <a:off x="944117" y="1305305"/>
            <a:ext cx="2063750" cy="1803400"/>
          </a:xfrm>
          <a:custGeom>
            <a:avLst/>
            <a:gdLst/>
            <a:ahLst/>
            <a:cxnLst/>
            <a:rect l="l" t="t" r="r" b="b"/>
            <a:pathLst>
              <a:path w="2063750" h="1803400">
                <a:moveTo>
                  <a:pt x="1162050" y="0"/>
                </a:moveTo>
                <a:lnTo>
                  <a:pt x="1162050" y="270433"/>
                </a:lnTo>
                <a:lnTo>
                  <a:pt x="0" y="270433"/>
                </a:lnTo>
                <a:lnTo>
                  <a:pt x="0" y="1532458"/>
                </a:lnTo>
                <a:lnTo>
                  <a:pt x="1162050" y="1532458"/>
                </a:lnTo>
                <a:lnTo>
                  <a:pt x="1162050" y="1802891"/>
                </a:lnTo>
                <a:lnTo>
                  <a:pt x="2063495" y="901445"/>
                </a:lnTo>
                <a:lnTo>
                  <a:pt x="1162050" y="0"/>
                </a:lnTo>
                <a:close/>
              </a:path>
            </a:pathLst>
          </a:custGeom>
          <a:solidFill>
            <a:srgbClr val="D0D7E8">
              <a:alpha val="90194"/>
            </a:srgbClr>
          </a:solidFill>
        </p:spPr>
        <p:txBody>
          <a:bodyPr wrap="square" lIns="0" tIns="0" rIns="0" bIns="0" rtlCol="0"/>
          <a:lstStyle/>
          <a:p>
            <a:endParaRPr/>
          </a:p>
        </p:txBody>
      </p:sp>
      <p:sp>
        <p:nvSpPr>
          <p:cNvPr id="4" name="object 4"/>
          <p:cNvSpPr/>
          <p:nvPr/>
        </p:nvSpPr>
        <p:spPr>
          <a:xfrm>
            <a:off x="944117" y="1305305"/>
            <a:ext cx="2063750" cy="1803400"/>
          </a:xfrm>
          <a:custGeom>
            <a:avLst/>
            <a:gdLst/>
            <a:ahLst/>
            <a:cxnLst/>
            <a:rect l="l" t="t" r="r" b="b"/>
            <a:pathLst>
              <a:path w="2063750" h="1803400">
                <a:moveTo>
                  <a:pt x="0" y="270433"/>
                </a:moveTo>
                <a:lnTo>
                  <a:pt x="1162050" y="270433"/>
                </a:lnTo>
                <a:lnTo>
                  <a:pt x="1162050" y="0"/>
                </a:lnTo>
                <a:lnTo>
                  <a:pt x="2063495" y="901445"/>
                </a:lnTo>
                <a:lnTo>
                  <a:pt x="1162050" y="1802891"/>
                </a:lnTo>
                <a:lnTo>
                  <a:pt x="1162050" y="1532458"/>
                </a:lnTo>
                <a:lnTo>
                  <a:pt x="0" y="1532458"/>
                </a:lnTo>
                <a:lnTo>
                  <a:pt x="0" y="270433"/>
                </a:lnTo>
                <a:close/>
              </a:path>
            </a:pathLst>
          </a:custGeom>
          <a:ln w="25908">
            <a:solidFill>
              <a:srgbClr val="8063A1"/>
            </a:solidFill>
          </a:ln>
        </p:spPr>
        <p:txBody>
          <a:bodyPr wrap="square" lIns="0" tIns="0" rIns="0" bIns="0" rtlCol="0"/>
          <a:lstStyle/>
          <a:p>
            <a:endParaRPr/>
          </a:p>
        </p:txBody>
      </p:sp>
      <p:sp>
        <p:nvSpPr>
          <p:cNvPr id="5" name="object 5"/>
          <p:cNvSpPr txBox="1"/>
          <p:nvPr/>
        </p:nvSpPr>
        <p:spPr>
          <a:xfrm>
            <a:off x="1484566" y="1673351"/>
            <a:ext cx="977265" cy="1034415"/>
          </a:xfrm>
          <a:prstGeom prst="rect">
            <a:avLst/>
          </a:prstGeom>
        </p:spPr>
        <p:txBody>
          <a:bodyPr vert="horz" wrap="square" lIns="0" tIns="12700" rIns="0" bIns="0" rtlCol="0">
            <a:spAutoFit/>
          </a:bodyPr>
          <a:lstStyle/>
          <a:p>
            <a:pPr marL="57785" marR="137160" indent="-58419">
              <a:lnSpc>
                <a:spcPct val="106000"/>
              </a:lnSpc>
              <a:spcBef>
                <a:spcPts val="100"/>
              </a:spcBef>
              <a:buChar char="•"/>
              <a:tabLst>
                <a:tab pos="58419" algn="l"/>
              </a:tabLst>
            </a:pPr>
            <a:r>
              <a:rPr sz="1000" spc="-5" dirty="0">
                <a:solidFill>
                  <a:srgbClr val="1D384B"/>
                </a:solidFill>
                <a:latin typeface="Arial"/>
                <a:cs typeface="Arial"/>
              </a:rPr>
              <a:t>DOJ</a:t>
            </a:r>
            <a:r>
              <a:rPr sz="1000" spc="-55" dirty="0">
                <a:solidFill>
                  <a:srgbClr val="1D384B"/>
                </a:solidFill>
                <a:latin typeface="Arial"/>
                <a:cs typeface="Arial"/>
              </a:rPr>
              <a:t> </a:t>
            </a:r>
            <a:r>
              <a:rPr sz="1000" spc="-10" dirty="0">
                <a:solidFill>
                  <a:srgbClr val="1D384B"/>
                </a:solidFill>
                <a:latin typeface="Arial"/>
                <a:cs typeface="Arial"/>
              </a:rPr>
              <a:t>Program  Plan</a:t>
            </a:r>
            <a:endParaRPr sz="1000">
              <a:latin typeface="Arial"/>
              <a:cs typeface="Arial"/>
            </a:endParaRPr>
          </a:p>
          <a:p>
            <a:pPr marL="57785" marR="31750" indent="-58419">
              <a:lnSpc>
                <a:spcPct val="106000"/>
              </a:lnSpc>
              <a:spcBef>
                <a:spcPts val="155"/>
              </a:spcBef>
              <a:buChar char="•"/>
              <a:tabLst>
                <a:tab pos="58419" algn="l"/>
              </a:tabLst>
            </a:pPr>
            <a:r>
              <a:rPr sz="1000" spc="-10" dirty="0">
                <a:solidFill>
                  <a:srgbClr val="1D384B"/>
                </a:solidFill>
                <a:latin typeface="Arial"/>
                <a:cs typeface="Arial"/>
              </a:rPr>
              <a:t>Registration  with</a:t>
            </a:r>
            <a:r>
              <a:rPr sz="1000" spc="-80" dirty="0">
                <a:solidFill>
                  <a:srgbClr val="1D384B"/>
                </a:solidFill>
                <a:latin typeface="Arial"/>
                <a:cs typeface="Arial"/>
              </a:rPr>
              <a:t> </a:t>
            </a:r>
            <a:r>
              <a:rPr sz="1000" spc="-5" dirty="0">
                <a:solidFill>
                  <a:srgbClr val="1D384B"/>
                </a:solidFill>
                <a:latin typeface="Arial"/>
                <a:cs typeface="Arial"/>
              </a:rPr>
              <a:t>Grants.gov</a:t>
            </a:r>
            <a:endParaRPr sz="1000">
              <a:latin typeface="Arial"/>
              <a:cs typeface="Arial"/>
            </a:endParaRPr>
          </a:p>
          <a:p>
            <a:pPr marL="57785" marR="5080" indent="-58419">
              <a:lnSpc>
                <a:spcPct val="105000"/>
              </a:lnSpc>
              <a:spcBef>
                <a:spcPts val="180"/>
              </a:spcBef>
              <a:buChar char="•"/>
              <a:tabLst>
                <a:tab pos="58419" algn="l"/>
              </a:tabLst>
            </a:pPr>
            <a:r>
              <a:rPr sz="1000" spc="-5" dirty="0">
                <a:solidFill>
                  <a:srgbClr val="1D384B"/>
                </a:solidFill>
                <a:latin typeface="Arial"/>
                <a:cs typeface="Arial"/>
              </a:rPr>
              <a:t>Grants</a:t>
            </a:r>
            <a:r>
              <a:rPr sz="1000" spc="-60" dirty="0">
                <a:solidFill>
                  <a:srgbClr val="1D384B"/>
                </a:solidFill>
                <a:latin typeface="Arial"/>
                <a:cs typeface="Arial"/>
              </a:rPr>
              <a:t> </a:t>
            </a:r>
            <a:r>
              <a:rPr sz="1000" spc="-10" dirty="0">
                <a:solidFill>
                  <a:srgbClr val="1D384B"/>
                </a:solidFill>
                <a:latin typeface="Arial"/>
                <a:cs typeface="Arial"/>
              </a:rPr>
              <a:t>Learning  Center</a:t>
            </a:r>
            <a:endParaRPr sz="1000">
              <a:latin typeface="Arial"/>
              <a:cs typeface="Arial"/>
            </a:endParaRPr>
          </a:p>
        </p:txBody>
      </p:sp>
      <p:sp>
        <p:nvSpPr>
          <p:cNvPr id="6" name="object 6"/>
          <p:cNvSpPr/>
          <p:nvPr/>
        </p:nvSpPr>
        <p:spPr>
          <a:xfrm>
            <a:off x="427481" y="1690877"/>
            <a:ext cx="1031875" cy="1031875"/>
          </a:xfrm>
          <a:custGeom>
            <a:avLst/>
            <a:gdLst/>
            <a:ahLst/>
            <a:cxnLst/>
            <a:rect l="l" t="t" r="r" b="b"/>
            <a:pathLst>
              <a:path w="1031875" h="1031875">
                <a:moveTo>
                  <a:pt x="515873" y="0"/>
                </a:moveTo>
                <a:lnTo>
                  <a:pt x="468918" y="2108"/>
                </a:lnTo>
                <a:lnTo>
                  <a:pt x="423144" y="8311"/>
                </a:lnTo>
                <a:lnTo>
                  <a:pt x="378733" y="18427"/>
                </a:lnTo>
                <a:lnTo>
                  <a:pt x="335867" y="32274"/>
                </a:lnTo>
                <a:lnTo>
                  <a:pt x="294729" y="49669"/>
                </a:lnTo>
                <a:lnTo>
                  <a:pt x="255501" y="70431"/>
                </a:lnTo>
                <a:lnTo>
                  <a:pt x="218364" y="94377"/>
                </a:lnTo>
                <a:lnTo>
                  <a:pt x="183501" y="121326"/>
                </a:lnTo>
                <a:lnTo>
                  <a:pt x="151095" y="151095"/>
                </a:lnTo>
                <a:lnTo>
                  <a:pt x="121326" y="183501"/>
                </a:lnTo>
                <a:lnTo>
                  <a:pt x="94377" y="218364"/>
                </a:lnTo>
                <a:lnTo>
                  <a:pt x="70431" y="255501"/>
                </a:lnTo>
                <a:lnTo>
                  <a:pt x="49669" y="294729"/>
                </a:lnTo>
                <a:lnTo>
                  <a:pt x="32274" y="335867"/>
                </a:lnTo>
                <a:lnTo>
                  <a:pt x="18427" y="378733"/>
                </a:lnTo>
                <a:lnTo>
                  <a:pt x="8311" y="423144"/>
                </a:lnTo>
                <a:lnTo>
                  <a:pt x="2108" y="468918"/>
                </a:lnTo>
                <a:lnTo>
                  <a:pt x="0" y="515874"/>
                </a:lnTo>
                <a:lnTo>
                  <a:pt x="2108" y="562829"/>
                </a:lnTo>
                <a:lnTo>
                  <a:pt x="8311" y="608603"/>
                </a:lnTo>
                <a:lnTo>
                  <a:pt x="18427" y="653014"/>
                </a:lnTo>
                <a:lnTo>
                  <a:pt x="32274" y="695880"/>
                </a:lnTo>
                <a:lnTo>
                  <a:pt x="49669" y="737018"/>
                </a:lnTo>
                <a:lnTo>
                  <a:pt x="70431" y="776246"/>
                </a:lnTo>
                <a:lnTo>
                  <a:pt x="94377" y="813383"/>
                </a:lnTo>
                <a:lnTo>
                  <a:pt x="121326" y="848246"/>
                </a:lnTo>
                <a:lnTo>
                  <a:pt x="151095" y="880652"/>
                </a:lnTo>
                <a:lnTo>
                  <a:pt x="183501" y="910421"/>
                </a:lnTo>
                <a:lnTo>
                  <a:pt x="218364" y="937370"/>
                </a:lnTo>
                <a:lnTo>
                  <a:pt x="255501" y="961316"/>
                </a:lnTo>
                <a:lnTo>
                  <a:pt x="294729" y="982078"/>
                </a:lnTo>
                <a:lnTo>
                  <a:pt x="335867" y="999473"/>
                </a:lnTo>
                <a:lnTo>
                  <a:pt x="378733" y="1013320"/>
                </a:lnTo>
                <a:lnTo>
                  <a:pt x="423144" y="1023436"/>
                </a:lnTo>
                <a:lnTo>
                  <a:pt x="468918" y="1029639"/>
                </a:lnTo>
                <a:lnTo>
                  <a:pt x="515873" y="1031748"/>
                </a:lnTo>
                <a:lnTo>
                  <a:pt x="562829" y="1029639"/>
                </a:lnTo>
                <a:lnTo>
                  <a:pt x="608603" y="1023436"/>
                </a:lnTo>
                <a:lnTo>
                  <a:pt x="653014" y="1013320"/>
                </a:lnTo>
                <a:lnTo>
                  <a:pt x="695880" y="999473"/>
                </a:lnTo>
                <a:lnTo>
                  <a:pt x="737018" y="982078"/>
                </a:lnTo>
                <a:lnTo>
                  <a:pt x="776246" y="961316"/>
                </a:lnTo>
                <a:lnTo>
                  <a:pt x="813383" y="937370"/>
                </a:lnTo>
                <a:lnTo>
                  <a:pt x="848246" y="910421"/>
                </a:lnTo>
                <a:lnTo>
                  <a:pt x="880652" y="880652"/>
                </a:lnTo>
                <a:lnTo>
                  <a:pt x="910421" y="848246"/>
                </a:lnTo>
                <a:lnTo>
                  <a:pt x="937370" y="813383"/>
                </a:lnTo>
                <a:lnTo>
                  <a:pt x="961316" y="776246"/>
                </a:lnTo>
                <a:lnTo>
                  <a:pt x="982078" y="737018"/>
                </a:lnTo>
                <a:lnTo>
                  <a:pt x="999473" y="695880"/>
                </a:lnTo>
                <a:lnTo>
                  <a:pt x="1013320" y="653014"/>
                </a:lnTo>
                <a:lnTo>
                  <a:pt x="1023436" y="608603"/>
                </a:lnTo>
                <a:lnTo>
                  <a:pt x="1029639" y="562829"/>
                </a:lnTo>
                <a:lnTo>
                  <a:pt x="1031747" y="515874"/>
                </a:lnTo>
                <a:lnTo>
                  <a:pt x="1029639" y="468918"/>
                </a:lnTo>
                <a:lnTo>
                  <a:pt x="1023436" y="423144"/>
                </a:lnTo>
                <a:lnTo>
                  <a:pt x="1013320" y="378733"/>
                </a:lnTo>
                <a:lnTo>
                  <a:pt x="999473" y="335867"/>
                </a:lnTo>
                <a:lnTo>
                  <a:pt x="982078" y="294729"/>
                </a:lnTo>
                <a:lnTo>
                  <a:pt x="961316" y="255501"/>
                </a:lnTo>
                <a:lnTo>
                  <a:pt x="937370" y="218364"/>
                </a:lnTo>
                <a:lnTo>
                  <a:pt x="910421" y="183501"/>
                </a:lnTo>
                <a:lnTo>
                  <a:pt x="880652" y="151095"/>
                </a:lnTo>
                <a:lnTo>
                  <a:pt x="848246" y="121326"/>
                </a:lnTo>
                <a:lnTo>
                  <a:pt x="813383" y="94377"/>
                </a:lnTo>
                <a:lnTo>
                  <a:pt x="776246" y="70431"/>
                </a:lnTo>
                <a:lnTo>
                  <a:pt x="737018" y="49669"/>
                </a:lnTo>
                <a:lnTo>
                  <a:pt x="695880" y="32274"/>
                </a:lnTo>
                <a:lnTo>
                  <a:pt x="653014" y="18427"/>
                </a:lnTo>
                <a:lnTo>
                  <a:pt x="608603" y="8311"/>
                </a:lnTo>
                <a:lnTo>
                  <a:pt x="562829" y="2108"/>
                </a:lnTo>
                <a:lnTo>
                  <a:pt x="515873" y="0"/>
                </a:lnTo>
                <a:close/>
              </a:path>
            </a:pathLst>
          </a:custGeom>
          <a:solidFill>
            <a:srgbClr val="4F81BC"/>
          </a:solidFill>
        </p:spPr>
        <p:txBody>
          <a:bodyPr wrap="square" lIns="0" tIns="0" rIns="0" bIns="0" rtlCol="0"/>
          <a:lstStyle/>
          <a:p>
            <a:endParaRPr/>
          </a:p>
        </p:txBody>
      </p:sp>
      <p:sp>
        <p:nvSpPr>
          <p:cNvPr id="7" name="object 7"/>
          <p:cNvSpPr/>
          <p:nvPr/>
        </p:nvSpPr>
        <p:spPr>
          <a:xfrm>
            <a:off x="427481" y="1690877"/>
            <a:ext cx="1031875" cy="1031875"/>
          </a:xfrm>
          <a:custGeom>
            <a:avLst/>
            <a:gdLst/>
            <a:ahLst/>
            <a:cxnLst/>
            <a:rect l="l" t="t" r="r" b="b"/>
            <a:pathLst>
              <a:path w="1031875" h="1031875">
                <a:moveTo>
                  <a:pt x="0" y="515874"/>
                </a:moveTo>
                <a:lnTo>
                  <a:pt x="2108" y="468918"/>
                </a:lnTo>
                <a:lnTo>
                  <a:pt x="8311" y="423144"/>
                </a:lnTo>
                <a:lnTo>
                  <a:pt x="18427" y="378733"/>
                </a:lnTo>
                <a:lnTo>
                  <a:pt x="32274" y="335867"/>
                </a:lnTo>
                <a:lnTo>
                  <a:pt x="49669" y="294729"/>
                </a:lnTo>
                <a:lnTo>
                  <a:pt x="70431" y="255501"/>
                </a:lnTo>
                <a:lnTo>
                  <a:pt x="94377" y="218364"/>
                </a:lnTo>
                <a:lnTo>
                  <a:pt x="121326" y="183501"/>
                </a:lnTo>
                <a:lnTo>
                  <a:pt x="151095" y="151095"/>
                </a:lnTo>
                <a:lnTo>
                  <a:pt x="183501" y="121326"/>
                </a:lnTo>
                <a:lnTo>
                  <a:pt x="218364" y="94377"/>
                </a:lnTo>
                <a:lnTo>
                  <a:pt x="255501" y="70431"/>
                </a:lnTo>
                <a:lnTo>
                  <a:pt x="294729" y="49669"/>
                </a:lnTo>
                <a:lnTo>
                  <a:pt x="335867" y="32274"/>
                </a:lnTo>
                <a:lnTo>
                  <a:pt x="378733" y="18427"/>
                </a:lnTo>
                <a:lnTo>
                  <a:pt x="423144" y="8311"/>
                </a:lnTo>
                <a:lnTo>
                  <a:pt x="468918" y="2108"/>
                </a:lnTo>
                <a:lnTo>
                  <a:pt x="515873" y="0"/>
                </a:lnTo>
                <a:lnTo>
                  <a:pt x="562829" y="2108"/>
                </a:lnTo>
                <a:lnTo>
                  <a:pt x="608603" y="8311"/>
                </a:lnTo>
                <a:lnTo>
                  <a:pt x="653014" y="18427"/>
                </a:lnTo>
                <a:lnTo>
                  <a:pt x="695880" y="32274"/>
                </a:lnTo>
                <a:lnTo>
                  <a:pt x="737018" y="49669"/>
                </a:lnTo>
                <a:lnTo>
                  <a:pt x="776246" y="70431"/>
                </a:lnTo>
                <a:lnTo>
                  <a:pt x="813383" y="94377"/>
                </a:lnTo>
                <a:lnTo>
                  <a:pt x="848246" y="121326"/>
                </a:lnTo>
                <a:lnTo>
                  <a:pt x="880652" y="151095"/>
                </a:lnTo>
                <a:lnTo>
                  <a:pt x="910421" y="183501"/>
                </a:lnTo>
                <a:lnTo>
                  <a:pt x="937370" y="218364"/>
                </a:lnTo>
                <a:lnTo>
                  <a:pt x="961316" y="255501"/>
                </a:lnTo>
                <a:lnTo>
                  <a:pt x="982078" y="294729"/>
                </a:lnTo>
                <a:lnTo>
                  <a:pt x="999473" y="335867"/>
                </a:lnTo>
                <a:lnTo>
                  <a:pt x="1013320" y="378733"/>
                </a:lnTo>
                <a:lnTo>
                  <a:pt x="1023436" y="423144"/>
                </a:lnTo>
                <a:lnTo>
                  <a:pt x="1029639" y="468918"/>
                </a:lnTo>
                <a:lnTo>
                  <a:pt x="1031747" y="515874"/>
                </a:lnTo>
                <a:lnTo>
                  <a:pt x="1029639" y="562829"/>
                </a:lnTo>
                <a:lnTo>
                  <a:pt x="1023436" y="608603"/>
                </a:lnTo>
                <a:lnTo>
                  <a:pt x="1013320" y="653014"/>
                </a:lnTo>
                <a:lnTo>
                  <a:pt x="999473" y="695880"/>
                </a:lnTo>
                <a:lnTo>
                  <a:pt x="982078" y="737018"/>
                </a:lnTo>
                <a:lnTo>
                  <a:pt x="961316" y="776246"/>
                </a:lnTo>
                <a:lnTo>
                  <a:pt x="937370" y="813383"/>
                </a:lnTo>
                <a:lnTo>
                  <a:pt x="910421" y="848246"/>
                </a:lnTo>
                <a:lnTo>
                  <a:pt x="880652" y="880652"/>
                </a:lnTo>
                <a:lnTo>
                  <a:pt x="848246" y="910421"/>
                </a:lnTo>
                <a:lnTo>
                  <a:pt x="813383" y="937370"/>
                </a:lnTo>
                <a:lnTo>
                  <a:pt x="776246" y="961316"/>
                </a:lnTo>
                <a:lnTo>
                  <a:pt x="737018" y="982078"/>
                </a:lnTo>
                <a:lnTo>
                  <a:pt x="695880" y="999473"/>
                </a:lnTo>
                <a:lnTo>
                  <a:pt x="653014" y="1013320"/>
                </a:lnTo>
                <a:lnTo>
                  <a:pt x="608603" y="1023436"/>
                </a:lnTo>
                <a:lnTo>
                  <a:pt x="562829" y="1029639"/>
                </a:lnTo>
                <a:lnTo>
                  <a:pt x="515873" y="1031748"/>
                </a:lnTo>
                <a:lnTo>
                  <a:pt x="468918" y="1029639"/>
                </a:lnTo>
                <a:lnTo>
                  <a:pt x="423144" y="1023436"/>
                </a:lnTo>
                <a:lnTo>
                  <a:pt x="378733" y="1013320"/>
                </a:lnTo>
                <a:lnTo>
                  <a:pt x="335867" y="999473"/>
                </a:lnTo>
                <a:lnTo>
                  <a:pt x="294729" y="982078"/>
                </a:lnTo>
                <a:lnTo>
                  <a:pt x="255501" y="961316"/>
                </a:lnTo>
                <a:lnTo>
                  <a:pt x="218364" y="937370"/>
                </a:lnTo>
                <a:lnTo>
                  <a:pt x="183501" y="910421"/>
                </a:lnTo>
                <a:lnTo>
                  <a:pt x="151095" y="880652"/>
                </a:lnTo>
                <a:lnTo>
                  <a:pt x="121326" y="848246"/>
                </a:lnTo>
                <a:lnTo>
                  <a:pt x="94377" y="813383"/>
                </a:lnTo>
                <a:lnTo>
                  <a:pt x="70431" y="776246"/>
                </a:lnTo>
                <a:lnTo>
                  <a:pt x="49669" y="737018"/>
                </a:lnTo>
                <a:lnTo>
                  <a:pt x="32274" y="695880"/>
                </a:lnTo>
                <a:lnTo>
                  <a:pt x="18427" y="653014"/>
                </a:lnTo>
                <a:lnTo>
                  <a:pt x="8311" y="608603"/>
                </a:lnTo>
                <a:lnTo>
                  <a:pt x="2108" y="562829"/>
                </a:lnTo>
                <a:lnTo>
                  <a:pt x="0" y="515874"/>
                </a:lnTo>
                <a:close/>
              </a:path>
            </a:pathLst>
          </a:custGeom>
          <a:ln w="25908">
            <a:solidFill>
              <a:srgbClr val="8063A1"/>
            </a:solidFill>
          </a:ln>
        </p:spPr>
        <p:txBody>
          <a:bodyPr wrap="square" lIns="0" tIns="0" rIns="0" bIns="0" rtlCol="0"/>
          <a:lstStyle/>
          <a:p>
            <a:endParaRPr/>
          </a:p>
        </p:txBody>
      </p:sp>
      <p:sp>
        <p:nvSpPr>
          <p:cNvPr id="8" name="object 8"/>
          <p:cNvSpPr txBox="1"/>
          <p:nvPr/>
        </p:nvSpPr>
        <p:spPr>
          <a:xfrm>
            <a:off x="593407" y="2047707"/>
            <a:ext cx="711835" cy="289560"/>
          </a:xfrm>
          <a:prstGeom prst="rect">
            <a:avLst/>
          </a:prstGeom>
        </p:spPr>
        <p:txBody>
          <a:bodyPr vert="horz" wrap="square" lIns="0" tIns="25400" rIns="0" bIns="0" rtlCol="0">
            <a:spAutoFit/>
          </a:bodyPr>
          <a:lstStyle/>
          <a:p>
            <a:pPr marL="66675" marR="5080" indent="-67310">
              <a:lnSpc>
                <a:spcPts val="1000"/>
              </a:lnSpc>
              <a:spcBef>
                <a:spcPts val="200"/>
              </a:spcBef>
            </a:pPr>
            <a:r>
              <a:rPr sz="900" b="1" spc="-10" dirty="0">
                <a:solidFill>
                  <a:srgbClr val="FFFFFF"/>
                </a:solidFill>
                <a:latin typeface="Calibri"/>
                <a:cs typeface="Calibri"/>
              </a:rPr>
              <a:t>A</a:t>
            </a:r>
            <a:r>
              <a:rPr sz="900" b="1" spc="-5" dirty="0">
                <a:solidFill>
                  <a:srgbClr val="FFFFFF"/>
                </a:solidFill>
                <a:latin typeface="Calibri"/>
                <a:cs typeface="Calibri"/>
              </a:rPr>
              <a:t>dmini</a:t>
            </a:r>
            <a:r>
              <a:rPr sz="900" b="1" dirty="0">
                <a:solidFill>
                  <a:srgbClr val="FFFFFF"/>
                </a:solidFill>
                <a:latin typeface="Calibri"/>
                <a:cs typeface="Calibri"/>
              </a:rPr>
              <a:t>s</a:t>
            </a:r>
            <a:r>
              <a:rPr sz="900" b="1" spc="-5" dirty="0">
                <a:solidFill>
                  <a:srgbClr val="FFFFFF"/>
                </a:solidFill>
                <a:latin typeface="Calibri"/>
                <a:cs typeface="Calibri"/>
              </a:rPr>
              <a:t>t</a:t>
            </a:r>
            <a:r>
              <a:rPr sz="900" b="1" dirty="0">
                <a:solidFill>
                  <a:srgbClr val="FFFFFF"/>
                </a:solidFill>
                <a:latin typeface="Calibri"/>
                <a:cs typeface="Calibri"/>
              </a:rPr>
              <a:t>r</a:t>
            </a:r>
            <a:r>
              <a:rPr sz="900" b="1" spc="-5" dirty="0">
                <a:solidFill>
                  <a:srgbClr val="FFFFFF"/>
                </a:solidFill>
                <a:latin typeface="Calibri"/>
                <a:cs typeface="Calibri"/>
              </a:rPr>
              <a:t>ative  Preparation</a:t>
            </a:r>
            <a:endParaRPr sz="900">
              <a:latin typeface="Calibri"/>
              <a:cs typeface="Calibri"/>
            </a:endParaRPr>
          </a:p>
        </p:txBody>
      </p:sp>
      <p:sp>
        <p:nvSpPr>
          <p:cNvPr id="9" name="object 9"/>
          <p:cNvSpPr/>
          <p:nvPr/>
        </p:nvSpPr>
        <p:spPr>
          <a:xfrm>
            <a:off x="3656838" y="1305305"/>
            <a:ext cx="2063750" cy="1803400"/>
          </a:xfrm>
          <a:custGeom>
            <a:avLst/>
            <a:gdLst/>
            <a:ahLst/>
            <a:cxnLst/>
            <a:rect l="l" t="t" r="r" b="b"/>
            <a:pathLst>
              <a:path w="2063750" h="1803400">
                <a:moveTo>
                  <a:pt x="1162050" y="0"/>
                </a:moveTo>
                <a:lnTo>
                  <a:pt x="1162050" y="270433"/>
                </a:lnTo>
                <a:lnTo>
                  <a:pt x="0" y="270433"/>
                </a:lnTo>
                <a:lnTo>
                  <a:pt x="0" y="1532458"/>
                </a:lnTo>
                <a:lnTo>
                  <a:pt x="1162050" y="1532458"/>
                </a:lnTo>
                <a:lnTo>
                  <a:pt x="1162050" y="1802891"/>
                </a:lnTo>
                <a:lnTo>
                  <a:pt x="2063495" y="901445"/>
                </a:lnTo>
                <a:lnTo>
                  <a:pt x="1162050" y="0"/>
                </a:lnTo>
                <a:close/>
              </a:path>
            </a:pathLst>
          </a:custGeom>
          <a:solidFill>
            <a:srgbClr val="D0D7E8">
              <a:alpha val="90194"/>
            </a:srgbClr>
          </a:solidFill>
        </p:spPr>
        <p:txBody>
          <a:bodyPr wrap="square" lIns="0" tIns="0" rIns="0" bIns="0" rtlCol="0"/>
          <a:lstStyle/>
          <a:p>
            <a:endParaRPr/>
          </a:p>
        </p:txBody>
      </p:sp>
      <p:sp>
        <p:nvSpPr>
          <p:cNvPr id="10" name="object 10"/>
          <p:cNvSpPr/>
          <p:nvPr/>
        </p:nvSpPr>
        <p:spPr>
          <a:xfrm>
            <a:off x="3656838" y="1305305"/>
            <a:ext cx="2063750" cy="1803400"/>
          </a:xfrm>
          <a:custGeom>
            <a:avLst/>
            <a:gdLst/>
            <a:ahLst/>
            <a:cxnLst/>
            <a:rect l="l" t="t" r="r" b="b"/>
            <a:pathLst>
              <a:path w="2063750" h="1803400">
                <a:moveTo>
                  <a:pt x="0" y="270433"/>
                </a:moveTo>
                <a:lnTo>
                  <a:pt x="1162050" y="270433"/>
                </a:lnTo>
                <a:lnTo>
                  <a:pt x="1162050" y="0"/>
                </a:lnTo>
                <a:lnTo>
                  <a:pt x="2063495" y="901445"/>
                </a:lnTo>
                <a:lnTo>
                  <a:pt x="1162050" y="1802891"/>
                </a:lnTo>
                <a:lnTo>
                  <a:pt x="1162050" y="1532458"/>
                </a:lnTo>
                <a:lnTo>
                  <a:pt x="0" y="1532458"/>
                </a:lnTo>
                <a:lnTo>
                  <a:pt x="0" y="270433"/>
                </a:lnTo>
                <a:close/>
              </a:path>
            </a:pathLst>
          </a:custGeom>
          <a:ln w="25908">
            <a:solidFill>
              <a:srgbClr val="8063A1"/>
            </a:solidFill>
          </a:ln>
        </p:spPr>
        <p:txBody>
          <a:bodyPr wrap="square" lIns="0" tIns="0" rIns="0" bIns="0" rtlCol="0"/>
          <a:lstStyle/>
          <a:p>
            <a:endParaRPr/>
          </a:p>
        </p:txBody>
      </p:sp>
      <p:sp>
        <p:nvSpPr>
          <p:cNvPr id="11" name="object 11"/>
          <p:cNvSpPr txBox="1"/>
          <p:nvPr/>
        </p:nvSpPr>
        <p:spPr>
          <a:xfrm>
            <a:off x="4184060" y="1892957"/>
            <a:ext cx="702945" cy="377026"/>
          </a:xfrm>
          <a:prstGeom prst="rect">
            <a:avLst/>
          </a:prstGeom>
        </p:spPr>
        <p:txBody>
          <a:bodyPr vert="horz" wrap="square" lIns="0" tIns="43180" rIns="0" bIns="0" rtlCol="0">
            <a:spAutoFit/>
          </a:bodyPr>
          <a:lstStyle/>
          <a:p>
            <a:pPr marL="70485" indent="-58419">
              <a:lnSpc>
                <a:spcPct val="100000"/>
              </a:lnSpc>
              <a:spcBef>
                <a:spcPts val="340"/>
              </a:spcBef>
              <a:buChar char="•"/>
              <a:tabLst>
                <a:tab pos="71120" algn="l"/>
              </a:tabLst>
            </a:pPr>
            <a:r>
              <a:rPr sz="1000" spc="-5" dirty="0">
                <a:solidFill>
                  <a:srgbClr val="1D384B"/>
                </a:solidFill>
                <a:latin typeface="Arial"/>
                <a:cs typeface="Arial"/>
              </a:rPr>
              <a:t>OJP.gov</a:t>
            </a:r>
            <a:endParaRPr sz="1000" dirty="0">
              <a:latin typeface="Arial"/>
              <a:cs typeface="Arial"/>
            </a:endParaRPr>
          </a:p>
          <a:p>
            <a:pPr marL="70485" indent="-58419">
              <a:lnSpc>
                <a:spcPct val="100000"/>
              </a:lnSpc>
              <a:spcBef>
                <a:spcPts val="240"/>
              </a:spcBef>
              <a:buChar char="•"/>
              <a:tabLst>
                <a:tab pos="71120" algn="l"/>
              </a:tabLst>
            </a:pPr>
            <a:r>
              <a:rPr sz="1000" dirty="0" smtClean="0">
                <a:solidFill>
                  <a:srgbClr val="1D384B"/>
                </a:solidFill>
                <a:latin typeface="Arial"/>
                <a:cs typeface="Arial"/>
              </a:rPr>
              <a:t>G</a:t>
            </a:r>
            <a:r>
              <a:rPr sz="1000" spc="-5" dirty="0" smtClean="0">
                <a:solidFill>
                  <a:srgbClr val="1D384B"/>
                </a:solidFill>
                <a:latin typeface="Arial"/>
                <a:cs typeface="Arial"/>
              </a:rPr>
              <a:t>r</a:t>
            </a:r>
            <a:r>
              <a:rPr sz="1000" spc="-10" dirty="0" smtClean="0">
                <a:solidFill>
                  <a:srgbClr val="1D384B"/>
                </a:solidFill>
                <a:latin typeface="Arial"/>
                <a:cs typeface="Arial"/>
              </a:rPr>
              <a:t>ant</a:t>
            </a:r>
            <a:r>
              <a:rPr sz="1000" dirty="0" smtClean="0">
                <a:solidFill>
                  <a:srgbClr val="1D384B"/>
                </a:solidFill>
                <a:latin typeface="Arial"/>
                <a:cs typeface="Arial"/>
              </a:rPr>
              <a:t>s</a:t>
            </a:r>
            <a:r>
              <a:rPr sz="1000" spc="-10" dirty="0" smtClean="0">
                <a:solidFill>
                  <a:srgbClr val="1D384B"/>
                </a:solidFill>
                <a:latin typeface="Arial"/>
                <a:cs typeface="Arial"/>
              </a:rPr>
              <a:t>.gov</a:t>
            </a:r>
            <a:endParaRPr sz="1000" dirty="0">
              <a:latin typeface="Arial"/>
              <a:cs typeface="Arial"/>
            </a:endParaRPr>
          </a:p>
        </p:txBody>
      </p:sp>
      <p:sp>
        <p:nvSpPr>
          <p:cNvPr id="12" name="object 12"/>
          <p:cNvSpPr/>
          <p:nvPr/>
        </p:nvSpPr>
        <p:spPr>
          <a:xfrm>
            <a:off x="3140201" y="1690877"/>
            <a:ext cx="1031875" cy="1031875"/>
          </a:xfrm>
          <a:custGeom>
            <a:avLst/>
            <a:gdLst/>
            <a:ahLst/>
            <a:cxnLst/>
            <a:rect l="l" t="t" r="r" b="b"/>
            <a:pathLst>
              <a:path w="1031875" h="1031875">
                <a:moveTo>
                  <a:pt x="515873" y="0"/>
                </a:moveTo>
                <a:lnTo>
                  <a:pt x="468918" y="2108"/>
                </a:lnTo>
                <a:lnTo>
                  <a:pt x="423144" y="8311"/>
                </a:lnTo>
                <a:lnTo>
                  <a:pt x="378733" y="18427"/>
                </a:lnTo>
                <a:lnTo>
                  <a:pt x="335867" y="32274"/>
                </a:lnTo>
                <a:lnTo>
                  <a:pt x="294729" y="49669"/>
                </a:lnTo>
                <a:lnTo>
                  <a:pt x="255501" y="70431"/>
                </a:lnTo>
                <a:lnTo>
                  <a:pt x="218364" y="94377"/>
                </a:lnTo>
                <a:lnTo>
                  <a:pt x="183501" y="121326"/>
                </a:lnTo>
                <a:lnTo>
                  <a:pt x="151095" y="151095"/>
                </a:lnTo>
                <a:lnTo>
                  <a:pt x="121326" y="183501"/>
                </a:lnTo>
                <a:lnTo>
                  <a:pt x="94377" y="218364"/>
                </a:lnTo>
                <a:lnTo>
                  <a:pt x="70431" y="255501"/>
                </a:lnTo>
                <a:lnTo>
                  <a:pt x="49669" y="294729"/>
                </a:lnTo>
                <a:lnTo>
                  <a:pt x="32274" y="335867"/>
                </a:lnTo>
                <a:lnTo>
                  <a:pt x="18427" y="378733"/>
                </a:lnTo>
                <a:lnTo>
                  <a:pt x="8311" y="423144"/>
                </a:lnTo>
                <a:lnTo>
                  <a:pt x="2108" y="468918"/>
                </a:lnTo>
                <a:lnTo>
                  <a:pt x="0" y="515874"/>
                </a:lnTo>
                <a:lnTo>
                  <a:pt x="2108" y="562829"/>
                </a:lnTo>
                <a:lnTo>
                  <a:pt x="8311" y="608603"/>
                </a:lnTo>
                <a:lnTo>
                  <a:pt x="18427" y="653014"/>
                </a:lnTo>
                <a:lnTo>
                  <a:pt x="32274" y="695880"/>
                </a:lnTo>
                <a:lnTo>
                  <a:pt x="49669" y="737018"/>
                </a:lnTo>
                <a:lnTo>
                  <a:pt x="70431" y="776246"/>
                </a:lnTo>
                <a:lnTo>
                  <a:pt x="94377" y="813383"/>
                </a:lnTo>
                <a:lnTo>
                  <a:pt x="121326" y="848246"/>
                </a:lnTo>
                <a:lnTo>
                  <a:pt x="151095" y="880652"/>
                </a:lnTo>
                <a:lnTo>
                  <a:pt x="183501" y="910421"/>
                </a:lnTo>
                <a:lnTo>
                  <a:pt x="218364" y="937370"/>
                </a:lnTo>
                <a:lnTo>
                  <a:pt x="255501" y="961316"/>
                </a:lnTo>
                <a:lnTo>
                  <a:pt x="294729" y="982078"/>
                </a:lnTo>
                <a:lnTo>
                  <a:pt x="335867" y="999473"/>
                </a:lnTo>
                <a:lnTo>
                  <a:pt x="378733" y="1013320"/>
                </a:lnTo>
                <a:lnTo>
                  <a:pt x="423144" y="1023436"/>
                </a:lnTo>
                <a:lnTo>
                  <a:pt x="468918" y="1029639"/>
                </a:lnTo>
                <a:lnTo>
                  <a:pt x="515873" y="1031748"/>
                </a:lnTo>
                <a:lnTo>
                  <a:pt x="562829" y="1029639"/>
                </a:lnTo>
                <a:lnTo>
                  <a:pt x="608603" y="1023436"/>
                </a:lnTo>
                <a:lnTo>
                  <a:pt x="653014" y="1013320"/>
                </a:lnTo>
                <a:lnTo>
                  <a:pt x="695880" y="999473"/>
                </a:lnTo>
                <a:lnTo>
                  <a:pt x="737018" y="982078"/>
                </a:lnTo>
                <a:lnTo>
                  <a:pt x="776246" y="961316"/>
                </a:lnTo>
                <a:lnTo>
                  <a:pt x="813383" y="937370"/>
                </a:lnTo>
                <a:lnTo>
                  <a:pt x="848246" y="910421"/>
                </a:lnTo>
                <a:lnTo>
                  <a:pt x="880652" y="880652"/>
                </a:lnTo>
                <a:lnTo>
                  <a:pt x="910421" y="848246"/>
                </a:lnTo>
                <a:lnTo>
                  <a:pt x="937370" y="813383"/>
                </a:lnTo>
                <a:lnTo>
                  <a:pt x="961316" y="776246"/>
                </a:lnTo>
                <a:lnTo>
                  <a:pt x="982078" y="737018"/>
                </a:lnTo>
                <a:lnTo>
                  <a:pt x="999473" y="695880"/>
                </a:lnTo>
                <a:lnTo>
                  <a:pt x="1013320" y="653014"/>
                </a:lnTo>
                <a:lnTo>
                  <a:pt x="1023436" y="608603"/>
                </a:lnTo>
                <a:lnTo>
                  <a:pt x="1029639" y="562829"/>
                </a:lnTo>
                <a:lnTo>
                  <a:pt x="1031747" y="515874"/>
                </a:lnTo>
                <a:lnTo>
                  <a:pt x="1029639" y="468918"/>
                </a:lnTo>
                <a:lnTo>
                  <a:pt x="1023436" y="423144"/>
                </a:lnTo>
                <a:lnTo>
                  <a:pt x="1013320" y="378733"/>
                </a:lnTo>
                <a:lnTo>
                  <a:pt x="999473" y="335867"/>
                </a:lnTo>
                <a:lnTo>
                  <a:pt x="982078" y="294729"/>
                </a:lnTo>
                <a:lnTo>
                  <a:pt x="961316" y="255501"/>
                </a:lnTo>
                <a:lnTo>
                  <a:pt x="937370" y="218364"/>
                </a:lnTo>
                <a:lnTo>
                  <a:pt x="910421" y="183501"/>
                </a:lnTo>
                <a:lnTo>
                  <a:pt x="880652" y="151095"/>
                </a:lnTo>
                <a:lnTo>
                  <a:pt x="848246" y="121326"/>
                </a:lnTo>
                <a:lnTo>
                  <a:pt x="813383" y="94377"/>
                </a:lnTo>
                <a:lnTo>
                  <a:pt x="776246" y="70431"/>
                </a:lnTo>
                <a:lnTo>
                  <a:pt x="737018" y="49669"/>
                </a:lnTo>
                <a:lnTo>
                  <a:pt x="695880" y="32274"/>
                </a:lnTo>
                <a:lnTo>
                  <a:pt x="653014" y="18427"/>
                </a:lnTo>
                <a:lnTo>
                  <a:pt x="608603" y="8311"/>
                </a:lnTo>
                <a:lnTo>
                  <a:pt x="562829" y="2108"/>
                </a:lnTo>
                <a:lnTo>
                  <a:pt x="515873" y="0"/>
                </a:lnTo>
                <a:close/>
              </a:path>
            </a:pathLst>
          </a:custGeom>
          <a:solidFill>
            <a:srgbClr val="4F81BC"/>
          </a:solidFill>
        </p:spPr>
        <p:txBody>
          <a:bodyPr wrap="square" lIns="0" tIns="0" rIns="0" bIns="0" rtlCol="0"/>
          <a:lstStyle/>
          <a:p>
            <a:endParaRPr/>
          </a:p>
        </p:txBody>
      </p:sp>
      <p:sp>
        <p:nvSpPr>
          <p:cNvPr id="13" name="object 13"/>
          <p:cNvSpPr/>
          <p:nvPr/>
        </p:nvSpPr>
        <p:spPr>
          <a:xfrm>
            <a:off x="3140201" y="1690877"/>
            <a:ext cx="1031875" cy="1031875"/>
          </a:xfrm>
          <a:custGeom>
            <a:avLst/>
            <a:gdLst/>
            <a:ahLst/>
            <a:cxnLst/>
            <a:rect l="l" t="t" r="r" b="b"/>
            <a:pathLst>
              <a:path w="1031875" h="1031875">
                <a:moveTo>
                  <a:pt x="0" y="515874"/>
                </a:moveTo>
                <a:lnTo>
                  <a:pt x="2108" y="468918"/>
                </a:lnTo>
                <a:lnTo>
                  <a:pt x="8311" y="423144"/>
                </a:lnTo>
                <a:lnTo>
                  <a:pt x="18427" y="378733"/>
                </a:lnTo>
                <a:lnTo>
                  <a:pt x="32274" y="335867"/>
                </a:lnTo>
                <a:lnTo>
                  <a:pt x="49669" y="294729"/>
                </a:lnTo>
                <a:lnTo>
                  <a:pt x="70431" y="255501"/>
                </a:lnTo>
                <a:lnTo>
                  <a:pt x="94377" y="218364"/>
                </a:lnTo>
                <a:lnTo>
                  <a:pt x="121326" y="183501"/>
                </a:lnTo>
                <a:lnTo>
                  <a:pt x="151095" y="151095"/>
                </a:lnTo>
                <a:lnTo>
                  <a:pt x="183501" y="121326"/>
                </a:lnTo>
                <a:lnTo>
                  <a:pt x="218364" y="94377"/>
                </a:lnTo>
                <a:lnTo>
                  <a:pt x="255501" y="70431"/>
                </a:lnTo>
                <a:lnTo>
                  <a:pt x="294729" y="49669"/>
                </a:lnTo>
                <a:lnTo>
                  <a:pt x="335867" y="32274"/>
                </a:lnTo>
                <a:lnTo>
                  <a:pt x="378733" y="18427"/>
                </a:lnTo>
                <a:lnTo>
                  <a:pt x="423144" y="8311"/>
                </a:lnTo>
                <a:lnTo>
                  <a:pt x="468918" y="2108"/>
                </a:lnTo>
                <a:lnTo>
                  <a:pt x="515873" y="0"/>
                </a:lnTo>
                <a:lnTo>
                  <a:pt x="562829" y="2108"/>
                </a:lnTo>
                <a:lnTo>
                  <a:pt x="608603" y="8311"/>
                </a:lnTo>
                <a:lnTo>
                  <a:pt x="653014" y="18427"/>
                </a:lnTo>
                <a:lnTo>
                  <a:pt x="695880" y="32274"/>
                </a:lnTo>
                <a:lnTo>
                  <a:pt x="737018" y="49669"/>
                </a:lnTo>
                <a:lnTo>
                  <a:pt x="776246" y="70431"/>
                </a:lnTo>
                <a:lnTo>
                  <a:pt x="813383" y="94377"/>
                </a:lnTo>
                <a:lnTo>
                  <a:pt x="848246" y="121326"/>
                </a:lnTo>
                <a:lnTo>
                  <a:pt x="880652" y="151095"/>
                </a:lnTo>
                <a:lnTo>
                  <a:pt x="910421" y="183501"/>
                </a:lnTo>
                <a:lnTo>
                  <a:pt x="937370" y="218364"/>
                </a:lnTo>
                <a:lnTo>
                  <a:pt x="961316" y="255501"/>
                </a:lnTo>
                <a:lnTo>
                  <a:pt x="982078" y="294729"/>
                </a:lnTo>
                <a:lnTo>
                  <a:pt x="999473" y="335867"/>
                </a:lnTo>
                <a:lnTo>
                  <a:pt x="1013320" y="378733"/>
                </a:lnTo>
                <a:lnTo>
                  <a:pt x="1023436" y="423144"/>
                </a:lnTo>
                <a:lnTo>
                  <a:pt x="1029639" y="468918"/>
                </a:lnTo>
                <a:lnTo>
                  <a:pt x="1031747" y="515874"/>
                </a:lnTo>
                <a:lnTo>
                  <a:pt x="1029639" y="562829"/>
                </a:lnTo>
                <a:lnTo>
                  <a:pt x="1023436" y="608603"/>
                </a:lnTo>
                <a:lnTo>
                  <a:pt x="1013320" y="653014"/>
                </a:lnTo>
                <a:lnTo>
                  <a:pt x="999473" y="695880"/>
                </a:lnTo>
                <a:lnTo>
                  <a:pt x="982078" y="737018"/>
                </a:lnTo>
                <a:lnTo>
                  <a:pt x="961316" y="776246"/>
                </a:lnTo>
                <a:lnTo>
                  <a:pt x="937370" y="813383"/>
                </a:lnTo>
                <a:lnTo>
                  <a:pt x="910421" y="848246"/>
                </a:lnTo>
                <a:lnTo>
                  <a:pt x="880652" y="880652"/>
                </a:lnTo>
                <a:lnTo>
                  <a:pt x="848246" y="910421"/>
                </a:lnTo>
                <a:lnTo>
                  <a:pt x="813383" y="937370"/>
                </a:lnTo>
                <a:lnTo>
                  <a:pt x="776246" y="961316"/>
                </a:lnTo>
                <a:lnTo>
                  <a:pt x="737018" y="982078"/>
                </a:lnTo>
                <a:lnTo>
                  <a:pt x="695880" y="999473"/>
                </a:lnTo>
                <a:lnTo>
                  <a:pt x="653014" y="1013320"/>
                </a:lnTo>
                <a:lnTo>
                  <a:pt x="608603" y="1023436"/>
                </a:lnTo>
                <a:lnTo>
                  <a:pt x="562829" y="1029639"/>
                </a:lnTo>
                <a:lnTo>
                  <a:pt x="515873" y="1031748"/>
                </a:lnTo>
                <a:lnTo>
                  <a:pt x="468918" y="1029639"/>
                </a:lnTo>
                <a:lnTo>
                  <a:pt x="423144" y="1023436"/>
                </a:lnTo>
                <a:lnTo>
                  <a:pt x="378733" y="1013320"/>
                </a:lnTo>
                <a:lnTo>
                  <a:pt x="335867" y="999473"/>
                </a:lnTo>
                <a:lnTo>
                  <a:pt x="294729" y="982078"/>
                </a:lnTo>
                <a:lnTo>
                  <a:pt x="255501" y="961316"/>
                </a:lnTo>
                <a:lnTo>
                  <a:pt x="218364" y="937370"/>
                </a:lnTo>
                <a:lnTo>
                  <a:pt x="183501" y="910421"/>
                </a:lnTo>
                <a:lnTo>
                  <a:pt x="151095" y="880652"/>
                </a:lnTo>
                <a:lnTo>
                  <a:pt x="121326" y="848246"/>
                </a:lnTo>
                <a:lnTo>
                  <a:pt x="94377" y="813383"/>
                </a:lnTo>
                <a:lnTo>
                  <a:pt x="70431" y="776246"/>
                </a:lnTo>
                <a:lnTo>
                  <a:pt x="49669" y="737018"/>
                </a:lnTo>
                <a:lnTo>
                  <a:pt x="32274" y="695880"/>
                </a:lnTo>
                <a:lnTo>
                  <a:pt x="18427" y="653014"/>
                </a:lnTo>
                <a:lnTo>
                  <a:pt x="8311" y="608603"/>
                </a:lnTo>
                <a:lnTo>
                  <a:pt x="2108" y="562829"/>
                </a:lnTo>
                <a:lnTo>
                  <a:pt x="0" y="515874"/>
                </a:lnTo>
                <a:close/>
              </a:path>
            </a:pathLst>
          </a:custGeom>
          <a:ln w="25908">
            <a:solidFill>
              <a:srgbClr val="8063A1"/>
            </a:solidFill>
          </a:ln>
        </p:spPr>
        <p:txBody>
          <a:bodyPr wrap="square" lIns="0" tIns="0" rIns="0" bIns="0" rtlCol="0"/>
          <a:lstStyle/>
          <a:p>
            <a:endParaRPr/>
          </a:p>
        </p:txBody>
      </p:sp>
      <p:sp>
        <p:nvSpPr>
          <p:cNvPr id="14" name="object 14"/>
          <p:cNvSpPr txBox="1"/>
          <p:nvPr/>
        </p:nvSpPr>
        <p:spPr>
          <a:xfrm>
            <a:off x="3309446" y="1784976"/>
            <a:ext cx="692150" cy="808355"/>
          </a:xfrm>
          <a:prstGeom prst="rect">
            <a:avLst/>
          </a:prstGeom>
        </p:spPr>
        <p:txBody>
          <a:bodyPr vert="horz" wrap="square" lIns="0" tIns="27305" rIns="0" bIns="0" rtlCol="0">
            <a:spAutoFit/>
          </a:bodyPr>
          <a:lstStyle/>
          <a:p>
            <a:pPr marL="12700" marR="5080" indent="1270" algn="ctr">
              <a:lnSpc>
                <a:spcPct val="91600"/>
              </a:lnSpc>
              <a:spcBef>
                <a:spcPts val="215"/>
              </a:spcBef>
            </a:pPr>
            <a:r>
              <a:rPr sz="1100" b="1" spc="-10" dirty="0">
                <a:solidFill>
                  <a:srgbClr val="FFFFFF"/>
                </a:solidFill>
                <a:latin typeface="Calibri"/>
                <a:cs typeface="Calibri"/>
              </a:rPr>
              <a:t>So</a:t>
            </a:r>
            <a:r>
              <a:rPr sz="1100" b="1" dirty="0">
                <a:solidFill>
                  <a:srgbClr val="FFFFFF"/>
                </a:solidFill>
                <a:latin typeface="Calibri"/>
                <a:cs typeface="Calibri"/>
              </a:rPr>
              <a:t>li</a:t>
            </a:r>
            <a:r>
              <a:rPr sz="1100" b="1" spc="5" dirty="0">
                <a:solidFill>
                  <a:srgbClr val="FFFFFF"/>
                </a:solidFill>
                <a:latin typeface="Calibri"/>
                <a:cs typeface="Calibri"/>
              </a:rPr>
              <a:t>c</a:t>
            </a:r>
            <a:r>
              <a:rPr sz="1100" b="1" dirty="0">
                <a:solidFill>
                  <a:srgbClr val="FFFFFF"/>
                </a:solidFill>
                <a:latin typeface="Calibri"/>
                <a:cs typeface="Calibri"/>
              </a:rPr>
              <a:t>it</a:t>
            </a:r>
            <a:r>
              <a:rPr sz="1100" b="1" spc="-5" dirty="0">
                <a:solidFill>
                  <a:srgbClr val="FFFFFF"/>
                </a:solidFill>
                <a:latin typeface="Calibri"/>
                <a:cs typeface="Calibri"/>
              </a:rPr>
              <a:t>a</a:t>
            </a:r>
            <a:r>
              <a:rPr sz="1100" b="1" dirty="0">
                <a:solidFill>
                  <a:srgbClr val="FFFFFF"/>
                </a:solidFill>
                <a:latin typeface="Calibri"/>
                <a:cs typeface="Calibri"/>
              </a:rPr>
              <a:t>ti</a:t>
            </a:r>
            <a:r>
              <a:rPr sz="1100" b="1" spc="-10" dirty="0">
                <a:solidFill>
                  <a:srgbClr val="FFFFFF"/>
                </a:solidFill>
                <a:latin typeface="Calibri"/>
                <a:cs typeface="Calibri"/>
              </a:rPr>
              <a:t>o</a:t>
            </a:r>
            <a:r>
              <a:rPr sz="1100" b="1" dirty="0">
                <a:solidFill>
                  <a:srgbClr val="FFFFFF"/>
                </a:solidFill>
                <a:latin typeface="Calibri"/>
                <a:cs typeface="Calibri"/>
              </a:rPr>
              <a:t>n  </a:t>
            </a:r>
            <a:r>
              <a:rPr sz="1100" b="1" spc="-5" dirty="0">
                <a:solidFill>
                  <a:srgbClr val="FFFFFF"/>
                </a:solidFill>
                <a:latin typeface="Calibri"/>
                <a:cs typeface="Calibri"/>
              </a:rPr>
              <a:t>Posted;  </a:t>
            </a:r>
            <a:r>
              <a:rPr sz="1100" b="1" dirty="0">
                <a:solidFill>
                  <a:srgbClr val="FFFFFF"/>
                </a:solidFill>
                <a:latin typeface="Calibri"/>
                <a:cs typeface="Calibri"/>
              </a:rPr>
              <a:t>A</a:t>
            </a:r>
            <a:r>
              <a:rPr sz="1100" b="1" spc="-5" dirty="0">
                <a:solidFill>
                  <a:srgbClr val="FFFFFF"/>
                </a:solidFill>
                <a:latin typeface="Calibri"/>
                <a:cs typeface="Calibri"/>
              </a:rPr>
              <a:t>pp</a:t>
            </a:r>
            <a:r>
              <a:rPr sz="1100" b="1" dirty="0">
                <a:solidFill>
                  <a:srgbClr val="FFFFFF"/>
                </a:solidFill>
                <a:latin typeface="Calibri"/>
                <a:cs typeface="Calibri"/>
              </a:rPr>
              <a:t>li</a:t>
            </a:r>
            <a:r>
              <a:rPr sz="1100" b="1" spc="5" dirty="0">
                <a:solidFill>
                  <a:srgbClr val="FFFFFF"/>
                </a:solidFill>
                <a:latin typeface="Calibri"/>
                <a:cs typeface="Calibri"/>
              </a:rPr>
              <a:t>c</a:t>
            </a:r>
            <a:r>
              <a:rPr sz="1100" b="1" spc="-5" dirty="0">
                <a:solidFill>
                  <a:srgbClr val="FFFFFF"/>
                </a:solidFill>
                <a:latin typeface="Calibri"/>
                <a:cs typeface="Calibri"/>
              </a:rPr>
              <a:t>a</a:t>
            </a:r>
            <a:r>
              <a:rPr sz="1100" b="1" dirty="0">
                <a:solidFill>
                  <a:srgbClr val="FFFFFF"/>
                </a:solidFill>
                <a:latin typeface="Calibri"/>
                <a:cs typeface="Calibri"/>
              </a:rPr>
              <a:t>ti</a:t>
            </a:r>
            <a:r>
              <a:rPr sz="1100" b="1" spc="-10" dirty="0">
                <a:solidFill>
                  <a:srgbClr val="FFFFFF"/>
                </a:solidFill>
                <a:latin typeface="Calibri"/>
                <a:cs typeface="Calibri"/>
              </a:rPr>
              <a:t>o</a:t>
            </a:r>
            <a:r>
              <a:rPr sz="1100" b="1" dirty="0">
                <a:solidFill>
                  <a:srgbClr val="FFFFFF"/>
                </a:solidFill>
                <a:latin typeface="Calibri"/>
                <a:cs typeface="Calibri"/>
              </a:rPr>
              <a:t>n  </a:t>
            </a:r>
            <a:r>
              <a:rPr sz="1100" b="1" spc="-5" dirty="0">
                <a:solidFill>
                  <a:srgbClr val="FFFFFF"/>
                </a:solidFill>
                <a:latin typeface="Calibri"/>
                <a:cs typeface="Calibri"/>
              </a:rPr>
              <a:t>Period  </a:t>
            </a:r>
            <a:r>
              <a:rPr sz="1100" b="1" dirty="0">
                <a:solidFill>
                  <a:srgbClr val="FFFFFF"/>
                </a:solidFill>
                <a:latin typeface="Calibri"/>
                <a:cs typeface="Calibri"/>
              </a:rPr>
              <a:t>Begins</a:t>
            </a:r>
            <a:endParaRPr sz="1100">
              <a:latin typeface="Calibri"/>
              <a:cs typeface="Calibri"/>
            </a:endParaRPr>
          </a:p>
        </p:txBody>
      </p:sp>
      <p:sp>
        <p:nvSpPr>
          <p:cNvPr id="15" name="object 15"/>
          <p:cNvSpPr/>
          <p:nvPr/>
        </p:nvSpPr>
        <p:spPr>
          <a:xfrm>
            <a:off x="6368034" y="1305305"/>
            <a:ext cx="2063750" cy="1803400"/>
          </a:xfrm>
          <a:custGeom>
            <a:avLst/>
            <a:gdLst/>
            <a:ahLst/>
            <a:cxnLst/>
            <a:rect l="l" t="t" r="r" b="b"/>
            <a:pathLst>
              <a:path w="2063750" h="1803400">
                <a:moveTo>
                  <a:pt x="1162050" y="0"/>
                </a:moveTo>
                <a:lnTo>
                  <a:pt x="1162050" y="270433"/>
                </a:lnTo>
                <a:lnTo>
                  <a:pt x="0" y="270433"/>
                </a:lnTo>
                <a:lnTo>
                  <a:pt x="0" y="1532458"/>
                </a:lnTo>
                <a:lnTo>
                  <a:pt x="1162050" y="1532458"/>
                </a:lnTo>
                <a:lnTo>
                  <a:pt x="1162050" y="1802891"/>
                </a:lnTo>
                <a:lnTo>
                  <a:pt x="2063495" y="901445"/>
                </a:lnTo>
                <a:lnTo>
                  <a:pt x="1162050" y="0"/>
                </a:lnTo>
                <a:close/>
              </a:path>
            </a:pathLst>
          </a:custGeom>
          <a:solidFill>
            <a:srgbClr val="D0D7E8">
              <a:alpha val="90194"/>
            </a:srgbClr>
          </a:solidFill>
        </p:spPr>
        <p:txBody>
          <a:bodyPr wrap="square" lIns="0" tIns="0" rIns="0" bIns="0" rtlCol="0"/>
          <a:lstStyle/>
          <a:p>
            <a:endParaRPr/>
          </a:p>
        </p:txBody>
      </p:sp>
      <p:sp>
        <p:nvSpPr>
          <p:cNvPr id="16" name="object 16"/>
          <p:cNvSpPr/>
          <p:nvPr/>
        </p:nvSpPr>
        <p:spPr>
          <a:xfrm>
            <a:off x="6368034" y="1305305"/>
            <a:ext cx="2063750" cy="1803400"/>
          </a:xfrm>
          <a:custGeom>
            <a:avLst/>
            <a:gdLst/>
            <a:ahLst/>
            <a:cxnLst/>
            <a:rect l="l" t="t" r="r" b="b"/>
            <a:pathLst>
              <a:path w="2063750" h="1803400">
                <a:moveTo>
                  <a:pt x="0" y="270433"/>
                </a:moveTo>
                <a:lnTo>
                  <a:pt x="1162050" y="270433"/>
                </a:lnTo>
                <a:lnTo>
                  <a:pt x="1162050" y="0"/>
                </a:lnTo>
                <a:lnTo>
                  <a:pt x="2063495" y="901445"/>
                </a:lnTo>
                <a:lnTo>
                  <a:pt x="1162050" y="1802891"/>
                </a:lnTo>
                <a:lnTo>
                  <a:pt x="1162050" y="1532458"/>
                </a:lnTo>
                <a:lnTo>
                  <a:pt x="0" y="1532458"/>
                </a:lnTo>
                <a:lnTo>
                  <a:pt x="0" y="270433"/>
                </a:lnTo>
                <a:close/>
              </a:path>
            </a:pathLst>
          </a:custGeom>
          <a:ln w="25908">
            <a:solidFill>
              <a:srgbClr val="8063A1"/>
            </a:solidFill>
          </a:ln>
        </p:spPr>
        <p:txBody>
          <a:bodyPr wrap="square" lIns="0" tIns="0" rIns="0" bIns="0" rtlCol="0"/>
          <a:lstStyle/>
          <a:p>
            <a:endParaRPr/>
          </a:p>
        </p:txBody>
      </p:sp>
      <p:sp>
        <p:nvSpPr>
          <p:cNvPr id="17" name="object 17"/>
          <p:cNvSpPr txBox="1"/>
          <p:nvPr/>
        </p:nvSpPr>
        <p:spPr>
          <a:xfrm>
            <a:off x="6896255" y="1662397"/>
            <a:ext cx="991869" cy="1056005"/>
          </a:xfrm>
          <a:prstGeom prst="rect">
            <a:avLst/>
          </a:prstGeom>
        </p:spPr>
        <p:txBody>
          <a:bodyPr vert="horz" wrap="square" lIns="0" tIns="12700" rIns="0" bIns="0" rtlCol="0">
            <a:spAutoFit/>
          </a:bodyPr>
          <a:lstStyle/>
          <a:p>
            <a:pPr marL="70485" marR="50165" indent="-58419">
              <a:lnSpc>
                <a:spcPct val="106000"/>
              </a:lnSpc>
              <a:spcBef>
                <a:spcPts val="100"/>
              </a:spcBef>
              <a:buChar char="•"/>
              <a:tabLst>
                <a:tab pos="71120" algn="l"/>
              </a:tabLst>
            </a:pPr>
            <a:r>
              <a:rPr sz="1000" spc="-5" dirty="0">
                <a:solidFill>
                  <a:srgbClr val="1D384B"/>
                </a:solidFill>
                <a:latin typeface="Arial"/>
                <a:cs typeface="Arial"/>
              </a:rPr>
              <a:t>Basic</a:t>
            </a:r>
            <a:r>
              <a:rPr sz="1000" spc="-50" dirty="0">
                <a:solidFill>
                  <a:srgbClr val="1D384B"/>
                </a:solidFill>
                <a:latin typeface="Arial"/>
                <a:cs typeface="Arial"/>
              </a:rPr>
              <a:t> </a:t>
            </a:r>
            <a:r>
              <a:rPr sz="1000" spc="-5" dirty="0">
                <a:solidFill>
                  <a:srgbClr val="1D384B"/>
                </a:solidFill>
                <a:latin typeface="Arial"/>
                <a:cs typeface="Arial"/>
              </a:rPr>
              <a:t>minimum  requirements</a:t>
            </a:r>
            <a:endParaRPr sz="1000">
              <a:latin typeface="Arial"/>
              <a:cs typeface="Arial"/>
            </a:endParaRPr>
          </a:p>
          <a:p>
            <a:pPr marL="70485" indent="-58419">
              <a:lnSpc>
                <a:spcPct val="100000"/>
              </a:lnSpc>
              <a:spcBef>
                <a:spcPts val="225"/>
              </a:spcBef>
              <a:buChar char="•"/>
              <a:tabLst>
                <a:tab pos="71120" algn="l"/>
              </a:tabLst>
            </a:pPr>
            <a:r>
              <a:rPr sz="1000" spc="-10" dirty="0">
                <a:solidFill>
                  <a:srgbClr val="1D384B"/>
                </a:solidFill>
                <a:latin typeface="Arial"/>
                <a:cs typeface="Arial"/>
              </a:rPr>
              <a:t>Peer</a:t>
            </a:r>
            <a:r>
              <a:rPr sz="1000" spc="-55" dirty="0">
                <a:solidFill>
                  <a:srgbClr val="1D384B"/>
                </a:solidFill>
                <a:latin typeface="Arial"/>
                <a:cs typeface="Arial"/>
              </a:rPr>
              <a:t> </a:t>
            </a:r>
            <a:r>
              <a:rPr sz="1000" spc="-10" dirty="0">
                <a:solidFill>
                  <a:srgbClr val="1D384B"/>
                </a:solidFill>
                <a:latin typeface="Arial"/>
                <a:cs typeface="Arial"/>
              </a:rPr>
              <a:t>review</a:t>
            </a:r>
            <a:endParaRPr sz="1000">
              <a:latin typeface="Arial"/>
              <a:cs typeface="Arial"/>
            </a:endParaRPr>
          </a:p>
          <a:p>
            <a:pPr marL="70485" marR="121285" indent="-58419">
              <a:lnSpc>
                <a:spcPct val="106000"/>
              </a:lnSpc>
              <a:spcBef>
                <a:spcPts val="170"/>
              </a:spcBef>
              <a:buChar char="•"/>
              <a:tabLst>
                <a:tab pos="71120" algn="l"/>
              </a:tabLst>
            </a:pPr>
            <a:r>
              <a:rPr sz="1000" spc="-10" dirty="0">
                <a:solidFill>
                  <a:srgbClr val="1D384B"/>
                </a:solidFill>
                <a:latin typeface="Arial"/>
                <a:cs typeface="Arial"/>
              </a:rPr>
              <a:t>P</a:t>
            </a:r>
            <a:r>
              <a:rPr sz="1000" spc="-5" dirty="0">
                <a:solidFill>
                  <a:srgbClr val="1D384B"/>
                </a:solidFill>
                <a:latin typeface="Arial"/>
                <a:cs typeface="Arial"/>
              </a:rPr>
              <a:t>r</a:t>
            </a:r>
            <a:r>
              <a:rPr sz="1000" spc="-10" dirty="0">
                <a:solidFill>
                  <a:srgbClr val="1D384B"/>
                </a:solidFill>
                <a:latin typeface="Arial"/>
                <a:cs typeface="Arial"/>
              </a:rPr>
              <a:t>og</a:t>
            </a:r>
            <a:r>
              <a:rPr sz="1000" spc="-5" dirty="0">
                <a:solidFill>
                  <a:srgbClr val="1D384B"/>
                </a:solidFill>
                <a:latin typeface="Arial"/>
                <a:cs typeface="Arial"/>
              </a:rPr>
              <a:t>r</a:t>
            </a:r>
            <a:r>
              <a:rPr sz="1000" spc="-10" dirty="0">
                <a:solidFill>
                  <a:srgbClr val="1D384B"/>
                </a:solidFill>
                <a:latin typeface="Arial"/>
                <a:cs typeface="Arial"/>
              </a:rPr>
              <a:t>a</a:t>
            </a:r>
            <a:r>
              <a:rPr sz="1000" spc="15" dirty="0">
                <a:solidFill>
                  <a:srgbClr val="1D384B"/>
                </a:solidFill>
                <a:latin typeface="Arial"/>
                <a:cs typeface="Arial"/>
              </a:rPr>
              <a:t>mm</a:t>
            </a:r>
            <a:r>
              <a:rPr sz="1000" spc="-10" dirty="0">
                <a:solidFill>
                  <a:srgbClr val="1D384B"/>
                </a:solidFill>
                <a:latin typeface="Arial"/>
                <a:cs typeface="Arial"/>
              </a:rPr>
              <a:t>at</a:t>
            </a:r>
            <a:r>
              <a:rPr sz="1000" spc="-15" dirty="0">
                <a:solidFill>
                  <a:srgbClr val="1D384B"/>
                </a:solidFill>
                <a:latin typeface="Arial"/>
                <a:cs typeface="Arial"/>
              </a:rPr>
              <a:t>i</a:t>
            </a:r>
            <a:r>
              <a:rPr sz="1000" spc="-5" dirty="0">
                <a:solidFill>
                  <a:srgbClr val="1D384B"/>
                </a:solidFill>
                <a:latin typeface="Arial"/>
                <a:cs typeface="Arial"/>
              </a:rPr>
              <a:t>c  </a:t>
            </a:r>
            <a:r>
              <a:rPr sz="1000" spc="-10" dirty="0">
                <a:solidFill>
                  <a:srgbClr val="1D384B"/>
                </a:solidFill>
                <a:latin typeface="Arial"/>
                <a:cs typeface="Arial"/>
              </a:rPr>
              <a:t>review</a:t>
            </a:r>
            <a:endParaRPr sz="1000">
              <a:latin typeface="Arial"/>
              <a:cs typeface="Arial"/>
            </a:endParaRPr>
          </a:p>
          <a:p>
            <a:pPr marL="70485" indent="-58419">
              <a:lnSpc>
                <a:spcPct val="100000"/>
              </a:lnSpc>
              <a:spcBef>
                <a:spcPts val="229"/>
              </a:spcBef>
              <a:buChar char="•"/>
              <a:tabLst>
                <a:tab pos="71120" algn="l"/>
              </a:tabLst>
            </a:pPr>
            <a:r>
              <a:rPr sz="1000" spc="-10" dirty="0">
                <a:solidFill>
                  <a:srgbClr val="1D384B"/>
                </a:solidFill>
                <a:latin typeface="Arial"/>
                <a:cs typeface="Arial"/>
              </a:rPr>
              <a:t>Financial</a:t>
            </a:r>
            <a:r>
              <a:rPr sz="1000" spc="-20" dirty="0">
                <a:solidFill>
                  <a:srgbClr val="1D384B"/>
                </a:solidFill>
                <a:latin typeface="Arial"/>
                <a:cs typeface="Arial"/>
              </a:rPr>
              <a:t> </a:t>
            </a:r>
            <a:r>
              <a:rPr sz="1000" spc="-10" dirty="0">
                <a:solidFill>
                  <a:srgbClr val="1D384B"/>
                </a:solidFill>
                <a:latin typeface="Arial"/>
                <a:cs typeface="Arial"/>
              </a:rPr>
              <a:t>review</a:t>
            </a:r>
            <a:endParaRPr sz="1000">
              <a:latin typeface="Arial"/>
              <a:cs typeface="Arial"/>
            </a:endParaRPr>
          </a:p>
        </p:txBody>
      </p:sp>
      <p:sp>
        <p:nvSpPr>
          <p:cNvPr id="18" name="object 18"/>
          <p:cNvSpPr/>
          <p:nvPr/>
        </p:nvSpPr>
        <p:spPr>
          <a:xfrm>
            <a:off x="5836158" y="1690877"/>
            <a:ext cx="1031875" cy="1031875"/>
          </a:xfrm>
          <a:custGeom>
            <a:avLst/>
            <a:gdLst/>
            <a:ahLst/>
            <a:cxnLst/>
            <a:rect l="l" t="t" r="r" b="b"/>
            <a:pathLst>
              <a:path w="1031875" h="1031875">
                <a:moveTo>
                  <a:pt x="515873" y="0"/>
                </a:moveTo>
                <a:lnTo>
                  <a:pt x="468918" y="2108"/>
                </a:lnTo>
                <a:lnTo>
                  <a:pt x="423144" y="8311"/>
                </a:lnTo>
                <a:lnTo>
                  <a:pt x="378733" y="18427"/>
                </a:lnTo>
                <a:lnTo>
                  <a:pt x="335867" y="32274"/>
                </a:lnTo>
                <a:lnTo>
                  <a:pt x="294729" y="49669"/>
                </a:lnTo>
                <a:lnTo>
                  <a:pt x="255501" y="70431"/>
                </a:lnTo>
                <a:lnTo>
                  <a:pt x="218364" y="94377"/>
                </a:lnTo>
                <a:lnTo>
                  <a:pt x="183501" y="121326"/>
                </a:lnTo>
                <a:lnTo>
                  <a:pt x="151095" y="151095"/>
                </a:lnTo>
                <a:lnTo>
                  <a:pt x="121326" y="183501"/>
                </a:lnTo>
                <a:lnTo>
                  <a:pt x="94377" y="218364"/>
                </a:lnTo>
                <a:lnTo>
                  <a:pt x="70431" y="255501"/>
                </a:lnTo>
                <a:lnTo>
                  <a:pt x="49669" y="294729"/>
                </a:lnTo>
                <a:lnTo>
                  <a:pt x="32274" y="335867"/>
                </a:lnTo>
                <a:lnTo>
                  <a:pt x="18427" y="378733"/>
                </a:lnTo>
                <a:lnTo>
                  <a:pt x="8311" y="423144"/>
                </a:lnTo>
                <a:lnTo>
                  <a:pt x="2108" y="468918"/>
                </a:lnTo>
                <a:lnTo>
                  <a:pt x="0" y="515874"/>
                </a:lnTo>
                <a:lnTo>
                  <a:pt x="2108" y="562829"/>
                </a:lnTo>
                <a:lnTo>
                  <a:pt x="8311" y="608603"/>
                </a:lnTo>
                <a:lnTo>
                  <a:pt x="18427" y="653014"/>
                </a:lnTo>
                <a:lnTo>
                  <a:pt x="32274" y="695880"/>
                </a:lnTo>
                <a:lnTo>
                  <a:pt x="49669" y="737018"/>
                </a:lnTo>
                <a:lnTo>
                  <a:pt x="70431" y="776246"/>
                </a:lnTo>
                <a:lnTo>
                  <a:pt x="94377" y="813383"/>
                </a:lnTo>
                <a:lnTo>
                  <a:pt x="121326" y="848246"/>
                </a:lnTo>
                <a:lnTo>
                  <a:pt x="151095" y="880652"/>
                </a:lnTo>
                <a:lnTo>
                  <a:pt x="183501" y="910421"/>
                </a:lnTo>
                <a:lnTo>
                  <a:pt x="218364" y="937370"/>
                </a:lnTo>
                <a:lnTo>
                  <a:pt x="255501" y="961316"/>
                </a:lnTo>
                <a:lnTo>
                  <a:pt x="294729" y="982078"/>
                </a:lnTo>
                <a:lnTo>
                  <a:pt x="335867" y="999473"/>
                </a:lnTo>
                <a:lnTo>
                  <a:pt x="378733" y="1013320"/>
                </a:lnTo>
                <a:lnTo>
                  <a:pt x="423144" y="1023436"/>
                </a:lnTo>
                <a:lnTo>
                  <a:pt x="468918" y="1029639"/>
                </a:lnTo>
                <a:lnTo>
                  <a:pt x="515873" y="1031748"/>
                </a:lnTo>
                <a:lnTo>
                  <a:pt x="562829" y="1029639"/>
                </a:lnTo>
                <a:lnTo>
                  <a:pt x="608603" y="1023436"/>
                </a:lnTo>
                <a:lnTo>
                  <a:pt x="653014" y="1013320"/>
                </a:lnTo>
                <a:lnTo>
                  <a:pt x="695880" y="999473"/>
                </a:lnTo>
                <a:lnTo>
                  <a:pt x="737018" y="982078"/>
                </a:lnTo>
                <a:lnTo>
                  <a:pt x="776246" y="961316"/>
                </a:lnTo>
                <a:lnTo>
                  <a:pt x="813383" y="937370"/>
                </a:lnTo>
                <a:lnTo>
                  <a:pt x="848246" y="910421"/>
                </a:lnTo>
                <a:lnTo>
                  <a:pt x="880652" y="880652"/>
                </a:lnTo>
                <a:lnTo>
                  <a:pt x="910421" y="848246"/>
                </a:lnTo>
                <a:lnTo>
                  <a:pt x="937370" y="813383"/>
                </a:lnTo>
                <a:lnTo>
                  <a:pt x="961316" y="776246"/>
                </a:lnTo>
                <a:lnTo>
                  <a:pt x="982078" y="737018"/>
                </a:lnTo>
                <a:lnTo>
                  <a:pt x="999473" y="695880"/>
                </a:lnTo>
                <a:lnTo>
                  <a:pt x="1013320" y="653014"/>
                </a:lnTo>
                <a:lnTo>
                  <a:pt x="1023436" y="608603"/>
                </a:lnTo>
                <a:lnTo>
                  <a:pt x="1029639" y="562829"/>
                </a:lnTo>
                <a:lnTo>
                  <a:pt x="1031747" y="515874"/>
                </a:lnTo>
                <a:lnTo>
                  <a:pt x="1029639" y="468918"/>
                </a:lnTo>
                <a:lnTo>
                  <a:pt x="1023436" y="423144"/>
                </a:lnTo>
                <a:lnTo>
                  <a:pt x="1013320" y="378733"/>
                </a:lnTo>
                <a:lnTo>
                  <a:pt x="999473" y="335867"/>
                </a:lnTo>
                <a:lnTo>
                  <a:pt x="982078" y="294729"/>
                </a:lnTo>
                <a:lnTo>
                  <a:pt x="961316" y="255501"/>
                </a:lnTo>
                <a:lnTo>
                  <a:pt x="937370" y="218364"/>
                </a:lnTo>
                <a:lnTo>
                  <a:pt x="910421" y="183501"/>
                </a:lnTo>
                <a:lnTo>
                  <a:pt x="880652" y="151095"/>
                </a:lnTo>
                <a:lnTo>
                  <a:pt x="848246" y="121326"/>
                </a:lnTo>
                <a:lnTo>
                  <a:pt x="813383" y="94377"/>
                </a:lnTo>
                <a:lnTo>
                  <a:pt x="776246" y="70431"/>
                </a:lnTo>
                <a:lnTo>
                  <a:pt x="737018" y="49669"/>
                </a:lnTo>
                <a:lnTo>
                  <a:pt x="695880" y="32274"/>
                </a:lnTo>
                <a:lnTo>
                  <a:pt x="653014" y="18427"/>
                </a:lnTo>
                <a:lnTo>
                  <a:pt x="608603" y="8311"/>
                </a:lnTo>
                <a:lnTo>
                  <a:pt x="562829" y="2108"/>
                </a:lnTo>
                <a:lnTo>
                  <a:pt x="515873" y="0"/>
                </a:lnTo>
                <a:close/>
              </a:path>
            </a:pathLst>
          </a:custGeom>
          <a:solidFill>
            <a:srgbClr val="4F81BC"/>
          </a:solidFill>
        </p:spPr>
        <p:txBody>
          <a:bodyPr wrap="square" lIns="0" tIns="0" rIns="0" bIns="0" rtlCol="0"/>
          <a:lstStyle/>
          <a:p>
            <a:endParaRPr/>
          </a:p>
        </p:txBody>
      </p:sp>
      <p:sp>
        <p:nvSpPr>
          <p:cNvPr id="19" name="object 19"/>
          <p:cNvSpPr/>
          <p:nvPr/>
        </p:nvSpPr>
        <p:spPr>
          <a:xfrm>
            <a:off x="5836158" y="1690877"/>
            <a:ext cx="1031875" cy="1031875"/>
          </a:xfrm>
          <a:custGeom>
            <a:avLst/>
            <a:gdLst/>
            <a:ahLst/>
            <a:cxnLst/>
            <a:rect l="l" t="t" r="r" b="b"/>
            <a:pathLst>
              <a:path w="1031875" h="1031875">
                <a:moveTo>
                  <a:pt x="0" y="515874"/>
                </a:moveTo>
                <a:lnTo>
                  <a:pt x="2108" y="468918"/>
                </a:lnTo>
                <a:lnTo>
                  <a:pt x="8311" y="423144"/>
                </a:lnTo>
                <a:lnTo>
                  <a:pt x="18427" y="378733"/>
                </a:lnTo>
                <a:lnTo>
                  <a:pt x="32274" y="335867"/>
                </a:lnTo>
                <a:lnTo>
                  <a:pt x="49669" y="294729"/>
                </a:lnTo>
                <a:lnTo>
                  <a:pt x="70431" y="255501"/>
                </a:lnTo>
                <a:lnTo>
                  <a:pt x="94377" y="218364"/>
                </a:lnTo>
                <a:lnTo>
                  <a:pt x="121326" y="183501"/>
                </a:lnTo>
                <a:lnTo>
                  <a:pt x="151095" y="151095"/>
                </a:lnTo>
                <a:lnTo>
                  <a:pt x="183501" y="121326"/>
                </a:lnTo>
                <a:lnTo>
                  <a:pt x="218364" y="94377"/>
                </a:lnTo>
                <a:lnTo>
                  <a:pt x="255501" y="70431"/>
                </a:lnTo>
                <a:lnTo>
                  <a:pt x="294729" y="49669"/>
                </a:lnTo>
                <a:lnTo>
                  <a:pt x="335867" y="32274"/>
                </a:lnTo>
                <a:lnTo>
                  <a:pt x="378733" y="18427"/>
                </a:lnTo>
                <a:lnTo>
                  <a:pt x="423144" y="8311"/>
                </a:lnTo>
                <a:lnTo>
                  <a:pt x="468918" y="2108"/>
                </a:lnTo>
                <a:lnTo>
                  <a:pt x="515873" y="0"/>
                </a:lnTo>
                <a:lnTo>
                  <a:pt x="562829" y="2108"/>
                </a:lnTo>
                <a:lnTo>
                  <a:pt x="608603" y="8311"/>
                </a:lnTo>
                <a:lnTo>
                  <a:pt x="653014" y="18427"/>
                </a:lnTo>
                <a:lnTo>
                  <a:pt x="695880" y="32274"/>
                </a:lnTo>
                <a:lnTo>
                  <a:pt x="737018" y="49669"/>
                </a:lnTo>
                <a:lnTo>
                  <a:pt x="776246" y="70431"/>
                </a:lnTo>
                <a:lnTo>
                  <a:pt x="813383" y="94377"/>
                </a:lnTo>
                <a:lnTo>
                  <a:pt x="848246" y="121326"/>
                </a:lnTo>
                <a:lnTo>
                  <a:pt x="880652" y="151095"/>
                </a:lnTo>
                <a:lnTo>
                  <a:pt x="910421" y="183501"/>
                </a:lnTo>
                <a:lnTo>
                  <a:pt x="937370" y="218364"/>
                </a:lnTo>
                <a:lnTo>
                  <a:pt x="961316" y="255501"/>
                </a:lnTo>
                <a:lnTo>
                  <a:pt x="982078" y="294729"/>
                </a:lnTo>
                <a:lnTo>
                  <a:pt x="999473" y="335867"/>
                </a:lnTo>
                <a:lnTo>
                  <a:pt x="1013320" y="378733"/>
                </a:lnTo>
                <a:lnTo>
                  <a:pt x="1023436" y="423144"/>
                </a:lnTo>
                <a:lnTo>
                  <a:pt x="1029639" y="468918"/>
                </a:lnTo>
                <a:lnTo>
                  <a:pt x="1031747" y="515874"/>
                </a:lnTo>
                <a:lnTo>
                  <a:pt x="1029639" y="562829"/>
                </a:lnTo>
                <a:lnTo>
                  <a:pt x="1023436" y="608603"/>
                </a:lnTo>
                <a:lnTo>
                  <a:pt x="1013320" y="653014"/>
                </a:lnTo>
                <a:lnTo>
                  <a:pt x="999473" y="695880"/>
                </a:lnTo>
                <a:lnTo>
                  <a:pt x="982078" y="737018"/>
                </a:lnTo>
                <a:lnTo>
                  <a:pt x="961316" y="776246"/>
                </a:lnTo>
                <a:lnTo>
                  <a:pt x="937370" y="813383"/>
                </a:lnTo>
                <a:lnTo>
                  <a:pt x="910421" y="848246"/>
                </a:lnTo>
                <a:lnTo>
                  <a:pt x="880652" y="880652"/>
                </a:lnTo>
                <a:lnTo>
                  <a:pt x="848246" y="910421"/>
                </a:lnTo>
                <a:lnTo>
                  <a:pt x="813383" y="937370"/>
                </a:lnTo>
                <a:lnTo>
                  <a:pt x="776246" y="961316"/>
                </a:lnTo>
                <a:lnTo>
                  <a:pt x="737018" y="982078"/>
                </a:lnTo>
                <a:lnTo>
                  <a:pt x="695880" y="999473"/>
                </a:lnTo>
                <a:lnTo>
                  <a:pt x="653014" y="1013320"/>
                </a:lnTo>
                <a:lnTo>
                  <a:pt x="608603" y="1023436"/>
                </a:lnTo>
                <a:lnTo>
                  <a:pt x="562829" y="1029639"/>
                </a:lnTo>
                <a:lnTo>
                  <a:pt x="515873" y="1031748"/>
                </a:lnTo>
                <a:lnTo>
                  <a:pt x="468918" y="1029639"/>
                </a:lnTo>
                <a:lnTo>
                  <a:pt x="423144" y="1023436"/>
                </a:lnTo>
                <a:lnTo>
                  <a:pt x="378733" y="1013320"/>
                </a:lnTo>
                <a:lnTo>
                  <a:pt x="335867" y="999473"/>
                </a:lnTo>
                <a:lnTo>
                  <a:pt x="294729" y="982078"/>
                </a:lnTo>
                <a:lnTo>
                  <a:pt x="255501" y="961316"/>
                </a:lnTo>
                <a:lnTo>
                  <a:pt x="218364" y="937370"/>
                </a:lnTo>
                <a:lnTo>
                  <a:pt x="183501" y="910421"/>
                </a:lnTo>
                <a:lnTo>
                  <a:pt x="151095" y="880652"/>
                </a:lnTo>
                <a:lnTo>
                  <a:pt x="121326" y="848246"/>
                </a:lnTo>
                <a:lnTo>
                  <a:pt x="94377" y="813383"/>
                </a:lnTo>
                <a:lnTo>
                  <a:pt x="70431" y="776246"/>
                </a:lnTo>
                <a:lnTo>
                  <a:pt x="49669" y="737018"/>
                </a:lnTo>
                <a:lnTo>
                  <a:pt x="32274" y="695880"/>
                </a:lnTo>
                <a:lnTo>
                  <a:pt x="18427" y="653014"/>
                </a:lnTo>
                <a:lnTo>
                  <a:pt x="8311" y="608603"/>
                </a:lnTo>
                <a:lnTo>
                  <a:pt x="2108" y="562829"/>
                </a:lnTo>
                <a:lnTo>
                  <a:pt x="0" y="515874"/>
                </a:lnTo>
                <a:close/>
              </a:path>
            </a:pathLst>
          </a:custGeom>
          <a:ln w="25908">
            <a:solidFill>
              <a:srgbClr val="8063A1"/>
            </a:solidFill>
          </a:ln>
        </p:spPr>
        <p:txBody>
          <a:bodyPr wrap="square" lIns="0" tIns="0" rIns="0" bIns="0" rtlCol="0"/>
          <a:lstStyle/>
          <a:p>
            <a:endParaRPr/>
          </a:p>
        </p:txBody>
      </p:sp>
      <p:sp>
        <p:nvSpPr>
          <p:cNvPr id="20" name="object 20"/>
          <p:cNvSpPr txBox="1"/>
          <p:nvPr/>
        </p:nvSpPr>
        <p:spPr>
          <a:xfrm>
            <a:off x="6005407" y="2015195"/>
            <a:ext cx="692150" cy="347980"/>
          </a:xfrm>
          <a:prstGeom prst="rect">
            <a:avLst/>
          </a:prstGeom>
        </p:spPr>
        <p:txBody>
          <a:bodyPr vert="horz" wrap="square" lIns="0" tIns="29845" rIns="0" bIns="0" rtlCol="0">
            <a:spAutoFit/>
          </a:bodyPr>
          <a:lstStyle/>
          <a:p>
            <a:pPr marL="132715" marR="5080" indent="-120650">
              <a:lnSpc>
                <a:spcPts val="1210"/>
              </a:lnSpc>
              <a:spcBef>
                <a:spcPts val="235"/>
              </a:spcBef>
            </a:pPr>
            <a:r>
              <a:rPr sz="1100" b="1" dirty="0">
                <a:solidFill>
                  <a:srgbClr val="FFFFFF"/>
                </a:solidFill>
                <a:latin typeface="Calibri"/>
                <a:cs typeface="Calibri"/>
              </a:rPr>
              <a:t>A</a:t>
            </a:r>
            <a:r>
              <a:rPr sz="1100" b="1" spc="-5" dirty="0">
                <a:solidFill>
                  <a:srgbClr val="FFFFFF"/>
                </a:solidFill>
                <a:latin typeface="Calibri"/>
                <a:cs typeface="Calibri"/>
              </a:rPr>
              <a:t>pp</a:t>
            </a:r>
            <a:r>
              <a:rPr sz="1100" b="1" dirty="0">
                <a:solidFill>
                  <a:srgbClr val="FFFFFF"/>
                </a:solidFill>
                <a:latin typeface="Calibri"/>
                <a:cs typeface="Calibri"/>
              </a:rPr>
              <a:t>li</a:t>
            </a:r>
            <a:r>
              <a:rPr sz="1100" b="1" spc="5" dirty="0">
                <a:solidFill>
                  <a:srgbClr val="FFFFFF"/>
                </a:solidFill>
                <a:latin typeface="Calibri"/>
                <a:cs typeface="Calibri"/>
              </a:rPr>
              <a:t>c</a:t>
            </a:r>
            <a:r>
              <a:rPr sz="1100" b="1" spc="-5" dirty="0">
                <a:solidFill>
                  <a:srgbClr val="FFFFFF"/>
                </a:solidFill>
                <a:latin typeface="Calibri"/>
                <a:cs typeface="Calibri"/>
              </a:rPr>
              <a:t>a</a:t>
            </a:r>
            <a:r>
              <a:rPr sz="1100" b="1" dirty="0">
                <a:solidFill>
                  <a:srgbClr val="FFFFFF"/>
                </a:solidFill>
                <a:latin typeface="Calibri"/>
                <a:cs typeface="Calibri"/>
              </a:rPr>
              <a:t>ti</a:t>
            </a:r>
            <a:r>
              <a:rPr sz="1100" b="1" spc="-10" dirty="0">
                <a:solidFill>
                  <a:srgbClr val="FFFFFF"/>
                </a:solidFill>
                <a:latin typeface="Calibri"/>
                <a:cs typeface="Calibri"/>
              </a:rPr>
              <a:t>o</a:t>
            </a:r>
            <a:r>
              <a:rPr sz="1100" b="1" dirty="0">
                <a:solidFill>
                  <a:srgbClr val="FFFFFF"/>
                </a:solidFill>
                <a:latin typeface="Calibri"/>
                <a:cs typeface="Calibri"/>
              </a:rPr>
              <a:t>n  Review</a:t>
            </a:r>
            <a:endParaRPr sz="1100">
              <a:latin typeface="Calibri"/>
              <a:cs typeface="Calibri"/>
            </a:endParaRPr>
          </a:p>
        </p:txBody>
      </p:sp>
      <p:sp>
        <p:nvSpPr>
          <p:cNvPr id="21" name="object 21"/>
          <p:cNvSpPr/>
          <p:nvPr/>
        </p:nvSpPr>
        <p:spPr>
          <a:xfrm>
            <a:off x="1075182" y="3367278"/>
            <a:ext cx="1912620" cy="1671955"/>
          </a:xfrm>
          <a:custGeom>
            <a:avLst/>
            <a:gdLst/>
            <a:ahLst/>
            <a:cxnLst/>
            <a:rect l="l" t="t" r="r" b="b"/>
            <a:pathLst>
              <a:path w="1912620" h="1671954">
                <a:moveTo>
                  <a:pt x="1076706" y="0"/>
                </a:moveTo>
                <a:lnTo>
                  <a:pt x="1076706" y="250774"/>
                </a:lnTo>
                <a:lnTo>
                  <a:pt x="0" y="250774"/>
                </a:lnTo>
                <a:lnTo>
                  <a:pt x="0" y="1421053"/>
                </a:lnTo>
                <a:lnTo>
                  <a:pt x="1076706" y="1421053"/>
                </a:lnTo>
                <a:lnTo>
                  <a:pt x="1076706" y="1671828"/>
                </a:lnTo>
                <a:lnTo>
                  <a:pt x="1912620" y="835914"/>
                </a:lnTo>
                <a:lnTo>
                  <a:pt x="1076706" y="0"/>
                </a:lnTo>
                <a:close/>
              </a:path>
            </a:pathLst>
          </a:custGeom>
          <a:solidFill>
            <a:srgbClr val="D0D7E8">
              <a:alpha val="90194"/>
            </a:srgbClr>
          </a:solidFill>
        </p:spPr>
        <p:txBody>
          <a:bodyPr wrap="square" lIns="0" tIns="0" rIns="0" bIns="0" rtlCol="0"/>
          <a:lstStyle/>
          <a:p>
            <a:endParaRPr/>
          </a:p>
        </p:txBody>
      </p:sp>
      <p:sp>
        <p:nvSpPr>
          <p:cNvPr id="22" name="object 22"/>
          <p:cNvSpPr/>
          <p:nvPr/>
        </p:nvSpPr>
        <p:spPr>
          <a:xfrm>
            <a:off x="1075182" y="3367278"/>
            <a:ext cx="1912620" cy="1671955"/>
          </a:xfrm>
          <a:custGeom>
            <a:avLst/>
            <a:gdLst/>
            <a:ahLst/>
            <a:cxnLst/>
            <a:rect l="l" t="t" r="r" b="b"/>
            <a:pathLst>
              <a:path w="1912620" h="1671954">
                <a:moveTo>
                  <a:pt x="0" y="250774"/>
                </a:moveTo>
                <a:lnTo>
                  <a:pt x="1076706" y="250774"/>
                </a:lnTo>
                <a:lnTo>
                  <a:pt x="1076706" y="0"/>
                </a:lnTo>
                <a:lnTo>
                  <a:pt x="1912620" y="835914"/>
                </a:lnTo>
                <a:lnTo>
                  <a:pt x="1076706" y="1671828"/>
                </a:lnTo>
                <a:lnTo>
                  <a:pt x="1076706" y="1421053"/>
                </a:lnTo>
                <a:lnTo>
                  <a:pt x="0" y="1421053"/>
                </a:lnTo>
                <a:lnTo>
                  <a:pt x="0" y="250774"/>
                </a:lnTo>
                <a:close/>
              </a:path>
            </a:pathLst>
          </a:custGeom>
          <a:ln w="25908">
            <a:solidFill>
              <a:srgbClr val="8063A1"/>
            </a:solidFill>
          </a:ln>
        </p:spPr>
        <p:txBody>
          <a:bodyPr wrap="square" lIns="0" tIns="0" rIns="0" bIns="0" rtlCol="0"/>
          <a:lstStyle/>
          <a:p>
            <a:endParaRPr/>
          </a:p>
        </p:txBody>
      </p:sp>
      <p:sp>
        <p:nvSpPr>
          <p:cNvPr id="23" name="object 23"/>
          <p:cNvSpPr txBox="1"/>
          <p:nvPr/>
        </p:nvSpPr>
        <p:spPr>
          <a:xfrm>
            <a:off x="1539964" y="3696401"/>
            <a:ext cx="959485" cy="982980"/>
          </a:xfrm>
          <a:prstGeom prst="rect">
            <a:avLst/>
          </a:prstGeom>
        </p:spPr>
        <p:txBody>
          <a:bodyPr vert="horz" wrap="square" lIns="0" tIns="12700" rIns="0" bIns="0" rtlCol="0">
            <a:spAutoFit/>
          </a:bodyPr>
          <a:lstStyle/>
          <a:p>
            <a:pPr marL="95885" marR="30480" indent="-58419">
              <a:lnSpc>
                <a:spcPct val="105300"/>
              </a:lnSpc>
              <a:spcBef>
                <a:spcPts val="100"/>
              </a:spcBef>
              <a:buChar char="•"/>
              <a:tabLst>
                <a:tab pos="96520" algn="l"/>
              </a:tabLst>
            </a:pPr>
            <a:r>
              <a:rPr sz="950" spc="-5" dirty="0">
                <a:solidFill>
                  <a:srgbClr val="1D384B"/>
                </a:solidFill>
                <a:latin typeface="Arial"/>
                <a:cs typeface="Arial"/>
              </a:rPr>
              <a:t>Awarded by  September</a:t>
            </a:r>
            <a:r>
              <a:rPr sz="950" spc="-60" dirty="0">
                <a:solidFill>
                  <a:srgbClr val="1D384B"/>
                </a:solidFill>
                <a:latin typeface="Arial"/>
                <a:cs typeface="Arial"/>
              </a:rPr>
              <a:t> </a:t>
            </a:r>
            <a:r>
              <a:rPr sz="950" spc="5" dirty="0">
                <a:solidFill>
                  <a:srgbClr val="1D384B"/>
                </a:solidFill>
                <a:latin typeface="Arial"/>
                <a:cs typeface="Arial"/>
              </a:rPr>
              <a:t>30</a:t>
            </a:r>
            <a:r>
              <a:rPr sz="900" spc="7" baseline="27777" dirty="0">
                <a:solidFill>
                  <a:srgbClr val="1D384B"/>
                </a:solidFill>
                <a:latin typeface="Arial"/>
                <a:cs typeface="Arial"/>
              </a:rPr>
              <a:t>th</a:t>
            </a:r>
            <a:endParaRPr sz="900" baseline="27777">
              <a:latin typeface="Arial"/>
              <a:cs typeface="Arial"/>
            </a:endParaRPr>
          </a:p>
          <a:p>
            <a:pPr marL="95885" marR="31115" indent="-57785">
              <a:lnSpc>
                <a:spcPct val="105300"/>
              </a:lnSpc>
              <a:spcBef>
                <a:spcPts val="165"/>
              </a:spcBef>
              <a:buChar char="•"/>
              <a:tabLst>
                <a:tab pos="96520" algn="l"/>
              </a:tabLst>
            </a:pPr>
            <a:r>
              <a:rPr sz="950" spc="-5" dirty="0">
                <a:solidFill>
                  <a:srgbClr val="1D384B"/>
                </a:solidFill>
                <a:latin typeface="Arial"/>
                <a:cs typeface="Arial"/>
              </a:rPr>
              <a:t>Non-awards by  November</a:t>
            </a:r>
            <a:r>
              <a:rPr sz="950" spc="-55" dirty="0">
                <a:solidFill>
                  <a:srgbClr val="1D384B"/>
                </a:solidFill>
                <a:latin typeface="Arial"/>
                <a:cs typeface="Arial"/>
              </a:rPr>
              <a:t> </a:t>
            </a:r>
            <a:r>
              <a:rPr sz="950" spc="-5" dirty="0">
                <a:solidFill>
                  <a:srgbClr val="1D384B"/>
                </a:solidFill>
                <a:latin typeface="Arial"/>
                <a:cs typeface="Arial"/>
              </a:rPr>
              <a:t>30th</a:t>
            </a:r>
            <a:endParaRPr sz="950">
              <a:latin typeface="Arial"/>
              <a:cs typeface="Arial"/>
            </a:endParaRPr>
          </a:p>
          <a:p>
            <a:pPr marL="95885" marR="36195" indent="-58419">
              <a:lnSpc>
                <a:spcPct val="105300"/>
              </a:lnSpc>
              <a:spcBef>
                <a:spcPts val="170"/>
              </a:spcBef>
              <a:buChar char="•"/>
              <a:tabLst>
                <a:tab pos="96520" algn="l"/>
              </a:tabLst>
            </a:pPr>
            <a:r>
              <a:rPr sz="950" spc="-5" dirty="0">
                <a:solidFill>
                  <a:srgbClr val="1D384B"/>
                </a:solidFill>
                <a:latin typeface="Arial"/>
                <a:cs typeface="Arial"/>
              </a:rPr>
              <a:t>Email </a:t>
            </a:r>
            <a:r>
              <a:rPr sz="950" dirty="0">
                <a:solidFill>
                  <a:srgbClr val="1D384B"/>
                </a:solidFill>
                <a:latin typeface="Arial"/>
                <a:cs typeface="Arial"/>
              </a:rPr>
              <a:t>sent </a:t>
            </a:r>
            <a:r>
              <a:rPr sz="950" spc="-5" dirty="0">
                <a:solidFill>
                  <a:srgbClr val="1D384B"/>
                </a:solidFill>
                <a:latin typeface="Arial"/>
                <a:cs typeface="Arial"/>
              </a:rPr>
              <a:t>to  AOR and</a:t>
            </a:r>
            <a:r>
              <a:rPr sz="950" spc="-50" dirty="0">
                <a:solidFill>
                  <a:srgbClr val="1D384B"/>
                </a:solidFill>
                <a:latin typeface="Arial"/>
                <a:cs typeface="Arial"/>
              </a:rPr>
              <a:t> </a:t>
            </a:r>
            <a:r>
              <a:rPr sz="950" spc="-5" dirty="0">
                <a:solidFill>
                  <a:srgbClr val="1D384B"/>
                </a:solidFill>
                <a:latin typeface="Arial"/>
                <a:cs typeface="Arial"/>
              </a:rPr>
              <a:t>E-Biz</a:t>
            </a:r>
            <a:endParaRPr sz="950">
              <a:latin typeface="Arial"/>
              <a:cs typeface="Arial"/>
            </a:endParaRPr>
          </a:p>
        </p:txBody>
      </p:sp>
      <p:sp>
        <p:nvSpPr>
          <p:cNvPr id="24" name="object 24"/>
          <p:cNvSpPr/>
          <p:nvPr/>
        </p:nvSpPr>
        <p:spPr>
          <a:xfrm>
            <a:off x="598169" y="3723894"/>
            <a:ext cx="955675" cy="957580"/>
          </a:xfrm>
          <a:custGeom>
            <a:avLst/>
            <a:gdLst/>
            <a:ahLst/>
            <a:cxnLst/>
            <a:rect l="l" t="t" r="r" b="b"/>
            <a:pathLst>
              <a:path w="955675" h="957579">
                <a:moveTo>
                  <a:pt x="477773" y="0"/>
                </a:moveTo>
                <a:lnTo>
                  <a:pt x="428924" y="2470"/>
                </a:lnTo>
                <a:lnTo>
                  <a:pt x="381485" y="9722"/>
                </a:lnTo>
                <a:lnTo>
                  <a:pt x="335698" y="21514"/>
                </a:lnTo>
                <a:lnTo>
                  <a:pt x="291802" y="37605"/>
                </a:lnTo>
                <a:lnTo>
                  <a:pt x="250038" y="57756"/>
                </a:lnTo>
                <a:lnTo>
                  <a:pt x="210645" y="81726"/>
                </a:lnTo>
                <a:lnTo>
                  <a:pt x="173865" y="109274"/>
                </a:lnTo>
                <a:lnTo>
                  <a:pt x="139936" y="140160"/>
                </a:lnTo>
                <a:lnTo>
                  <a:pt x="109100" y="174143"/>
                </a:lnTo>
                <a:lnTo>
                  <a:pt x="81596" y="210982"/>
                </a:lnTo>
                <a:lnTo>
                  <a:pt x="57664" y="250437"/>
                </a:lnTo>
                <a:lnTo>
                  <a:pt x="37545" y="292268"/>
                </a:lnTo>
                <a:lnTo>
                  <a:pt x="21479" y="336234"/>
                </a:lnTo>
                <a:lnTo>
                  <a:pt x="9706" y="382094"/>
                </a:lnTo>
                <a:lnTo>
                  <a:pt x="2466" y="429608"/>
                </a:lnTo>
                <a:lnTo>
                  <a:pt x="0" y="478535"/>
                </a:lnTo>
                <a:lnTo>
                  <a:pt x="2466" y="527463"/>
                </a:lnTo>
                <a:lnTo>
                  <a:pt x="9706" y="574977"/>
                </a:lnTo>
                <a:lnTo>
                  <a:pt x="21479" y="620837"/>
                </a:lnTo>
                <a:lnTo>
                  <a:pt x="37545" y="664803"/>
                </a:lnTo>
                <a:lnTo>
                  <a:pt x="57664" y="706634"/>
                </a:lnTo>
                <a:lnTo>
                  <a:pt x="81596" y="746089"/>
                </a:lnTo>
                <a:lnTo>
                  <a:pt x="109100" y="782928"/>
                </a:lnTo>
                <a:lnTo>
                  <a:pt x="139936" y="816911"/>
                </a:lnTo>
                <a:lnTo>
                  <a:pt x="173865" y="847797"/>
                </a:lnTo>
                <a:lnTo>
                  <a:pt x="210645" y="875345"/>
                </a:lnTo>
                <a:lnTo>
                  <a:pt x="250038" y="899315"/>
                </a:lnTo>
                <a:lnTo>
                  <a:pt x="291802" y="919466"/>
                </a:lnTo>
                <a:lnTo>
                  <a:pt x="335698" y="935557"/>
                </a:lnTo>
                <a:lnTo>
                  <a:pt x="381485" y="947349"/>
                </a:lnTo>
                <a:lnTo>
                  <a:pt x="428924" y="954601"/>
                </a:lnTo>
                <a:lnTo>
                  <a:pt x="477773" y="957071"/>
                </a:lnTo>
                <a:lnTo>
                  <a:pt x="526623" y="954601"/>
                </a:lnTo>
                <a:lnTo>
                  <a:pt x="574062" y="947349"/>
                </a:lnTo>
                <a:lnTo>
                  <a:pt x="619849" y="935557"/>
                </a:lnTo>
                <a:lnTo>
                  <a:pt x="663745" y="919466"/>
                </a:lnTo>
                <a:lnTo>
                  <a:pt x="705509" y="899315"/>
                </a:lnTo>
                <a:lnTo>
                  <a:pt x="744902" y="875345"/>
                </a:lnTo>
                <a:lnTo>
                  <a:pt x="781682" y="847797"/>
                </a:lnTo>
                <a:lnTo>
                  <a:pt x="815611" y="816911"/>
                </a:lnTo>
                <a:lnTo>
                  <a:pt x="846447" y="782928"/>
                </a:lnTo>
                <a:lnTo>
                  <a:pt x="873951" y="746089"/>
                </a:lnTo>
                <a:lnTo>
                  <a:pt x="897883" y="706634"/>
                </a:lnTo>
                <a:lnTo>
                  <a:pt x="918002" y="664803"/>
                </a:lnTo>
                <a:lnTo>
                  <a:pt x="934068" y="620837"/>
                </a:lnTo>
                <a:lnTo>
                  <a:pt x="945841" y="574977"/>
                </a:lnTo>
                <a:lnTo>
                  <a:pt x="953081" y="527463"/>
                </a:lnTo>
                <a:lnTo>
                  <a:pt x="955547" y="478535"/>
                </a:lnTo>
                <a:lnTo>
                  <a:pt x="953081" y="429608"/>
                </a:lnTo>
                <a:lnTo>
                  <a:pt x="945841" y="382094"/>
                </a:lnTo>
                <a:lnTo>
                  <a:pt x="934068" y="336234"/>
                </a:lnTo>
                <a:lnTo>
                  <a:pt x="918002" y="292268"/>
                </a:lnTo>
                <a:lnTo>
                  <a:pt x="897883" y="250437"/>
                </a:lnTo>
                <a:lnTo>
                  <a:pt x="873951" y="210982"/>
                </a:lnTo>
                <a:lnTo>
                  <a:pt x="846447" y="174143"/>
                </a:lnTo>
                <a:lnTo>
                  <a:pt x="815611" y="140160"/>
                </a:lnTo>
                <a:lnTo>
                  <a:pt x="781682" y="109274"/>
                </a:lnTo>
                <a:lnTo>
                  <a:pt x="744902" y="81726"/>
                </a:lnTo>
                <a:lnTo>
                  <a:pt x="705509" y="57756"/>
                </a:lnTo>
                <a:lnTo>
                  <a:pt x="663745" y="37605"/>
                </a:lnTo>
                <a:lnTo>
                  <a:pt x="619849" y="21514"/>
                </a:lnTo>
                <a:lnTo>
                  <a:pt x="574062" y="9722"/>
                </a:lnTo>
                <a:lnTo>
                  <a:pt x="526623" y="2470"/>
                </a:lnTo>
                <a:lnTo>
                  <a:pt x="477773" y="0"/>
                </a:lnTo>
                <a:close/>
              </a:path>
            </a:pathLst>
          </a:custGeom>
          <a:solidFill>
            <a:srgbClr val="4F81BC"/>
          </a:solidFill>
        </p:spPr>
        <p:txBody>
          <a:bodyPr wrap="square" lIns="0" tIns="0" rIns="0" bIns="0" rtlCol="0"/>
          <a:lstStyle/>
          <a:p>
            <a:endParaRPr/>
          </a:p>
        </p:txBody>
      </p:sp>
      <p:sp>
        <p:nvSpPr>
          <p:cNvPr id="25" name="object 25"/>
          <p:cNvSpPr/>
          <p:nvPr/>
        </p:nvSpPr>
        <p:spPr>
          <a:xfrm>
            <a:off x="598169" y="3723894"/>
            <a:ext cx="955675" cy="957580"/>
          </a:xfrm>
          <a:custGeom>
            <a:avLst/>
            <a:gdLst/>
            <a:ahLst/>
            <a:cxnLst/>
            <a:rect l="l" t="t" r="r" b="b"/>
            <a:pathLst>
              <a:path w="955675" h="957579">
                <a:moveTo>
                  <a:pt x="0" y="478535"/>
                </a:moveTo>
                <a:lnTo>
                  <a:pt x="2466" y="429608"/>
                </a:lnTo>
                <a:lnTo>
                  <a:pt x="9706" y="382094"/>
                </a:lnTo>
                <a:lnTo>
                  <a:pt x="21479" y="336234"/>
                </a:lnTo>
                <a:lnTo>
                  <a:pt x="37545" y="292268"/>
                </a:lnTo>
                <a:lnTo>
                  <a:pt x="57664" y="250437"/>
                </a:lnTo>
                <a:lnTo>
                  <a:pt x="81596" y="210982"/>
                </a:lnTo>
                <a:lnTo>
                  <a:pt x="109100" y="174143"/>
                </a:lnTo>
                <a:lnTo>
                  <a:pt x="139936" y="140160"/>
                </a:lnTo>
                <a:lnTo>
                  <a:pt x="173865" y="109274"/>
                </a:lnTo>
                <a:lnTo>
                  <a:pt x="210645" y="81726"/>
                </a:lnTo>
                <a:lnTo>
                  <a:pt x="250038" y="57756"/>
                </a:lnTo>
                <a:lnTo>
                  <a:pt x="291802" y="37605"/>
                </a:lnTo>
                <a:lnTo>
                  <a:pt x="335698" y="21514"/>
                </a:lnTo>
                <a:lnTo>
                  <a:pt x="381485" y="9722"/>
                </a:lnTo>
                <a:lnTo>
                  <a:pt x="428924" y="2470"/>
                </a:lnTo>
                <a:lnTo>
                  <a:pt x="477773" y="0"/>
                </a:lnTo>
                <a:lnTo>
                  <a:pt x="526623" y="2470"/>
                </a:lnTo>
                <a:lnTo>
                  <a:pt x="574062" y="9722"/>
                </a:lnTo>
                <a:lnTo>
                  <a:pt x="619849" y="21514"/>
                </a:lnTo>
                <a:lnTo>
                  <a:pt x="663745" y="37605"/>
                </a:lnTo>
                <a:lnTo>
                  <a:pt x="705509" y="57756"/>
                </a:lnTo>
                <a:lnTo>
                  <a:pt x="744902" y="81726"/>
                </a:lnTo>
                <a:lnTo>
                  <a:pt x="781682" y="109274"/>
                </a:lnTo>
                <a:lnTo>
                  <a:pt x="815611" y="140160"/>
                </a:lnTo>
                <a:lnTo>
                  <a:pt x="846447" y="174143"/>
                </a:lnTo>
                <a:lnTo>
                  <a:pt x="873951" y="210982"/>
                </a:lnTo>
                <a:lnTo>
                  <a:pt x="897883" y="250437"/>
                </a:lnTo>
                <a:lnTo>
                  <a:pt x="918002" y="292268"/>
                </a:lnTo>
                <a:lnTo>
                  <a:pt x="934068" y="336234"/>
                </a:lnTo>
                <a:lnTo>
                  <a:pt x="945841" y="382094"/>
                </a:lnTo>
                <a:lnTo>
                  <a:pt x="953081" y="429608"/>
                </a:lnTo>
                <a:lnTo>
                  <a:pt x="955547" y="478535"/>
                </a:lnTo>
                <a:lnTo>
                  <a:pt x="953081" y="527463"/>
                </a:lnTo>
                <a:lnTo>
                  <a:pt x="945841" y="574977"/>
                </a:lnTo>
                <a:lnTo>
                  <a:pt x="934068" y="620837"/>
                </a:lnTo>
                <a:lnTo>
                  <a:pt x="918002" y="664803"/>
                </a:lnTo>
                <a:lnTo>
                  <a:pt x="897883" y="706634"/>
                </a:lnTo>
                <a:lnTo>
                  <a:pt x="873951" y="746089"/>
                </a:lnTo>
                <a:lnTo>
                  <a:pt x="846447" y="782928"/>
                </a:lnTo>
                <a:lnTo>
                  <a:pt x="815611" y="816911"/>
                </a:lnTo>
                <a:lnTo>
                  <a:pt x="781682" y="847797"/>
                </a:lnTo>
                <a:lnTo>
                  <a:pt x="744902" y="875345"/>
                </a:lnTo>
                <a:lnTo>
                  <a:pt x="705509" y="899315"/>
                </a:lnTo>
                <a:lnTo>
                  <a:pt x="663745" y="919466"/>
                </a:lnTo>
                <a:lnTo>
                  <a:pt x="619849" y="935557"/>
                </a:lnTo>
                <a:lnTo>
                  <a:pt x="574062" y="947349"/>
                </a:lnTo>
                <a:lnTo>
                  <a:pt x="526623" y="954601"/>
                </a:lnTo>
                <a:lnTo>
                  <a:pt x="477773" y="957071"/>
                </a:lnTo>
                <a:lnTo>
                  <a:pt x="428924" y="954601"/>
                </a:lnTo>
                <a:lnTo>
                  <a:pt x="381485" y="947349"/>
                </a:lnTo>
                <a:lnTo>
                  <a:pt x="335698" y="935557"/>
                </a:lnTo>
                <a:lnTo>
                  <a:pt x="291802" y="919466"/>
                </a:lnTo>
                <a:lnTo>
                  <a:pt x="250038" y="899315"/>
                </a:lnTo>
                <a:lnTo>
                  <a:pt x="210645" y="875345"/>
                </a:lnTo>
                <a:lnTo>
                  <a:pt x="173865" y="847797"/>
                </a:lnTo>
                <a:lnTo>
                  <a:pt x="139936" y="816911"/>
                </a:lnTo>
                <a:lnTo>
                  <a:pt x="109100" y="782928"/>
                </a:lnTo>
                <a:lnTo>
                  <a:pt x="81596" y="746089"/>
                </a:lnTo>
                <a:lnTo>
                  <a:pt x="57664" y="706634"/>
                </a:lnTo>
                <a:lnTo>
                  <a:pt x="37545" y="664803"/>
                </a:lnTo>
                <a:lnTo>
                  <a:pt x="21479" y="620837"/>
                </a:lnTo>
                <a:lnTo>
                  <a:pt x="9706" y="574977"/>
                </a:lnTo>
                <a:lnTo>
                  <a:pt x="2466" y="527463"/>
                </a:lnTo>
                <a:lnTo>
                  <a:pt x="0" y="478535"/>
                </a:lnTo>
                <a:close/>
              </a:path>
            </a:pathLst>
          </a:custGeom>
          <a:ln w="25908">
            <a:solidFill>
              <a:srgbClr val="8063A1"/>
            </a:solidFill>
          </a:ln>
        </p:spPr>
        <p:txBody>
          <a:bodyPr wrap="square" lIns="0" tIns="0" rIns="0" bIns="0" rtlCol="0"/>
          <a:lstStyle/>
          <a:p>
            <a:endParaRPr/>
          </a:p>
        </p:txBody>
      </p:sp>
      <p:sp>
        <p:nvSpPr>
          <p:cNvPr id="26" name="object 26"/>
          <p:cNvSpPr txBox="1"/>
          <p:nvPr/>
        </p:nvSpPr>
        <p:spPr>
          <a:xfrm>
            <a:off x="770887" y="4028386"/>
            <a:ext cx="650240" cy="325120"/>
          </a:xfrm>
          <a:prstGeom prst="rect">
            <a:avLst/>
          </a:prstGeom>
        </p:spPr>
        <p:txBody>
          <a:bodyPr vert="horz" wrap="square" lIns="0" tIns="20955" rIns="0" bIns="0" rtlCol="0">
            <a:spAutoFit/>
          </a:bodyPr>
          <a:lstStyle/>
          <a:p>
            <a:pPr marL="12700" marR="5080" indent="116205">
              <a:lnSpc>
                <a:spcPts val="1160"/>
              </a:lnSpc>
              <a:spcBef>
                <a:spcPts val="165"/>
              </a:spcBef>
            </a:pPr>
            <a:r>
              <a:rPr sz="1000" b="1" spc="-5" dirty="0">
                <a:solidFill>
                  <a:srgbClr val="FFFFFF"/>
                </a:solidFill>
                <a:latin typeface="Calibri"/>
                <a:cs typeface="Calibri"/>
              </a:rPr>
              <a:t>Award  Not</a:t>
            </a:r>
            <a:r>
              <a:rPr sz="1000" b="1" spc="-10" dirty="0">
                <a:solidFill>
                  <a:srgbClr val="FFFFFF"/>
                </a:solidFill>
                <a:latin typeface="Calibri"/>
                <a:cs typeface="Calibri"/>
              </a:rPr>
              <a:t>ifi</a:t>
            </a:r>
            <a:r>
              <a:rPr sz="1000" b="1" spc="-5" dirty="0">
                <a:solidFill>
                  <a:srgbClr val="FFFFFF"/>
                </a:solidFill>
                <a:latin typeface="Calibri"/>
                <a:cs typeface="Calibri"/>
              </a:rPr>
              <a:t>cat</a:t>
            </a:r>
            <a:r>
              <a:rPr sz="1000" b="1" spc="-10" dirty="0">
                <a:solidFill>
                  <a:srgbClr val="FFFFFF"/>
                </a:solidFill>
                <a:latin typeface="Calibri"/>
                <a:cs typeface="Calibri"/>
              </a:rPr>
              <a:t>i</a:t>
            </a:r>
            <a:r>
              <a:rPr sz="1000" b="1" spc="-5" dirty="0">
                <a:solidFill>
                  <a:srgbClr val="FFFFFF"/>
                </a:solidFill>
                <a:latin typeface="Calibri"/>
                <a:cs typeface="Calibri"/>
              </a:rPr>
              <a:t>on</a:t>
            </a:r>
            <a:endParaRPr sz="1000">
              <a:latin typeface="Calibri"/>
              <a:cs typeface="Calibri"/>
            </a:endParaRPr>
          </a:p>
        </p:txBody>
      </p:sp>
      <p:sp>
        <p:nvSpPr>
          <p:cNvPr id="27" name="object 27"/>
          <p:cNvSpPr/>
          <p:nvPr/>
        </p:nvSpPr>
        <p:spPr>
          <a:xfrm>
            <a:off x="3545585" y="3367276"/>
            <a:ext cx="2223770" cy="1671955"/>
          </a:xfrm>
          <a:custGeom>
            <a:avLst/>
            <a:gdLst/>
            <a:ahLst/>
            <a:cxnLst/>
            <a:rect l="l" t="t" r="r" b="b"/>
            <a:pathLst>
              <a:path w="2223770" h="1671954">
                <a:moveTo>
                  <a:pt x="1387602" y="0"/>
                </a:moveTo>
                <a:lnTo>
                  <a:pt x="1387602" y="250774"/>
                </a:lnTo>
                <a:lnTo>
                  <a:pt x="0" y="250774"/>
                </a:lnTo>
                <a:lnTo>
                  <a:pt x="0" y="1421053"/>
                </a:lnTo>
                <a:lnTo>
                  <a:pt x="1387602" y="1421053"/>
                </a:lnTo>
                <a:lnTo>
                  <a:pt x="1387602" y="1671827"/>
                </a:lnTo>
                <a:lnTo>
                  <a:pt x="2223516" y="835913"/>
                </a:lnTo>
                <a:lnTo>
                  <a:pt x="1387602" y="0"/>
                </a:lnTo>
                <a:close/>
              </a:path>
            </a:pathLst>
          </a:custGeom>
          <a:solidFill>
            <a:srgbClr val="D0D7E8">
              <a:alpha val="90194"/>
            </a:srgbClr>
          </a:solidFill>
        </p:spPr>
        <p:txBody>
          <a:bodyPr wrap="square" lIns="0" tIns="0" rIns="0" bIns="0" rtlCol="0"/>
          <a:lstStyle/>
          <a:p>
            <a:endParaRPr/>
          </a:p>
        </p:txBody>
      </p:sp>
      <p:sp>
        <p:nvSpPr>
          <p:cNvPr id="28" name="object 28"/>
          <p:cNvSpPr/>
          <p:nvPr/>
        </p:nvSpPr>
        <p:spPr>
          <a:xfrm>
            <a:off x="3545585" y="3367276"/>
            <a:ext cx="2223770" cy="1671955"/>
          </a:xfrm>
          <a:custGeom>
            <a:avLst/>
            <a:gdLst/>
            <a:ahLst/>
            <a:cxnLst/>
            <a:rect l="l" t="t" r="r" b="b"/>
            <a:pathLst>
              <a:path w="2223770" h="1671954">
                <a:moveTo>
                  <a:pt x="0" y="250774"/>
                </a:moveTo>
                <a:lnTo>
                  <a:pt x="1387602" y="250774"/>
                </a:lnTo>
                <a:lnTo>
                  <a:pt x="1387602" y="0"/>
                </a:lnTo>
                <a:lnTo>
                  <a:pt x="2223516" y="835913"/>
                </a:lnTo>
                <a:lnTo>
                  <a:pt x="1387602" y="1671827"/>
                </a:lnTo>
                <a:lnTo>
                  <a:pt x="1387602" y="1421053"/>
                </a:lnTo>
                <a:lnTo>
                  <a:pt x="0" y="1421053"/>
                </a:lnTo>
                <a:lnTo>
                  <a:pt x="0" y="250774"/>
                </a:lnTo>
                <a:close/>
              </a:path>
            </a:pathLst>
          </a:custGeom>
          <a:ln w="25907">
            <a:solidFill>
              <a:srgbClr val="8063A1"/>
            </a:solidFill>
          </a:ln>
        </p:spPr>
        <p:txBody>
          <a:bodyPr wrap="square" lIns="0" tIns="0" rIns="0" bIns="0" rtlCol="0"/>
          <a:lstStyle/>
          <a:p>
            <a:endParaRPr/>
          </a:p>
        </p:txBody>
      </p:sp>
      <p:sp>
        <p:nvSpPr>
          <p:cNvPr id="29" name="object 29"/>
          <p:cNvSpPr txBox="1"/>
          <p:nvPr/>
        </p:nvSpPr>
        <p:spPr>
          <a:xfrm>
            <a:off x="4110751" y="3629290"/>
            <a:ext cx="1023619" cy="1124585"/>
          </a:xfrm>
          <a:prstGeom prst="rect">
            <a:avLst/>
          </a:prstGeom>
        </p:spPr>
        <p:txBody>
          <a:bodyPr vert="horz" wrap="square" lIns="0" tIns="12700" rIns="0" bIns="0" rtlCol="0">
            <a:spAutoFit/>
          </a:bodyPr>
          <a:lstStyle/>
          <a:p>
            <a:pPr marL="70485" indent="-58419">
              <a:lnSpc>
                <a:spcPct val="100000"/>
              </a:lnSpc>
              <a:spcBef>
                <a:spcPts val="100"/>
              </a:spcBef>
              <a:buChar char="•"/>
              <a:tabLst>
                <a:tab pos="71120" algn="l"/>
              </a:tabLst>
            </a:pPr>
            <a:r>
              <a:rPr sz="850" spc="-5" dirty="0">
                <a:solidFill>
                  <a:srgbClr val="1D384B"/>
                </a:solidFill>
                <a:latin typeface="Arial"/>
                <a:cs typeface="Arial"/>
              </a:rPr>
              <a:t>Accept</a:t>
            </a:r>
            <a:r>
              <a:rPr sz="850" spc="-15" dirty="0">
                <a:solidFill>
                  <a:srgbClr val="1D384B"/>
                </a:solidFill>
                <a:latin typeface="Arial"/>
                <a:cs typeface="Arial"/>
              </a:rPr>
              <a:t> </a:t>
            </a:r>
            <a:r>
              <a:rPr sz="850" spc="-5" dirty="0">
                <a:solidFill>
                  <a:srgbClr val="1D384B"/>
                </a:solidFill>
                <a:latin typeface="Arial"/>
                <a:cs typeface="Arial"/>
              </a:rPr>
              <a:t>award</a:t>
            </a:r>
            <a:endParaRPr sz="850">
              <a:latin typeface="Arial"/>
              <a:cs typeface="Arial"/>
            </a:endParaRPr>
          </a:p>
          <a:p>
            <a:pPr marL="70485" marR="33020" indent="-58419">
              <a:lnSpc>
                <a:spcPts val="880"/>
              </a:lnSpc>
              <a:spcBef>
                <a:spcPts val="160"/>
              </a:spcBef>
              <a:buChar char="•"/>
              <a:tabLst>
                <a:tab pos="71120" algn="l"/>
              </a:tabLst>
            </a:pPr>
            <a:r>
              <a:rPr sz="850" spc="-5" dirty="0">
                <a:solidFill>
                  <a:srgbClr val="1D384B"/>
                </a:solidFill>
                <a:latin typeface="Arial"/>
                <a:cs typeface="Arial"/>
              </a:rPr>
              <a:t>Designate</a:t>
            </a:r>
            <a:r>
              <a:rPr sz="850" spc="-55" dirty="0">
                <a:solidFill>
                  <a:srgbClr val="1D384B"/>
                </a:solidFill>
                <a:latin typeface="Arial"/>
                <a:cs typeface="Arial"/>
              </a:rPr>
              <a:t> </a:t>
            </a:r>
            <a:r>
              <a:rPr sz="850" spc="-5" dirty="0">
                <a:solidFill>
                  <a:srgbClr val="1D384B"/>
                </a:solidFill>
                <a:latin typeface="Arial"/>
                <a:cs typeface="Arial"/>
              </a:rPr>
              <a:t>financial  POC</a:t>
            </a:r>
            <a:endParaRPr sz="850">
              <a:latin typeface="Arial"/>
              <a:cs typeface="Arial"/>
            </a:endParaRPr>
          </a:p>
          <a:p>
            <a:pPr marL="70485" marR="225425" indent="-58419">
              <a:lnSpc>
                <a:spcPts val="880"/>
              </a:lnSpc>
              <a:spcBef>
                <a:spcPts val="145"/>
              </a:spcBef>
              <a:buChar char="•"/>
              <a:tabLst>
                <a:tab pos="71120" algn="l"/>
              </a:tabLst>
            </a:pPr>
            <a:r>
              <a:rPr sz="850" spc="-5" dirty="0">
                <a:solidFill>
                  <a:srgbClr val="1D384B"/>
                </a:solidFill>
                <a:latin typeface="Arial"/>
                <a:cs typeface="Arial"/>
              </a:rPr>
              <a:t>Review</a:t>
            </a:r>
            <a:r>
              <a:rPr sz="850" spc="-65" dirty="0">
                <a:solidFill>
                  <a:srgbClr val="1D384B"/>
                </a:solidFill>
                <a:latin typeface="Arial"/>
                <a:cs typeface="Arial"/>
              </a:rPr>
              <a:t> </a:t>
            </a:r>
            <a:r>
              <a:rPr sz="850" spc="-5" dirty="0">
                <a:solidFill>
                  <a:srgbClr val="1D384B"/>
                </a:solidFill>
                <a:latin typeface="Arial"/>
                <a:cs typeface="Arial"/>
              </a:rPr>
              <a:t>special  conditions,  </a:t>
            </a:r>
            <a:r>
              <a:rPr sz="850" spc="-10" dirty="0">
                <a:solidFill>
                  <a:srgbClr val="1D384B"/>
                </a:solidFill>
                <a:latin typeface="Arial"/>
                <a:cs typeface="Arial"/>
              </a:rPr>
              <a:t>deliverables</a:t>
            </a:r>
            <a:endParaRPr sz="850">
              <a:latin typeface="Arial"/>
              <a:cs typeface="Arial"/>
            </a:endParaRPr>
          </a:p>
          <a:p>
            <a:pPr marL="70485" indent="-58419">
              <a:lnSpc>
                <a:spcPts val="1015"/>
              </a:lnSpc>
              <a:buChar char="•"/>
              <a:tabLst>
                <a:tab pos="71120" algn="l"/>
              </a:tabLst>
            </a:pPr>
            <a:r>
              <a:rPr sz="850" spc="-5" dirty="0">
                <a:solidFill>
                  <a:srgbClr val="1D384B"/>
                </a:solidFill>
                <a:latin typeface="Arial"/>
                <a:cs typeface="Arial"/>
              </a:rPr>
              <a:t>Grantee</a:t>
            </a:r>
            <a:r>
              <a:rPr sz="850" spc="-20" dirty="0">
                <a:solidFill>
                  <a:srgbClr val="1D384B"/>
                </a:solidFill>
                <a:latin typeface="Arial"/>
                <a:cs typeface="Arial"/>
              </a:rPr>
              <a:t> </a:t>
            </a:r>
            <a:r>
              <a:rPr sz="850" spc="-5" dirty="0">
                <a:solidFill>
                  <a:srgbClr val="1D384B"/>
                </a:solidFill>
                <a:latin typeface="Arial"/>
                <a:cs typeface="Arial"/>
              </a:rPr>
              <a:t>training</a:t>
            </a:r>
            <a:endParaRPr sz="850">
              <a:latin typeface="Arial"/>
              <a:cs typeface="Arial"/>
            </a:endParaRPr>
          </a:p>
          <a:p>
            <a:pPr marL="70485" marR="5080" indent="-58419">
              <a:lnSpc>
                <a:spcPts val="880"/>
              </a:lnSpc>
              <a:spcBef>
                <a:spcPts val="160"/>
              </a:spcBef>
              <a:buChar char="•"/>
              <a:tabLst>
                <a:tab pos="71120" algn="l"/>
              </a:tabLst>
            </a:pPr>
            <a:r>
              <a:rPr sz="850" spc="-10" dirty="0">
                <a:solidFill>
                  <a:srgbClr val="1D384B"/>
                </a:solidFill>
                <a:latin typeface="Arial"/>
                <a:cs typeface="Arial"/>
              </a:rPr>
              <a:t>Ongoing </a:t>
            </a:r>
            <a:r>
              <a:rPr sz="850" spc="-5" dirty="0">
                <a:solidFill>
                  <a:srgbClr val="1D384B"/>
                </a:solidFill>
                <a:latin typeface="Arial"/>
                <a:cs typeface="Arial"/>
              </a:rPr>
              <a:t>monitoring  </a:t>
            </a:r>
            <a:r>
              <a:rPr sz="850" spc="-10" dirty="0">
                <a:solidFill>
                  <a:srgbClr val="1D384B"/>
                </a:solidFill>
                <a:latin typeface="Arial"/>
                <a:cs typeface="Arial"/>
              </a:rPr>
              <a:t>and </a:t>
            </a:r>
            <a:r>
              <a:rPr sz="850" dirty="0">
                <a:solidFill>
                  <a:srgbClr val="1D384B"/>
                </a:solidFill>
                <a:latin typeface="Arial"/>
                <a:cs typeface="Arial"/>
              </a:rPr>
              <a:t>site</a:t>
            </a:r>
            <a:r>
              <a:rPr sz="850" spc="-10" dirty="0">
                <a:solidFill>
                  <a:srgbClr val="1D384B"/>
                </a:solidFill>
                <a:latin typeface="Arial"/>
                <a:cs typeface="Arial"/>
              </a:rPr>
              <a:t> </a:t>
            </a:r>
            <a:r>
              <a:rPr sz="850" spc="-5" dirty="0">
                <a:solidFill>
                  <a:srgbClr val="1D384B"/>
                </a:solidFill>
                <a:latin typeface="Arial"/>
                <a:cs typeface="Arial"/>
              </a:rPr>
              <a:t>visits</a:t>
            </a:r>
            <a:endParaRPr sz="850">
              <a:latin typeface="Arial"/>
              <a:cs typeface="Arial"/>
            </a:endParaRPr>
          </a:p>
        </p:txBody>
      </p:sp>
      <p:sp>
        <p:nvSpPr>
          <p:cNvPr id="30" name="object 30"/>
          <p:cNvSpPr/>
          <p:nvPr/>
        </p:nvSpPr>
        <p:spPr>
          <a:xfrm>
            <a:off x="3047238" y="3728465"/>
            <a:ext cx="957580" cy="955675"/>
          </a:xfrm>
          <a:custGeom>
            <a:avLst/>
            <a:gdLst/>
            <a:ahLst/>
            <a:cxnLst/>
            <a:rect l="l" t="t" r="r" b="b"/>
            <a:pathLst>
              <a:path w="957579" h="955675">
                <a:moveTo>
                  <a:pt x="478536" y="0"/>
                </a:moveTo>
                <a:lnTo>
                  <a:pt x="429608" y="2466"/>
                </a:lnTo>
                <a:lnTo>
                  <a:pt x="382094" y="9706"/>
                </a:lnTo>
                <a:lnTo>
                  <a:pt x="336234" y="21479"/>
                </a:lnTo>
                <a:lnTo>
                  <a:pt x="292268" y="37545"/>
                </a:lnTo>
                <a:lnTo>
                  <a:pt x="250437" y="57664"/>
                </a:lnTo>
                <a:lnTo>
                  <a:pt x="210982" y="81596"/>
                </a:lnTo>
                <a:lnTo>
                  <a:pt x="174143" y="109100"/>
                </a:lnTo>
                <a:lnTo>
                  <a:pt x="140160" y="139936"/>
                </a:lnTo>
                <a:lnTo>
                  <a:pt x="109274" y="173865"/>
                </a:lnTo>
                <a:lnTo>
                  <a:pt x="81726" y="210645"/>
                </a:lnTo>
                <a:lnTo>
                  <a:pt x="57756" y="250038"/>
                </a:lnTo>
                <a:lnTo>
                  <a:pt x="37605" y="291802"/>
                </a:lnTo>
                <a:lnTo>
                  <a:pt x="21514" y="335698"/>
                </a:lnTo>
                <a:lnTo>
                  <a:pt x="9722" y="381485"/>
                </a:lnTo>
                <a:lnTo>
                  <a:pt x="2470" y="428924"/>
                </a:lnTo>
                <a:lnTo>
                  <a:pt x="0" y="477773"/>
                </a:lnTo>
                <a:lnTo>
                  <a:pt x="2470" y="526623"/>
                </a:lnTo>
                <a:lnTo>
                  <a:pt x="9722" y="574062"/>
                </a:lnTo>
                <a:lnTo>
                  <a:pt x="21514" y="619849"/>
                </a:lnTo>
                <a:lnTo>
                  <a:pt x="37605" y="663745"/>
                </a:lnTo>
                <a:lnTo>
                  <a:pt x="57756" y="705509"/>
                </a:lnTo>
                <a:lnTo>
                  <a:pt x="81726" y="744902"/>
                </a:lnTo>
                <a:lnTo>
                  <a:pt x="109274" y="781682"/>
                </a:lnTo>
                <a:lnTo>
                  <a:pt x="140160" y="815611"/>
                </a:lnTo>
                <a:lnTo>
                  <a:pt x="174143" y="846447"/>
                </a:lnTo>
                <a:lnTo>
                  <a:pt x="210982" y="873951"/>
                </a:lnTo>
                <a:lnTo>
                  <a:pt x="250437" y="897883"/>
                </a:lnTo>
                <a:lnTo>
                  <a:pt x="292268" y="918002"/>
                </a:lnTo>
                <a:lnTo>
                  <a:pt x="336234" y="934068"/>
                </a:lnTo>
                <a:lnTo>
                  <a:pt x="382094" y="945841"/>
                </a:lnTo>
                <a:lnTo>
                  <a:pt x="429608" y="953081"/>
                </a:lnTo>
                <a:lnTo>
                  <a:pt x="478536" y="955547"/>
                </a:lnTo>
                <a:lnTo>
                  <a:pt x="527463" y="953081"/>
                </a:lnTo>
                <a:lnTo>
                  <a:pt x="574977" y="945841"/>
                </a:lnTo>
                <a:lnTo>
                  <a:pt x="620837" y="934068"/>
                </a:lnTo>
                <a:lnTo>
                  <a:pt x="664803" y="918002"/>
                </a:lnTo>
                <a:lnTo>
                  <a:pt x="706634" y="897883"/>
                </a:lnTo>
                <a:lnTo>
                  <a:pt x="746089" y="873951"/>
                </a:lnTo>
                <a:lnTo>
                  <a:pt x="782928" y="846447"/>
                </a:lnTo>
                <a:lnTo>
                  <a:pt x="816911" y="815611"/>
                </a:lnTo>
                <a:lnTo>
                  <a:pt x="847797" y="781682"/>
                </a:lnTo>
                <a:lnTo>
                  <a:pt x="875345" y="744902"/>
                </a:lnTo>
                <a:lnTo>
                  <a:pt x="899315" y="705509"/>
                </a:lnTo>
                <a:lnTo>
                  <a:pt x="919466" y="663745"/>
                </a:lnTo>
                <a:lnTo>
                  <a:pt x="935557" y="619849"/>
                </a:lnTo>
                <a:lnTo>
                  <a:pt x="947349" y="574062"/>
                </a:lnTo>
                <a:lnTo>
                  <a:pt x="954601" y="526623"/>
                </a:lnTo>
                <a:lnTo>
                  <a:pt x="957072" y="477773"/>
                </a:lnTo>
                <a:lnTo>
                  <a:pt x="954601" y="428924"/>
                </a:lnTo>
                <a:lnTo>
                  <a:pt x="947349" y="381485"/>
                </a:lnTo>
                <a:lnTo>
                  <a:pt x="935557" y="335698"/>
                </a:lnTo>
                <a:lnTo>
                  <a:pt x="919466" y="291802"/>
                </a:lnTo>
                <a:lnTo>
                  <a:pt x="899315" y="250038"/>
                </a:lnTo>
                <a:lnTo>
                  <a:pt x="875345" y="210645"/>
                </a:lnTo>
                <a:lnTo>
                  <a:pt x="847797" y="173865"/>
                </a:lnTo>
                <a:lnTo>
                  <a:pt x="816911" y="139936"/>
                </a:lnTo>
                <a:lnTo>
                  <a:pt x="782928" y="109100"/>
                </a:lnTo>
                <a:lnTo>
                  <a:pt x="746089" y="81596"/>
                </a:lnTo>
                <a:lnTo>
                  <a:pt x="706634" y="57664"/>
                </a:lnTo>
                <a:lnTo>
                  <a:pt x="664803" y="37545"/>
                </a:lnTo>
                <a:lnTo>
                  <a:pt x="620837" y="21479"/>
                </a:lnTo>
                <a:lnTo>
                  <a:pt x="574977" y="9706"/>
                </a:lnTo>
                <a:lnTo>
                  <a:pt x="527463" y="2466"/>
                </a:lnTo>
                <a:lnTo>
                  <a:pt x="478536" y="0"/>
                </a:lnTo>
                <a:close/>
              </a:path>
            </a:pathLst>
          </a:custGeom>
          <a:solidFill>
            <a:srgbClr val="4F81BC"/>
          </a:solidFill>
        </p:spPr>
        <p:txBody>
          <a:bodyPr wrap="square" lIns="0" tIns="0" rIns="0" bIns="0" rtlCol="0"/>
          <a:lstStyle/>
          <a:p>
            <a:endParaRPr/>
          </a:p>
        </p:txBody>
      </p:sp>
      <p:sp>
        <p:nvSpPr>
          <p:cNvPr id="31" name="object 31"/>
          <p:cNvSpPr/>
          <p:nvPr/>
        </p:nvSpPr>
        <p:spPr>
          <a:xfrm>
            <a:off x="3047238" y="3728465"/>
            <a:ext cx="957580" cy="955675"/>
          </a:xfrm>
          <a:custGeom>
            <a:avLst/>
            <a:gdLst/>
            <a:ahLst/>
            <a:cxnLst/>
            <a:rect l="l" t="t" r="r" b="b"/>
            <a:pathLst>
              <a:path w="957579" h="955675">
                <a:moveTo>
                  <a:pt x="0" y="477773"/>
                </a:moveTo>
                <a:lnTo>
                  <a:pt x="2470" y="428924"/>
                </a:lnTo>
                <a:lnTo>
                  <a:pt x="9722" y="381485"/>
                </a:lnTo>
                <a:lnTo>
                  <a:pt x="21514" y="335698"/>
                </a:lnTo>
                <a:lnTo>
                  <a:pt x="37605" y="291802"/>
                </a:lnTo>
                <a:lnTo>
                  <a:pt x="57756" y="250038"/>
                </a:lnTo>
                <a:lnTo>
                  <a:pt x="81726" y="210645"/>
                </a:lnTo>
                <a:lnTo>
                  <a:pt x="109274" y="173865"/>
                </a:lnTo>
                <a:lnTo>
                  <a:pt x="140160" y="139936"/>
                </a:lnTo>
                <a:lnTo>
                  <a:pt x="174143" y="109100"/>
                </a:lnTo>
                <a:lnTo>
                  <a:pt x="210982" y="81596"/>
                </a:lnTo>
                <a:lnTo>
                  <a:pt x="250437" y="57664"/>
                </a:lnTo>
                <a:lnTo>
                  <a:pt x="292268" y="37545"/>
                </a:lnTo>
                <a:lnTo>
                  <a:pt x="336234" y="21479"/>
                </a:lnTo>
                <a:lnTo>
                  <a:pt x="382094" y="9706"/>
                </a:lnTo>
                <a:lnTo>
                  <a:pt x="429608" y="2466"/>
                </a:lnTo>
                <a:lnTo>
                  <a:pt x="478536" y="0"/>
                </a:lnTo>
                <a:lnTo>
                  <a:pt x="527463" y="2466"/>
                </a:lnTo>
                <a:lnTo>
                  <a:pt x="574977" y="9706"/>
                </a:lnTo>
                <a:lnTo>
                  <a:pt x="620837" y="21479"/>
                </a:lnTo>
                <a:lnTo>
                  <a:pt x="664803" y="37545"/>
                </a:lnTo>
                <a:lnTo>
                  <a:pt x="706634" y="57664"/>
                </a:lnTo>
                <a:lnTo>
                  <a:pt x="746089" y="81596"/>
                </a:lnTo>
                <a:lnTo>
                  <a:pt x="782928" y="109100"/>
                </a:lnTo>
                <a:lnTo>
                  <a:pt x="816911" y="139936"/>
                </a:lnTo>
                <a:lnTo>
                  <a:pt x="847797" y="173865"/>
                </a:lnTo>
                <a:lnTo>
                  <a:pt x="875345" y="210645"/>
                </a:lnTo>
                <a:lnTo>
                  <a:pt x="899315" y="250038"/>
                </a:lnTo>
                <a:lnTo>
                  <a:pt x="919466" y="291802"/>
                </a:lnTo>
                <a:lnTo>
                  <a:pt x="935557" y="335698"/>
                </a:lnTo>
                <a:lnTo>
                  <a:pt x="947349" y="381485"/>
                </a:lnTo>
                <a:lnTo>
                  <a:pt x="954601" y="428924"/>
                </a:lnTo>
                <a:lnTo>
                  <a:pt x="957072" y="477773"/>
                </a:lnTo>
                <a:lnTo>
                  <a:pt x="954601" y="526623"/>
                </a:lnTo>
                <a:lnTo>
                  <a:pt x="947349" y="574062"/>
                </a:lnTo>
                <a:lnTo>
                  <a:pt x="935557" y="619849"/>
                </a:lnTo>
                <a:lnTo>
                  <a:pt x="919466" y="663745"/>
                </a:lnTo>
                <a:lnTo>
                  <a:pt x="899315" y="705509"/>
                </a:lnTo>
                <a:lnTo>
                  <a:pt x="875345" y="744902"/>
                </a:lnTo>
                <a:lnTo>
                  <a:pt x="847797" y="781682"/>
                </a:lnTo>
                <a:lnTo>
                  <a:pt x="816911" y="815611"/>
                </a:lnTo>
                <a:lnTo>
                  <a:pt x="782928" y="846447"/>
                </a:lnTo>
                <a:lnTo>
                  <a:pt x="746089" y="873951"/>
                </a:lnTo>
                <a:lnTo>
                  <a:pt x="706634" y="897883"/>
                </a:lnTo>
                <a:lnTo>
                  <a:pt x="664803" y="918002"/>
                </a:lnTo>
                <a:lnTo>
                  <a:pt x="620837" y="934068"/>
                </a:lnTo>
                <a:lnTo>
                  <a:pt x="574977" y="945841"/>
                </a:lnTo>
                <a:lnTo>
                  <a:pt x="527463" y="953081"/>
                </a:lnTo>
                <a:lnTo>
                  <a:pt x="478536" y="955547"/>
                </a:lnTo>
                <a:lnTo>
                  <a:pt x="429608" y="953081"/>
                </a:lnTo>
                <a:lnTo>
                  <a:pt x="382094" y="945841"/>
                </a:lnTo>
                <a:lnTo>
                  <a:pt x="336234" y="934068"/>
                </a:lnTo>
                <a:lnTo>
                  <a:pt x="292268" y="918002"/>
                </a:lnTo>
                <a:lnTo>
                  <a:pt x="250437" y="897883"/>
                </a:lnTo>
                <a:lnTo>
                  <a:pt x="210982" y="873951"/>
                </a:lnTo>
                <a:lnTo>
                  <a:pt x="174143" y="846447"/>
                </a:lnTo>
                <a:lnTo>
                  <a:pt x="140160" y="815611"/>
                </a:lnTo>
                <a:lnTo>
                  <a:pt x="109274" y="781682"/>
                </a:lnTo>
                <a:lnTo>
                  <a:pt x="81726" y="744902"/>
                </a:lnTo>
                <a:lnTo>
                  <a:pt x="57756" y="705509"/>
                </a:lnTo>
                <a:lnTo>
                  <a:pt x="37605" y="663745"/>
                </a:lnTo>
                <a:lnTo>
                  <a:pt x="21514" y="619849"/>
                </a:lnTo>
                <a:lnTo>
                  <a:pt x="9722" y="574062"/>
                </a:lnTo>
                <a:lnTo>
                  <a:pt x="2470" y="526623"/>
                </a:lnTo>
                <a:lnTo>
                  <a:pt x="0" y="477773"/>
                </a:lnTo>
                <a:close/>
              </a:path>
            </a:pathLst>
          </a:custGeom>
          <a:ln w="25908">
            <a:solidFill>
              <a:srgbClr val="8063A1"/>
            </a:solidFill>
          </a:ln>
        </p:spPr>
        <p:txBody>
          <a:bodyPr wrap="square" lIns="0" tIns="0" rIns="0" bIns="0" rtlCol="0"/>
          <a:lstStyle/>
          <a:p>
            <a:endParaRPr/>
          </a:p>
        </p:txBody>
      </p:sp>
      <p:sp>
        <p:nvSpPr>
          <p:cNvPr id="32" name="object 32"/>
          <p:cNvSpPr txBox="1"/>
          <p:nvPr/>
        </p:nvSpPr>
        <p:spPr>
          <a:xfrm>
            <a:off x="3303685" y="3999612"/>
            <a:ext cx="440055" cy="375920"/>
          </a:xfrm>
          <a:prstGeom prst="rect">
            <a:avLst/>
          </a:prstGeom>
        </p:spPr>
        <p:txBody>
          <a:bodyPr vert="horz" wrap="square" lIns="0" tIns="30480" rIns="0" bIns="0" rtlCol="0">
            <a:spAutoFit/>
          </a:bodyPr>
          <a:lstStyle/>
          <a:p>
            <a:pPr marL="12700" marR="5080" indent="48260">
              <a:lnSpc>
                <a:spcPts val="1320"/>
              </a:lnSpc>
              <a:spcBef>
                <a:spcPts val="240"/>
              </a:spcBef>
            </a:pPr>
            <a:r>
              <a:rPr sz="1200" b="1" spc="-15" dirty="0">
                <a:solidFill>
                  <a:srgbClr val="FFFFFF"/>
                </a:solidFill>
                <a:latin typeface="Calibri"/>
                <a:cs typeface="Calibri"/>
              </a:rPr>
              <a:t>Post  </a:t>
            </a:r>
            <a:r>
              <a:rPr sz="1200" b="1" dirty="0">
                <a:solidFill>
                  <a:srgbClr val="FFFFFF"/>
                </a:solidFill>
                <a:latin typeface="Calibri"/>
                <a:cs typeface="Calibri"/>
              </a:rPr>
              <a:t>A</a:t>
            </a:r>
            <a:r>
              <a:rPr sz="1200" b="1" spc="-10" dirty="0">
                <a:solidFill>
                  <a:srgbClr val="FFFFFF"/>
                </a:solidFill>
                <a:latin typeface="Calibri"/>
                <a:cs typeface="Calibri"/>
              </a:rPr>
              <a:t>w</a:t>
            </a:r>
            <a:r>
              <a:rPr sz="1200" b="1" spc="-5" dirty="0">
                <a:solidFill>
                  <a:srgbClr val="FFFFFF"/>
                </a:solidFill>
                <a:latin typeface="Calibri"/>
                <a:cs typeface="Calibri"/>
              </a:rPr>
              <a:t>a</a:t>
            </a:r>
            <a:r>
              <a:rPr sz="1200" b="1" spc="-10" dirty="0">
                <a:solidFill>
                  <a:srgbClr val="FFFFFF"/>
                </a:solidFill>
                <a:latin typeface="Calibri"/>
                <a:cs typeface="Calibri"/>
              </a:rPr>
              <a:t>rd</a:t>
            </a:r>
            <a:endParaRPr sz="1200">
              <a:latin typeface="Calibri"/>
              <a:cs typeface="Calibri"/>
            </a:endParaRPr>
          </a:p>
        </p:txBody>
      </p:sp>
      <p:sp>
        <p:nvSpPr>
          <p:cNvPr id="33" name="object 33"/>
          <p:cNvSpPr/>
          <p:nvPr/>
        </p:nvSpPr>
        <p:spPr>
          <a:xfrm>
            <a:off x="6547866" y="3367278"/>
            <a:ext cx="2200910" cy="1671955"/>
          </a:xfrm>
          <a:custGeom>
            <a:avLst/>
            <a:gdLst/>
            <a:ahLst/>
            <a:cxnLst/>
            <a:rect l="l" t="t" r="r" b="b"/>
            <a:pathLst>
              <a:path w="2200909" h="1671954">
                <a:moveTo>
                  <a:pt x="1364742" y="0"/>
                </a:moveTo>
                <a:lnTo>
                  <a:pt x="1364742" y="250774"/>
                </a:lnTo>
                <a:lnTo>
                  <a:pt x="0" y="250774"/>
                </a:lnTo>
                <a:lnTo>
                  <a:pt x="0" y="1421053"/>
                </a:lnTo>
                <a:lnTo>
                  <a:pt x="1364742" y="1421053"/>
                </a:lnTo>
                <a:lnTo>
                  <a:pt x="1364742" y="1671828"/>
                </a:lnTo>
                <a:lnTo>
                  <a:pt x="2200656" y="835914"/>
                </a:lnTo>
                <a:lnTo>
                  <a:pt x="1364742" y="0"/>
                </a:lnTo>
                <a:close/>
              </a:path>
            </a:pathLst>
          </a:custGeom>
          <a:solidFill>
            <a:srgbClr val="D0D7E8">
              <a:alpha val="90194"/>
            </a:srgbClr>
          </a:solidFill>
        </p:spPr>
        <p:txBody>
          <a:bodyPr wrap="square" lIns="0" tIns="0" rIns="0" bIns="0" rtlCol="0"/>
          <a:lstStyle/>
          <a:p>
            <a:endParaRPr/>
          </a:p>
        </p:txBody>
      </p:sp>
      <p:sp>
        <p:nvSpPr>
          <p:cNvPr id="34" name="object 34"/>
          <p:cNvSpPr/>
          <p:nvPr/>
        </p:nvSpPr>
        <p:spPr>
          <a:xfrm>
            <a:off x="6547866" y="3367278"/>
            <a:ext cx="2200910" cy="1671955"/>
          </a:xfrm>
          <a:custGeom>
            <a:avLst/>
            <a:gdLst/>
            <a:ahLst/>
            <a:cxnLst/>
            <a:rect l="l" t="t" r="r" b="b"/>
            <a:pathLst>
              <a:path w="2200909" h="1671954">
                <a:moveTo>
                  <a:pt x="0" y="250774"/>
                </a:moveTo>
                <a:lnTo>
                  <a:pt x="1364742" y="250774"/>
                </a:lnTo>
                <a:lnTo>
                  <a:pt x="1364742" y="0"/>
                </a:lnTo>
                <a:lnTo>
                  <a:pt x="2200656" y="835914"/>
                </a:lnTo>
                <a:lnTo>
                  <a:pt x="1364742" y="1671828"/>
                </a:lnTo>
                <a:lnTo>
                  <a:pt x="1364742" y="1421053"/>
                </a:lnTo>
                <a:lnTo>
                  <a:pt x="0" y="1421053"/>
                </a:lnTo>
                <a:lnTo>
                  <a:pt x="0" y="250774"/>
                </a:lnTo>
                <a:close/>
              </a:path>
            </a:pathLst>
          </a:custGeom>
          <a:ln w="25908">
            <a:solidFill>
              <a:srgbClr val="8063A1"/>
            </a:solidFill>
          </a:ln>
        </p:spPr>
        <p:txBody>
          <a:bodyPr wrap="square" lIns="0" tIns="0" rIns="0" bIns="0" rtlCol="0"/>
          <a:lstStyle/>
          <a:p>
            <a:endParaRPr/>
          </a:p>
        </p:txBody>
      </p:sp>
      <p:sp>
        <p:nvSpPr>
          <p:cNvPr id="35" name="object 35"/>
          <p:cNvSpPr txBox="1"/>
          <p:nvPr/>
        </p:nvSpPr>
        <p:spPr>
          <a:xfrm>
            <a:off x="7110245" y="3648530"/>
            <a:ext cx="983615" cy="1097915"/>
          </a:xfrm>
          <a:prstGeom prst="rect">
            <a:avLst/>
          </a:prstGeom>
        </p:spPr>
        <p:txBody>
          <a:bodyPr vert="horz" wrap="square" lIns="0" tIns="22225" rIns="0" bIns="0" rtlCol="0">
            <a:spAutoFit/>
          </a:bodyPr>
          <a:lstStyle/>
          <a:p>
            <a:pPr marL="70485" marR="5080" indent="-58419">
              <a:lnSpc>
                <a:spcPts val="1150"/>
              </a:lnSpc>
              <a:spcBef>
                <a:spcPts val="175"/>
              </a:spcBef>
              <a:buChar char="•"/>
              <a:tabLst>
                <a:tab pos="71120" algn="l"/>
              </a:tabLst>
            </a:pPr>
            <a:r>
              <a:rPr sz="1000" spc="-5" dirty="0">
                <a:solidFill>
                  <a:srgbClr val="1D384B"/>
                </a:solidFill>
                <a:latin typeface="Arial"/>
                <a:cs typeface="Arial"/>
              </a:rPr>
              <a:t>Submit</a:t>
            </a:r>
            <a:r>
              <a:rPr sz="1000" spc="-80" dirty="0">
                <a:solidFill>
                  <a:srgbClr val="1D384B"/>
                </a:solidFill>
                <a:latin typeface="Arial"/>
                <a:cs typeface="Arial"/>
              </a:rPr>
              <a:t> </a:t>
            </a:r>
            <a:r>
              <a:rPr sz="1000" spc="-5" dirty="0">
                <a:solidFill>
                  <a:srgbClr val="1D384B"/>
                </a:solidFill>
                <a:latin typeface="Arial"/>
                <a:cs typeface="Arial"/>
              </a:rPr>
              <a:t>closeout  documents</a:t>
            </a:r>
            <a:endParaRPr sz="1000">
              <a:latin typeface="Arial"/>
              <a:cs typeface="Arial"/>
            </a:endParaRPr>
          </a:p>
          <a:p>
            <a:pPr marL="70485" marR="165100" indent="-58419">
              <a:lnSpc>
                <a:spcPts val="1150"/>
              </a:lnSpc>
              <a:spcBef>
                <a:spcPts val="170"/>
              </a:spcBef>
              <a:buChar char="•"/>
              <a:tabLst>
                <a:tab pos="71120" algn="l"/>
              </a:tabLst>
            </a:pPr>
            <a:r>
              <a:rPr sz="1000" spc="-5" dirty="0">
                <a:solidFill>
                  <a:srgbClr val="1D384B"/>
                </a:solidFill>
                <a:latin typeface="Arial"/>
                <a:cs typeface="Arial"/>
              </a:rPr>
              <a:t>Complete  closeout  r</a:t>
            </a:r>
            <a:r>
              <a:rPr sz="1000" spc="-10" dirty="0">
                <a:solidFill>
                  <a:srgbClr val="1D384B"/>
                </a:solidFill>
                <a:latin typeface="Arial"/>
                <a:cs typeface="Arial"/>
              </a:rPr>
              <a:t>equ</a:t>
            </a:r>
            <a:r>
              <a:rPr sz="1000" spc="-15" dirty="0">
                <a:solidFill>
                  <a:srgbClr val="1D384B"/>
                </a:solidFill>
                <a:latin typeface="Arial"/>
                <a:cs typeface="Arial"/>
              </a:rPr>
              <a:t>i</a:t>
            </a:r>
            <a:r>
              <a:rPr sz="1000" spc="-5" dirty="0">
                <a:solidFill>
                  <a:srgbClr val="1D384B"/>
                </a:solidFill>
                <a:latin typeface="Arial"/>
                <a:cs typeface="Arial"/>
              </a:rPr>
              <a:t>r</a:t>
            </a:r>
            <a:r>
              <a:rPr sz="1000" spc="-10" dirty="0">
                <a:solidFill>
                  <a:srgbClr val="1D384B"/>
                </a:solidFill>
                <a:latin typeface="Arial"/>
                <a:cs typeface="Arial"/>
              </a:rPr>
              <a:t>e</a:t>
            </a:r>
            <a:r>
              <a:rPr sz="1000" spc="15" dirty="0">
                <a:solidFill>
                  <a:srgbClr val="1D384B"/>
                </a:solidFill>
                <a:latin typeface="Arial"/>
                <a:cs typeface="Arial"/>
              </a:rPr>
              <a:t>m</a:t>
            </a:r>
            <a:r>
              <a:rPr sz="1000" spc="-10" dirty="0">
                <a:solidFill>
                  <a:srgbClr val="1D384B"/>
                </a:solidFill>
                <a:latin typeface="Arial"/>
                <a:cs typeface="Arial"/>
              </a:rPr>
              <a:t>ent</a:t>
            </a:r>
            <a:r>
              <a:rPr sz="1000" spc="-5" dirty="0">
                <a:solidFill>
                  <a:srgbClr val="1D384B"/>
                </a:solidFill>
                <a:latin typeface="Arial"/>
                <a:cs typeface="Arial"/>
              </a:rPr>
              <a:t>s</a:t>
            </a:r>
            <a:endParaRPr sz="1000">
              <a:latin typeface="Arial"/>
              <a:cs typeface="Arial"/>
            </a:endParaRPr>
          </a:p>
          <a:p>
            <a:pPr marL="70485" marR="12065" indent="-58419">
              <a:lnSpc>
                <a:spcPts val="1150"/>
              </a:lnSpc>
              <a:spcBef>
                <a:spcPts val="175"/>
              </a:spcBef>
              <a:buChar char="•"/>
              <a:tabLst>
                <a:tab pos="71120" algn="l"/>
              </a:tabLst>
            </a:pPr>
            <a:r>
              <a:rPr sz="1000" spc="-5" dirty="0">
                <a:solidFill>
                  <a:srgbClr val="1D384B"/>
                </a:solidFill>
                <a:latin typeface="Arial"/>
                <a:cs typeface="Arial"/>
              </a:rPr>
              <a:t>Submit</a:t>
            </a:r>
            <a:r>
              <a:rPr sz="1000" spc="-55" dirty="0">
                <a:solidFill>
                  <a:srgbClr val="1D384B"/>
                </a:solidFill>
                <a:latin typeface="Arial"/>
                <a:cs typeface="Arial"/>
              </a:rPr>
              <a:t> </a:t>
            </a:r>
            <a:r>
              <a:rPr sz="1000" spc="-10" dirty="0">
                <a:solidFill>
                  <a:srgbClr val="1D384B"/>
                </a:solidFill>
                <a:latin typeface="Arial"/>
                <a:cs typeface="Arial"/>
              </a:rPr>
              <a:t>required  </a:t>
            </a:r>
            <a:r>
              <a:rPr sz="1000" spc="-5" dirty="0">
                <a:solidFill>
                  <a:srgbClr val="1D384B"/>
                </a:solidFill>
                <a:latin typeface="Arial"/>
                <a:cs typeface="Arial"/>
              </a:rPr>
              <a:t>reports</a:t>
            </a:r>
            <a:endParaRPr sz="1000">
              <a:latin typeface="Arial"/>
              <a:cs typeface="Arial"/>
            </a:endParaRPr>
          </a:p>
        </p:txBody>
      </p:sp>
      <p:sp>
        <p:nvSpPr>
          <p:cNvPr id="36" name="object 36"/>
          <p:cNvSpPr/>
          <p:nvPr/>
        </p:nvSpPr>
        <p:spPr>
          <a:xfrm>
            <a:off x="6075426" y="3713226"/>
            <a:ext cx="957580" cy="955675"/>
          </a:xfrm>
          <a:custGeom>
            <a:avLst/>
            <a:gdLst/>
            <a:ahLst/>
            <a:cxnLst/>
            <a:rect l="l" t="t" r="r" b="b"/>
            <a:pathLst>
              <a:path w="957579" h="955675">
                <a:moveTo>
                  <a:pt x="478536" y="0"/>
                </a:moveTo>
                <a:lnTo>
                  <a:pt x="429608" y="2466"/>
                </a:lnTo>
                <a:lnTo>
                  <a:pt x="382094" y="9706"/>
                </a:lnTo>
                <a:lnTo>
                  <a:pt x="336234" y="21479"/>
                </a:lnTo>
                <a:lnTo>
                  <a:pt x="292268" y="37545"/>
                </a:lnTo>
                <a:lnTo>
                  <a:pt x="250437" y="57664"/>
                </a:lnTo>
                <a:lnTo>
                  <a:pt x="210982" y="81596"/>
                </a:lnTo>
                <a:lnTo>
                  <a:pt x="174143" y="109100"/>
                </a:lnTo>
                <a:lnTo>
                  <a:pt x="140160" y="139936"/>
                </a:lnTo>
                <a:lnTo>
                  <a:pt x="109274" y="173865"/>
                </a:lnTo>
                <a:lnTo>
                  <a:pt x="81726" y="210645"/>
                </a:lnTo>
                <a:lnTo>
                  <a:pt x="57756" y="250038"/>
                </a:lnTo>
                <a:lnTo>
                  <a:pt x="37605" y="291802"/>
                </a:lnTo>
                <a:lnTo>
                  <a:pt x="21514" y="335698"/>
                </a:lnTo>
                <a:lnTo>
                  <a:pt x="9722" y="381485"/>
                </a:lnTo>
                <a:lnTo>
                  <a:pt x="2470" y="428924"/>
                </a:lnTo>
                <a:lnTo>
                  <a:pt x="0" y="477774"/>
                </a:lnTo>
                <a:lnTo>
                  <a:pt x="2470" y="526623"/>
                </a:lnTo>
                <a:lnTo>
                  <a:pt x="9722" y="574062"/>
                </a:lnTo>
                <a:lnTo>
                  <a:pt x="21514" y="619849"/>
                </a:lnTo>
                <a:lnTo>
                  <a:pt x="37605" y="663745"/>
                </a:lnTo>
                <a:lnTo>
                  <a:pt x="57756" y="705509"/>
                </a:lnTo>
                <a:lnTo>
                  <a:pt x="81726" y="744902"/>
                </a:lnTo>
                <a:lnTo>
                  <a:pt x="109274" y="781682"/>
                </a:lnTo>
                <a:lnTo>
                  <a:pt x="140160" y="815611"/>
                </a:lnTo>
                <a:lnTo>
                  <a:pt x="174143" y="846447"/>
                </a:lnTo>
                <a:lnTo>
                  <a:pt x="210982" y="873951"/>
                </a:lnTo>
                <a:lnTo>
                  <a:pt x="250437" y="897883"/>
                </a:lnTo>
                <a:lnTo>
                  <a:pt x="292268" y="918002"/>
                </a:lnTo>
                <a:lnTo>
                  <a:pt x="336234" y="934068"/>
                </a:lnTo>
                <a:lnTo>
                  <a:pt x="382094" y="945841"/>
                </a:lnTo>
                <a:lnTo>
                  <a:pt x="429608" y="953081"/>
                </a:lnTo>
                <a:lnTo>
                  <a:pt x="478536" y="955548"/>
                </a:lnTo>
                <a:lnTo>
                  <a:pt x="527463" y="953081"/>
                </a:lnTo>
                <a:lnTo>
                  <a:pt x="574977" y="945841"/>
                </a:lnTo>
                <a:lnTo>
                  <a:pt x="620837" y="934068"/>
                </a:lnTo>
                <a:lnTo>
                  <a:pt x="664803" y="918002"/>
                </a:lnTo>
                <a:lnTo>
                  <a:pt x="706634" y="897883"/>
                </a:lnTo>
                <a:lnTo>
                  <a:pt x="746089" y="873951"/>
                </a:lnTo>
                <a:lnTo>
                  <a:pt x="782928" y="846447"/>
                </a:lnTo>
                <a:lnTo>
                  <a:pt x="816911" y="815611"/>
                </a:lnTo>
                <a:lnTo>
                  <a:pt x="847797" y="781682"/>
                </a:lnTo>
                <a:lnTo>
                  <a:pt x="875345" y="744902"/>
                </a:lnTo>
                <a:lnTo>
                  <a:pt x="899315" y="705509"/>
                </a:lnTo>
                <a:lnTo>
                  <a:pt x="919466" y="663745"/>
                </a:lnTo>
                <a:lnTo>
                  <a:pt x="935557" y="619849"/>
                </a:lnTo>
                <a:lnTo>
                  <a:pt x="947349" y="574062"/>
                </a:lnTo>
                <a:lnTo>
                  <a:pt x="954601" y="526623"/>
                </a:lnTo>
                <a:lnTo>
                  <a:pt x="957072" y="477774"/>
                </a:lnTo>
                <a:lnTo>
                  <a:pt x="954601" y="428924"/>
                </a:lnTo>
                <a:lnTo>
                  <a:pt x="947349" y="381485"/>
                </a:lnTo>
                <a:lnTo>
                  <a:pt x="935557" y="335698"/>
                </a:lnTo>
                <a:lnTo>
                  <a:pt x="919466" y="291802"/>
                </a:lnTo>
                <a:lnTo>
                  <a:pt x="899315" y="250038"/>
                </a:lnTo>
                <a:lnTo>
                  <a:pt x="875345" y="210645"/>
                </a:lnTo>
                <a:lnTo>
                  <a:pt x="847797" y="173865"/>
                </a:lnTo>
                <a:lnTo>
                  <a:pt x="816911" y="139936"/>
                </a:lnTo>
                <a:lnTo>
                  <a:pt x="782928" y="109100"/>
                </a:lnTo>
                <a:lnTo>
                  <a:pt x="746089" y="81596"/>
                </a:lnTo>
                <a:lnTo>
                  <a:pt x="706634" y="57664"/>
                </a:lnTo>
                <a:lnTo>
                  <a:pt x="664803" y="37545"/>
                </a:lnTo>
                <a:lnTo>
                  <a:pt x="620837" y="21479"/>
                </a:lnTo>
                <a:lnTo>
                  <a:pt x="574977" y="9706"/>
                </a:lnTo>
                <a:lnTo>
                  <a:pt x="527463" y="2466"/>
                </a:lnTo>
                <a:lnTo>
                  <a:pt x="478536" y="0"/>
                </a:lnTo>
                <a:close/>
              </a:path>
            </a:pathLst>
          </a:custGeom>
          <a:solidFill>
            <a:srgbClr val="4F81BC"/>
          </a:solidFill>
        </p:spPr>
        <p:txBody>
          <a:bodyPr wrap="square" lIns="0" tIns="0" rIns="0" bIns="0" rtlCol="0"/>
          <a:lstStyle/>
          <a:p>
            <a:endParaRPr/>
          </a:p>
        </p:txBody>
      </p:sp>
      <p:sp>
        <p:nvSpPr>
          <p:cNvPr id="37" name="object 37"/>
          <p:cNvSpPr/>
          <p:nvPr/>
        </p:nvSpPr>
        <p:spPr>
          <a:xfrm>
            <a:off x="6075426" y="3713226"/>
            <a:ext cx="957580" cy="955675"/>
          </a:xfrm>
          <a:custGeom>
            <a:avLst/>
            <a:gdLst/>
            <a:ahLst/>
            <a:cxnLst/>
            <a:rect l="l" t="t" r="r" b="b"/>
            <a:pathLst>
              <a:path w="957579" h="955675">
                <a:moveTo>
                  <a:pt x="0" y="477774"/>
                </a:moveTo>
                <a:lnTo>
                  <a:pt x="2470" y="428924"/>
                </a:lnTo>
                <a:lnTo>
                  <a:pt x="9722" y="381485"/>
                </a:lnTo>
                <a:lnTo>
                  <a:pt x="21514" y="335698"/>
                </a:lnTo>
                <a:lnTo>
                  <a:pt x="37605" y="291802"/>
                </a:lnTo>
                <a:lnTo>
                  <a:pt x="57756" y="250038"/>
                </a:lnTo>
                <a:lnTo>
                  <a:pt x="81726" y="210645"/>
                </a:lnTo>
                <a:lnTo>
                  <a:pt x="109274" y="173865"/>
                </a:lnTo>
                <a:lnTo>
                  <a:pt x="140160" y="139936"/>
                </a:lnTo>
                <a:lnTo>
                  <a:pt x="174143" y="109100"/>
                </a:lnTo>
                <a:lnTo>
                  <a:pt x="210982" y="81596"/>
                </a:lnTo>
                <a:lnTo>
                  <a:pt x="250437" y="57664"/>
                </a:lnTo>
                <a:lnTo>
                  <a:pt x="292268" y="37545"/>
                </a:lnTo>
                <a:lnTo>
                  <a:pt x="336234" y="21479"/>
                </a:lnTo>
                <a:lnTo>
                  <a:pt x="382094" y="9706"/>
                </a:lnTo>
                <a:lnTo>
                  <a:pt x="429608" y="2466"/>
                </a:lnTo>
                <a:lnTo>
                  <a:pt x="478536" y="0"/>
                </a:lnTo>
                <a:lnTo>
                  <a:pt x="527463" y="2466"/>
                </a:lnTo>
                <a:lnTo>
                  <a:pt x="574977" y="9706"/>
                </a:lnTo>
                <a:lnTo>
                  <a:pt x="620837" y="21479"/>
                </a:lnTo>
                <a:lnTo>
                  <a:pt x="664803" y="37545"/>
                </a:lnTo>
                <a:lnTo>
                  <a:pt x="706634" y="57664"/>
                </a:lnTo>
                <a:lnTo>
                  <a:pt x="746089" y="81596"/>
                </a:lnTo>
                <a:lnTo>
                  <a:pt x="782928" y="109100"/>
                </a:lnTo>
                <a:lnTo>
                  <a:pt x="816911" y="139936"/>
                </a:lnTo>
                <a:lnTo>
                  <a:pt x="847797" y="173865"/>
                </a:lnTo>
                <a:lnTo>
                  <a:pt x="875345" y="210645"/>
                </a:lnTo>
                <a:lnTo>
                  <a:pt x="899315" y="250038"/>
                </a:lnTo>
                <a:lnTo>
                  <a:pt x="919466" y="291802"/>
                </a:lnTo>
                <a:lnTo>
                  <a:pt x="935557" y="335698"/>
                </a:lnTo>
                <a:lnTo>
                  <a:pt x="947349" y="381485"/>
                </a:lnTo>
                <a:lnTo>
                  <a:pt x="954601" y="428924"/>
                </a:lnTo>
                <a:lnTo>
                  <a:pt x="957072" y="477774"/>
                </a:lnTo>
                <a:lnTo>
                  <a:pt x="954601" y="526623"/>
                </a:lnTo>
                <a:lnTo>
                  <a:pt x="947349" y="574062"/>
                </a:lnTo>
                <a:lnTo>
                  <a:pt x="935557" y="619849"/>
                </a:lnTo>
                <a:lnTo>
                  <a:pt x="919466" y="663745"/>
                </a:lnTo>
                <a:lnTo>
                  <a:pt x="899315" y="705509"/>
                </a:lnTo>
                <a:lnTo>
                  <a:pt x="875345" y="744902"/>
                </a:lnTo>
                <a:lnTo>
                  <a:pt x="847797" y="781682"/>
                </a:lnTo>
                <a:lnTo>
                  <a:pt x="816911" y="815611"/>
                </a:lnTo>
                <a:lnTo>
                  <a:pt x="782928" y="846447"/>
                </a:lnTo>
                <a:lnTo>
                  <a:pt x="746089" y="873951"/>
                </a:lnTo>
                <a:lnTo>
                  <a:pt x="706634" y="897883"/>
                </a:lnTo>
                <a:lnTo>
                  <a:pt x="664803" y="918002"/>
                </a:lnTo>
                <a:lnTo>
                  <a:pt x="620837" y="934068"/>
                </a:lnTo>
                <a:lnTo>
                  <a:pt x="574977" y="945841"/>
                </a:lnTo>
                <a:lnTo>
                  <a:pt x="527463" y="953081"/>
                </a:lnTo>
                <a:lnTo>
                  <a:pt x="478536" y="955548"/>
                </a:lnTo>
                <a:lnTo>
                  <a:pt x="429608" y="953081"/>
                </a:lnTo>
                <a:lnTo>
                  <a:pt x="382094" y="945841"/>
                </a:lnTo>
                <a:lnTo>
                  <a:pt x="336234" y="934068"/>
                </a:lnTo>
                <a:lnTo>
                  <a:pt x="292268" y="918002"/>
                </a:lnTo>
                <a:lnTo>
                  <a:pt x="250437" y="897883"/>
                </a:lnTo>
                <a:lnTo>
                  <a:pt x="210982" y="873951"/>
                </a:lnTo>
                <a:lnTo>
                  <a:pt x="174143" y="846447"/>
                </a:lnTo>
                <a:lnTo>
                  <a:pt x="140160" y="815611"/>
                </a:lnTo>
                <a:lnTo>
                  <a:pt x="109274" y="781682"/>
                </a:lnTo>
                <a:lnTo>
                  <a:pt x="81726" y="744902"/>
                </a:lnTo>
                <a:lnTo>
                  <a:pt x="57756" y="705509"/>
                </a:lnTo>
                <a:lnTo>
                  <a:pt x="37605" y="663745"/>
                </a:lnTo>
                <a:lnTo>
                  <a:pt x="21514" y="619849"/>
                </a:lnTo>
                <a:lnTo>
                  <a:pt x="9722" y="574062"/>
                </a:lnTo>
                <a:lnTo>
                  <a:pt x="2470" y="526623"/>
                </a:lnTo>
                <a:lnTo>
                  <a:pt x="0" y="477774"/>
                </a:lnTo>
                <a:close/>
              </a:path>
            </a:pathLst>
          </a:custGeom>
          <a:ln w="25908">
            <a:solidFill>
              <a:srgbClr val="8063A1"/>
            </a:solidFill>
          </a:ln>
        </p:spPr>
        <p:txBody>
          <a:bodyPr wrap="square" lIns="0" tIns="0" rIns="0" bIns="0" rtlCol="0"/>
          <a:lstStyle/>
          <a:p>
            <a:endParaRPr/>
          </a:p>
        </p:txBody>
      </p:sp>
      <p:sp>
        <p:nvSpPr>
          <p:cNvPr id="38" name="object 38"/>
          <p:cNvSpPr txBox="1"/>
          <p:nvPr/>
        </p:nvSpPr>
        <p:spPr>
          <a:xfrm>
            <a:off x="6262049" y="3983827"/>
            <a:ext cx="581660" cy="375920"/>
          </a:xfrm>
          <a:prstGeom prst="rect">
            <a:avLst/>
          </a:prstGeom>
        </p:spPr>
        <p:txBody>
          <a:bodyPr vert="horz" wrap="square" lIns="0" tIns="30480" rIns="0" bIns="0" rtlCol="0">
            <a:spAutoFit/>
          </a:bodyPr>
          <a:lstStyle/>
          <a:p>
            <a:pPr marL="12700" marR="5080" indent="69850">
              <a:lnSpc>
                <a:spcPts val="1320"/>
              </a:lnSpc>
              <a:spcBef>
                <a:spcPts val="240"/>
              </a:spcBef>
            </a:pPr>
            <a:r>
              <a:rPr sz="1200" b="1" spc="-10" dirty="0">
                <a:solidFill>
                  <a:srgbClr val="FFFFFF"/>
                </a:solidFill>
                <a:latin typeface="Calibri"/>
                <a:cs typeface="Calibri"/>
              </a:rPr>
              <a:t>Award  </a:t>
            </a:r>
            <a:r>
              <a:rPr sz="1200" b="1" dirty="0">
                <a:solidFill>
                  <a:srgbClr val="FFFFFF"/>
                </a:solidFill>
                <a:latin typeface="Calibri"/>
                <a:cs typeface="Calibri"/>
              </a:rPr>
              <a:t>Clos</a:t>
            </a:r>
            <a:r>
              <a:rPr sz="1200" b="1" spc="-5" dirty="0">
                <a:solidFill>
                  <a:srgbClr val="FFFFFF"/>
                </a:solidFill>
                <a:latin typeface="Calibri"/>
                <a:cs typeface="Calibri"/>
              </a:rPr>
              <a:t>e</a:t>
            </a:r>
            <a:r>
              <a:rPr sz="1200" b="1" dirty="0">
                <a:solidFill>
                  <a:srgbClr val="FFFFFF"/>
                </a:solidFill>
                <a:latin typeface="Calibri"/>
                <a:cs typeface="Calibri"/>
              </a:rPr>
              <a:t>out</a:t>
            </a:r>
            <a:endParaRPr sz="1200">
              <a:latin typeface="Calibri"/>
              <a:cs typeface="Calibri"/>
            </a:endParaRPr>
          </a:p>
        </p:txBody>
      </p:sp>
      <p:sp>
        <p:nvSpPr>
          <p:cNvPr id="39" name="object 39"/>
          <p:cNvSpPr/>
          <p:nvPr/>
        </p:nvSpPr>
        <p:spPr>
          <a:xfrm>
            <a:off x="204215" y="1200911"/>
            <a:ext cx="2944367" cy="2122931"/>
          </a:xfrm>
          <a:prstGeom prst="rect">
            <a:avLst/>
          </a:prstGeom>
          <a:blipFill>
            <a:blip r:embed="rId3" cstate="print"/>
            <a:stretch>
              <a:fillRect/>
            </a:stretch>
          </a:blipFill>
        </p:spPr>
        <p:txBody>
          <a:bodyPr wrap="square" lIns="0" tIns="0" rIns="0" bIns="0" rtlCol="0"/>
          <a:lstStyle/>
          <a:p>
            <a:endParaRPr/>
          </a:p>
        </p:txBody>
      </p:sp>
      <p:sp>
        <p:nvSpPr>
          <p:cNvPr id="40" name="object 40"/>
          <p:cNvSpPr/>
          <p:nvPr/>
        </p:nvSpPr>
        <p:spPr>
          <a:xfrm>
            <a:off x="251459" y="1225296"/>
            <a:ext cx="2849880" cy="2028825"/>
          </a:xfrm>
          <a:custGeom>
            <a:avLst/>
            <a:gdLst/>
            <a:ahLst/>
            <a:cxnLst/>
            <a:rect l="l" t="t" r="r" b="b"/>
            <a:pathLst>
              <a:path w="2849880" h="2028825">
                <a:moveTo>
                  <a:pt x="0" y="0"/>
                </a:moveTo>
                <a:lnTo>
                  <a:pt x="2849880" y="0"/>
                </a:lnTo>
                <a:lnTo>
                  <a:pt x="2849880" y="2028444"/>
                </a:lnTo>
                <a:lnTo>
                  <a:pt x="0" y="2028444"/>
                </a:lnTo>
                <a:lnTo>
                  <a:pt x="0" y="0"/>
                </a:lnTo>
                <a:close/>
              </a:path>
            </a:pathLst>
          </a:custGeom>
          <a:ln w="9144">
            <a:solidFill>
              <a:srgbClr val="FF0000"/>
            </a:solidFill>
          </a:ln>
        </p:spPr>
        <p:txBody>
          <a:bodyPr wrap="square" lIns="0" tIns="0" rIns="0" bIns="0" rtlCol="0"/>
          <a:lstStyle/>
          <a:p>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46534" y="794395"/>
            <a:ext cx="4650740" cy="513715"/>
          </a:xfrm>
          <a:prstGeom prst="rect">
            <a:avLst/>
          </a:prstGeom>
        </p:spPr>
        <p:txBody>
          <a:bodyPr vert="horz" wrap="square" lIns="0" tIns="13335" rIns="0" bIns="0" rtlCol="0">
            <a:spAutoFit/>
          </a:bodyPr>
          <a:lstStyle/>
          <a:p>
            <a:pPr marL="12700">
              <a:lnSpc>
                <a:spcPct val="100000"/>
              </a:lnSpc>
              <a:spcBef>
                <a:spcPts val="105"/>
              </a:spcBef>
            </a:pPr>
            <a:r>
              <a:rPr sz="3200" spc="-5" dirty="0">
                <a:hlinkClick r:id="rId3"/>
              </a:rPr>
              <a:t>Grants.gov</a:t>
            </a:r>
            <a:r>
              <a:rPr sz="3200" spc="-80" dirty="0">
                <a:hlinkClick r:id="rId3"/>
              </a:rPr>
              <a:t> </a:t>
            </a:r>
            <a:r>
              <a:rPr sz="3200" spc="-5" dirty="0"/>
              <a:t>Registration</a:t>
            </a:r>
            <a:endParaRPr sz="3200"/>
          </a:p>
        </p:txBody>
      </p:sp>
      <p:sp>
        <p:nvSpPr>
          <p:cNvPr id="3" name="object 3"/>
          <p:cNvSpPr txBox="1"/>
          <p:nvPr/>
        </p:nvSpPr>
        <p:spPr>
          <a:xfrm>
            <a:off x="535878" y="1384944"/>
            <a:ext cx="7586345" cy="3369945"/>
          </a:xfrm>
          <a:prstGeom prst="rect">
            <a:avLst/>
          </a:prstGeom>
        </p:spPr>
        <p:txBody>
          <a:bodyPr vert="horz" wrap="square" lIns="0" tIns="73025" rIns="0" bIns="0" rtlCol="0">
            <a:spAutoFit/>
          </a:bodyPr>
          <a:lstStyle/>
          <a:p>
            <a:pPr marL="12700">
              <a:lnSpc>
                <a:spcPct val="100000"/>
              </a:lnSpc>
              <a:spcBef>
                <a:spcPts val="575"/>
              </a:spcBef>
            </a:pPr>
            <a:r>
              <a:rPr sz="2000" b="1" dirty="0">
                <a:solidFill>
                  <a:srgbClr val="10243E"/>
                </a:solidFill>
                <a:latin typeface="Arial"/>
                <a:cs typeface="Arial"/>
              </a:rPr>
              <a:t>Act</a:t>
            </a:r>
            <a:r>
              <a:rPr sz="2000" b="1" spc="-20" dirty="0">
                <a:solidFill>
                  <a:srgbClr val="10243E"/>
                </a:solidFill>
                <a:latin typeface="Arial"/>
                <a:cs typeface="Arial"/>
              </a:rPr>
              <a:t> </a:t>
            </a:r>
            <a:r>
              <a:rPr sz="2000" b="1" spc="5" dirty="0">
                <a:solidFill>
                  <a:srgbClr val="10243E"/>
                </a:solidFill>
                <a:latin typeface="Arial"/>
                <a:cs typeface="Arial"/>
              </a:rPr>
              <a:t>Now!</a:t>
            </a:r>
            <a:endParaRPr sz="2000">
              <a:latin typeface="Arial"/>
              <a:cs typeface="Arial"/>
            </a:endParaRPr>
          </a:p>
          <a:p>
            <a:pPr marL="12700">
              <a:lnSpc>
                <a:spcPct val="100000"/>
              </a:lnSpc>
              <a:spcBef>
                <a:spcPts val="480"/>
              </a:spcBef>
            </a:pPr>
            <a:r>
              <a:rPr sz="2000" b="1" spc="-5" dirty="0">
                <a:solidFill>
                  <a:srgbClr val="10243E"/>
                </a:solidFill>
                <a:latin typeface="Arial"/>
                <a:cs typeface="Arial"/>
              </a:rPr>
              <a:t>The registration </a:t>
            </a:r>
            <a:r>
              <a:rPr sz="2000" b="1" dirty="0">
                <a:solidFill>
                  <a:srgbClr val="10243E"/>
                </a:solidFill>
                <a:latin typeface="Arial"/>
                <a:cs typeface="Arial"/>
              </a:rPr>
              <a:t>process </a:t>
            </a:r>
            <a:r>
              <a:rPr sz="2000" b="1" spc="-5" dirty="0">
                <a:solidFill>
                  <a:srgbClr val="10243E"/>
                </a:solidFill>
                <a:latin typeface="Arial"/>
                <a:cs typeface="Arial"/>
              </a:rPr>
              <a:t>may </a:t>
            </a:r>
            <a:r>
              <a:rPr sz="2000" b="1" dirty="0">
                <a:solidFill>
                  <a:srgbClr val="10243E"/>
                </a:solidFill>
                <a:latin typeface="Arial"/>
                <a:cs typeface="Arial"/>
              </a:rPr>
              <a:t>take 10–14 </a:t>
            </a:r>
            <a:r>
              <a:rPr sz="2000" b="1" spc="-5" dirty="0">
                <a:solidFill>
                  <a:srgbClr val="10243E"/>
                </a:solidFill>
                <a:latin typeface="Arial"/>
                <a:cs typeface="Arial"/>
              </a:rPr>
              <a:t>business</a:t>
            </a:r>
            <a:r>
              <a:rPr sz="2000" b="1" spc="-114" dirty="0">
                <a:solidFill>
                  <a:srgbClr val="10243E"/>
                </a:solidFill>
                <a:latin typeface="Arial"/>
                <a:cs typeface="Arial"/>
              </a:rPr>
              <a:t> </a:t>
            </a:r>
            <a:r>
              <a:rPr sz="2000" b="1" spc="-10" dirty="0">
                <a:solidFill>
                  <a:srgbClr val="10243E"/>
                </a:solidFill>
                <a:latin typeface="Arial"/>
                <a:cs typeface="Arial"/>
              </a:rPr>
              <a:t>days.</a:t>
            </a:r>
            <a:endParaRPr sz="2000">
              <a:latin typeface="Arial"/>
              <a:cs typeface="Arial"/>
            </a:endParaRPr>
          </a:p>
          <a:p>
            <a:pPr marL="12700" marR="821690">
              <a:lnSpc>
                <a:spcPct val="162500"/>
              </a:lnSpc>
              <a:spcBef>
                <a:spcPts val="20"/>
              </a:spcBef>
            </a:pPr>
            <a:r>
              <a:rPr sz="1600" spc="-10" dirty="0">
                <a:solidFill>
                  <a:srgbClr val="10243E"/>
                </a:solidFill>
                <a:latin typeface="Arial"/>
                <a:cs typeface="Arial"/>
              </a:rPr>
              <a:t>There are </a:t>
            </a:r>
            <a:r>
              <a:rPr sz="1600" b="1" spc="-5" dirty="0">
                <a:solidFill>
                  <a:srgbClr val="10243E"/>
                </a:solidFill>
                <a:latin typeface="Arial"/>
                <a:cs typeface="Arial"/>
              </a:rPr>
              <a:t>4 </a:t>
            </a:r>
            <a:r>
              <a:rPr sz="1600" b="1" spc="-10" dirty="0">
                <a:solidFill>
                  <a:srgbClr val="10243E"/>
                </a:solidFill>
                <a:latin typeface="Arial"/>
                <a:cs typeface="Arial"/>
              </a:rPr>
              <a:t>steps </a:t>
            </a:r>
            <a:r>
              <a:rPr sz="1600" dirty="0">
                <a:solidFill>
                  <a:srgbClr val="10243E"/>
                </a:solidFill>
                <a:latin typeface="Arial"/>
                <a:cs typeface="Arial"/>
              </a:rPr>
              <a:t>in </a:t>
            </a:r>
            <a:r>
              <a:rPr sz="1600" spc="-5" dirty="0">
                <a:solidFill>
                  <a:srgbClr val="10243E"/>
                </a:solidFill>
                <a:latin typeface="Arial"/>
                <a:cs typeface="Arial"/>
              </a:rPr>
              <a:t>registering as an organization applicant </a:t>
            </a:r>
            <a:r>
              <a:rPr sz="1600" dirty="0">
                <a:solidFill>
                  <a:srgbClr val="10243E"/>
                </a:solidFill>
                <a:latin typeface="Arial"/>
                <a:cs typeface="Arial"/>
              </a:rPr>
              <a:t>in </a:t>
            </a:r>
            <a:r>
              <a:rPr sz="1600" spc="-15" dirty="0">
                <a:solidFill>
                  <a:srgbClr val="10243E"/>
                </a:solidFill>
                <a:latin typeface="Arial"/>
                <a:cs typeface="Arial"/>
                <a:hlinkClick r:id="rId3"/>
              </a:rPr>
              <a:t>Grants.gov</a:t>
            </a:r>
            <a:r>
              <a:rPr sz="1600" spc="-15" dirty="0">
                <a:solidFill>
                  <a:srgbClr val="10243E"/>
                </a:solidFill>
                <a:latin typeface="Arial"/>
                <a:cs typeface="Arial"/>
              </a:rPr>
              <a:t>.  </a:t>
            </a:r>
            <a:r>
              <a:rPr sz="1600" spc="-95" dirty="0">
                <a:solidFill>
                  <a:srgbClr val="10243E"/>
                </a:solidFill>
                <a:latin typeface="Arial"/>
                <a:cs typeface="Arial"/>
              </a:rPr>
              <a:t>To </a:t>
            </a:r>
            <a:r>
              <a:rPr sz="1600" spc="-5" dirty="0">
                <a:solidFill>
                  <a:srgbClr val="10243E"/>
                </a:solidFill>
                <a:latin typeface="Arial"/>
                <a:cs typeface="Arial"/>
              </a:rPr>
              <a:t>register </a:t>
            </a:r>
            <a:r>
              <a:rPr sz="1600" spc="-15" dirty="0">
                <a:solidFill>
                  <a:srgbClr val="10243E"/>
                </a:solidFill>
                <a:latin typeface="Arial"/>
                <a:cs typeface="Arial"/>
              </a:rPr>
              <a:t>you </a:t>
            </a:r>
            <a:r>
              <a:rPr sz="1600" spc="-5" dirty="0">
                <a:solidFill>
                  <a:srgbClr val="10243E"/>
                </a:solidFill>
                <a:latin typeface="Arial"/>
                <a:cs typeface="Arial"/>
              </a:rPr>
              <a:t>will </a:t>
            </a:r>
            <a:r>
              <a:rPr sz="1600" spc="-10" dirty="0">
                <a:solidFill>
                  <a:srgbClr val="10243E"/>
                </a:solidFill>
                <a:latin typeface="Arial"/>
                <a:cs typeface="Arial"/>
              </a:rPr>
              <a:t>need </a:t>
            </a:r>
            <a:r>
              <a:rPr sz="1600" u="sng" spc="-5" dirty="0">
                <a:solidFill>
                  <a:srgbClr val="10243E"/>
                </a:solidFill>
                <a:uFill>
                  <a:solidFill>
                    <a:srgbClr val="10243E"/>
                  </a:solidFill>
                </a:uFill>
                <a:latin typeface="Arial"/>
                <a:cs typeface="Arial"/>
              </a:rPr>
              <a:t>all</a:t>
            </a:r>
            <a:r>
              <a:rPr sz="1600" spc="-5" dirty="0">
                <a:solidFill>
                  <a:srgbClr val="10243E"/>
                </a:solidFill>
                <a:latin typeface="Arial"/>
                <a:cs typeface="Arial"/>
              </a:rPr>
              <a:t> of the information </a:t>
            </a:r>
            <a:r>
              <a:rPr sz="1600" dirty="0">
                <a:solidFill>
                  <a:srgbClr val="10243E"/>
                </a:solidFill>
                <a:latin typeface="Arial"/>
                <a:cs typeface="Arial"/>
              </a:rPr>
              <a:t>listed</a:t>
            </a:r>
            <a:r>
              <a:rPr sz="1600" spc="-160" dirty="0">
                <a:solidFill>
                  <a:srgbClr val="10243E"/>
                </a:solidFill>
                <a:latin typeface="Arial"/>
                <a:cs typeface="Arial"/>
              </a:rPr>
              <a:t> </a:t>
            </a:r>
            <a:r>
              <a:rPr sz="1600" spc="-10" dirty="0">
                <a:solidFill>
                  <a:srgbClr val="10243E"/>
                </a:solidFill>
                <a:latin typeface="Arial"/>
                <a:cs typeface="Arial"/>
              </a:rPr>
              <a:t>below:</a:t>
            </a:r>
            <a:endParaRPr sz="1600">
              <a:latin typeface="Arial"/>
              <a:cs typeface="Arial"/>
            </a:endParaRPr>
          </a:p>
          <a:p>
            <a:pPr marL="355600" indent="-343535">
              <a:lnSpc>
                <a:spcPct val="100000"/>
              </a:lnSpc>
              <a:spcBef>
                <a:spcPts val="790"/>
              </a:spcBef>
              <a:buChar char="•"/>
              <a:tabLst>
                <a:tab pos="355600" algn="l"/>
                <a:tab pos="356235" algn="l"/>
              </a:tabLst>
            </a:pPr>
            <a:r>
              <a:rPr sz="1600" spc="-10" dirty="0">
                <a:solidFill>
                  <a:srgbClr val="10243E"/>
                </a:solidFill>
                <a:latin typeface="Arial"/>
                <a:cs typeface="Arial"/>
              </a:rPr>
              <a:t>Name </a:t>
            </a:r>
            <a:r>
              <a:rPr sz="1600" spc="-5" dirty="0">
                <a:solidFill>
                  <a:srgbClr val="10243E"/>
                </a:solidFill>
                <a:latin typeface="Arial"/>
                <a:cs typeface="Arial"/>
              </a:rPr>
              <a:t>of</a:t>
            </a:r>
            <a:r>
              <a:rPr sz="1600" spc="-45" dirty="0">
                <a:solidFill>
                  <a:srgbClr val="10243E"/>
                </a:solidFill>
                <a:latin typeface="Arial"/>
                <a:cs typeface="Arial"/>
              </a:rPr>
              <a:t> </a:t>
            </a:r>
            <a:r>
              <a:rPr sz="1600" spc="-5" dirty="0">
                <a:solidFill>
                  <a:srgbClr val="10243E"/>
                </a:solidFill>
                <a:latin typeface="Arial"/>
                <a:cs typeface="Arial"/>
              </a:rPr>
              <a:t>organization</a:t>
            </a:r>
            <a:endParaRPr sz="1600">
              <a:latin typeface="Arial"/>
              <a:cs typeface="Arial"/>
            </a:endParaRPr>
          </a:p>
          <a:p>
            <a:pPr marL="355600" indent="-343535">
              <a:lnSpc>
                <a:spcPct val="100000"/>
              </a:lnSpc>
              <a:spcBef>
                <a:spcPts val="409"/>
              </a:spcBef>
              <a:buChar char="•"/>
              <a:tabLst>
                <a:tab pos="355600" algn="l"/>
                <a:tab pos="356235" algn="l"/>
              </a:tabLst>
            </a:pPr>
            <a:r>
              <a:rPr sz="1600" spc="-5" dirty="0">
                <a:solidFill>
                  <a:srgbClr val="10243E"/>
                </a:solidFill>
                <a:latin typeface="Arial"/>
                <a:cs typeface="Arial"/>
              </a:rPr>
              <a:t>Organization</a:t>
            </a:r>
            <a:r>
              <a:rPr sz="1600" spc="-85" dirty="0">
                <a:solidFill>
                  <a:srgbClr val="10243E"/>
                </a:solidFill>
                <a:latin typeface="Arial"/>
                <a:cs typeface="Arial"/>
              </a:rPr>
              <a:t> </a:t>
            </a:r>
            <a:r>
              <a:rPr sz="1600" spc="-5" dirty="0">
                <a:solidFill>
                  <a:srgbClr val="10243E"/>
                </a:solidFill>
                <a:latin typeface="Arial"/>
                <a:cs typeface="Arial"/>
              </a:rPr>
              <a:t>address</a:t>
            </a:r>
            <a:endParaRPr sz="1600">
              <a:latin typeface="Arial"/>
              <a:cs typeface="Arial"/>
            </a:endParaRPr>
          </a:p>
          <a:p>
            <a:pPr marL="355600" indent="-343535">
              <a:lnSpc>
                <a:spcPct val="100000"/>
              </a:lnSpc>
              <a:spcBef>
                <a:spcPts val="395"/>
              </a:spcBef>
              <a:buChar char="•"/>
              <a:tabLst>
                <a:tab pos="355600" algn="l"/>
                <a:tab pos="356235" algn="l"/>
              </a:tabLst>
            </a:pPr>
            <a:r>
              <a:rPr sz="1600" spc="-10" dirty="0">
                <a:solidFill>
                  <a:srgbClr val="10243E"/>
                </a:solidFill>
                <a:latin typeface="Arial"/>
                <a:cs typeface="Arial"/>
              </a:rPr>
              <a:t>Name </a:t>
            </a:r>
            <a:r>
              <a:rPr sz="1600" spc="-5" dirty="0">
                <a:solidFill>
                  <a:srgbClr val="10243E"/>
                </a:solidFill>
                <a:latin typeface="Arial"/>
                <a:cs typeface="Arial"/>
              </a:rPr>
              <a:t>of the chief executive </a:t>
            </a:r>
            <a:r>
              <a:rPr sz="1600" spc="-10" dirty="0">
                <a:solidFill>
                  <a:srgbClr val="10243E"/>
                </a:solidFill>
                <a:latin typeface="Arial"/>
                <a:cs typeface="Arial"/>
              </a:rPr>
              <a:t>officer (CEO) </a:t>
            </a:r>
            <a:r>
              <a:rPr sz="1600" spc="-5" dirty="0">
                <a:solidFill>
                  <a:srgbClr val="10243E"/>
                </a:solidFill>
                <a:latin typeface="Arial"/>
                <a:cs typeface="Arial"/>
              </a:rPr>
              <a:t>or organization</a:t>
            </a:r>
            <a:r>
              <a:rPr sz="1600" spc="95" dirty="0">
                <a:solidFill>
                  <a:srgbClr val="10243E"/>
                </a:solidFill>
                <a:latin typeface="Arial"/>
                <a:cs typeface="Arial"/>
              </a:rPr>
              <a:t> </a:t>
            </a:r>
            <a:r>
              <a:rPr sz="1600" spc="-10" dirty="0">
                <a:solidFill>
                  <a:srgbClr val="10243E"/>
                </a:solidFill>
                <a:latin typeface="Arial"/>
                <a:cs typeface="Arial"/>
              </a:rPr>
              <a:t>owner</a:t>
            </a:r>
            <a:endParaRPr sz="1600">
              <a:latin typeface="Arial"/>
              <a:cs typeface="Arial"/>
            </a:endParaRPr>
          </a:p>
          <a:p>
            <a:pPr marL="355600" indent="-343535">
              <a:lnSpc>
                <a:spcPct val="100000"/>
              </a:lnSpc>
              <a:spcBef>
                <a:spcPts val="395"/>
              </a:spcBef>
              <a:buChar char="•"/>
              <a:tabLst>
                <a:tab pos="355600" algn="l"/>
                <a:tab pos="356235" algn="l"/>
              </a:tabLst>
            </a:pPr>
            <a:r>
              <a:rPr sz="1600" spc="-10" dirty="0">
                <a:solidFill>
                  <a:srgbClr val="10243E"/>
                </a:solidFill>
                <a:latin typeface="Arial"/>
                <a:cs typeface="Arial"/>
              </a:rPr>
              <a:t>Legal </a:t>
            </a:r>
            <a:r>
              <a:rPr sz="1600" spc="-5" dirty="0">
                <a:solidFill>
                  <a:srgbClr val="10243E"/>
                </a:solidFill>
                <a:latin typeface="Arial"/>
                <a:cs typeface="Arial"/>
              </a:rPr>
              <a:t>structure of the organization </a:t>
            </a:r>
            <a:r>
              <a:rPr sz="1600" spc="-10" dirty="0">
                <a:solidFill>
                  <a:srgbClr val="10243E"/>
                </a:solidFill>
                <a:latin typeface="Arial"/>
                <a:cs typeface="Arial"/>
              </a:rPr>
              <a:t>(e.g., </a:t>
            </a:r>
            <a:r>
              <a:rPr sz="1600" spc="-5" dirty="0">
                <a:solidFill>
                  <a:srgbClr val="10243E"/>
                </a:solidFill>
                <a:latin typeface="Arial"/>
                <a:cs typeface="Arial"/>
              </a:rPr>
              <a:t>corporation, partnership,</a:t>
            </a:r>
            <a:r>
              <a:rPr sz="1600" spc="160" dirty="0">
                <a:solidFill>
                  <a:srgbClr val="10243E"/>
                </a:solidFill>
                <a:latin typeface="Arial"/>
                <a:cs typeface="Arial"/>
              </a:rPr>
              <a:t> </a:t>
            </a:r>
            <a:r>
              <a:rPr sz="1600" spc="-5" dirty="0">
                <a:solidFill>
                  <a:srgbClr val="10243E"/>
                </a:solidFill>
                <a:latin typeface="Arial"/>
                <a:cs typeface="Arial"/>
              </a:rPr>
              <a:t>proprietorship)</a:t>
            </a:r>
            <a:endParaRPr sz="1600">
              <a:latin typeface="Arial"/>
              <a:cs typeface="Arial"/>
            </a:endParaRPr>
          </a:p>
          <a:p>
            <a:pPr marL="355600" indent="-343535">
              <a:lnSpc>
                <a:spcPct val="100000"/>
              </a:lnSpc>
              <a:spcBef>
                <a:spcPts val="409"/>
              </a:spcBef>
              <a:buChar char="•"/>
              <a:tabLst>
                <a:tab pos="355600" algn="l"/>
                <a:tab pos="356235" algn="l"/>
              </a:tabLst>
            </a:pPr>
            <a:r>
              <a:rPr sz="1600" spc="-50" dirty="0">
                <a:solidFill>
                  <a:srgbClr val="10243E"/>
                </a:solidFill>
                <a:latin typeface="Arial"/>
                <a:cs typeface="Arial"/>
              </a:rPr>
              <a:t>Year </a:t>
            </a:r>
            <a:r>
              <a:rPr sz="1600" spc="-5" dirty="0">
                <a:solidFill>
                  <a:srgbClr val="10243E"/>
                </a:solidFill>
                <a:latin typeface="Arial"/>
                <a:cs typeface="Arial"/>
              </a:rPr>
              <a:t>the organization</a:t>
            </a:r>
            <a:r>
              <a:rPr sz="1600" spc="70" dirty="0">
                <a:solidFill>
                  <a:srgbClr val="10243E"/>
                </a:solidFill>
                <a:latin typeface="Arial"/>
                <a:cs typeface="Arial"/>
              </a:rPr>
              <a:t> </a:t>
            </a:r>
            <a:r>
              <a:rPr sz="1600" spc="-5" dirty="0">
                <a:solidFill>
                  <a:srgbClr val="10243E"/>
                </a:solidFill>
                <a:latin typeface="Arial"/>
                <a:cs typeface="Arial"/>
              </a:rPr>
              <a:t>started</a:t>
            </a:r>
            <a:endParaRPr sz="1600">
              <a:latin typeface="Arial"/>
              <a:cs typeface="Arial"/>
            </a:endParaRPr>
          </a:p>
          <a:p>
            <a:pPr marL="355600" indent="-343535">
              <a:lnSpc>
                <a:spcPct val="100000"/>
              </a:lnSpc>
              <a:spcBef>
                <a:spcPts val="395"/>
              </a:spcBef>
              <a:buChar char="•"/>
              <a:tabLst>
                <a:tab pos="355600" algn="l"/>
                <a:tab pos="356235" algn="l"/>
              </a:tabLst>
            </a:pPr>
            <a:r>
              <a:rPr sz="1600" spc="-5" dirty="0">
                <a:solidFill>
                  <a:srgbClr val="10243E"/>
                </a:solidFill>
                <a:latin typeface="Arial"/>
                <a:cs typeface="Arial"/>
              </a:rPr>
              <a:t>Primary </a:t>
            </a:r>
            <a:r>
              <a:rPr sz="1600" spc="-10" dirty="0">
                <a:solidFill>
                  <a:srgbClr val="10243E"/>
                </a:solidFill>
                <a:latin typeface="Arial"/>
                <a:cs typeface="Arial"/>
              </a:rPr>
              <a:t>type </a:t>
            </a:r>
            <a:r>
              <a:rPr sz="1600" spc="-5" dirty="0">
                <a:solidFill>
                  <a:srgbClr val="10243E"/>
                </a:solidFill>
                <a:latin typeface="Arial"/>
                <a:cs typeface="Arial"/>
              </a:rPr>
              <a:t>of</a:t>
            </a:r>
            <a:r>
              <a:rPr sz="1600" spc="60" dirty="0">
                <a:solidFill>
                  <a:srgbClr val="10243E"/>
                </a:solidFill>
                <a:latin typeface="Arial"/>
                <a:cs typeface="Arial"/>
              </a:rPr>
              <a:t> </a:t>
            </a:r>
            <a:r>
              <a:rPr sz="1600" spc="-5" dirty="0">
                <a:solidFill>
                  <a:srgbClr val="10243E"/>
                </a:solidFill>
                <a:latin typeface="Arial"/>
                <a:cs typeface="Arial"/>
              </a:rPr>
              <a:t>business</a:t>
            </a:r>
            <a:endParaRPr sz="1600">
              <a:latin typeface="Arial"/>
              <a:cs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830482" y="820776"/>
            <a:ext cx="5483225" cy="513715"/>
          </a:xfrm>
          <a:prstGeom prst="rect">
            <a:avLst/>
          </a:prstGeom>
        </p:spPr>
        <p:txBody>
          <a:bodyPr vert="horz" wrap="square" lIns="0" tIns="13335" rIns="0" bIns="0" rtlCol="0">
            <a:spAutoFit/>
          </a:bodyPr>
          <a:lstStyle/>
          <a:p>
            <a:pPr marL="12700">
              <a:lnSpc>
                <a:spcPct val="100000"/>
              </a:lnSpc>
              <a:spcBef>
                <a:spcPts val="105"/>
              </a:spcBef>
            </a:pPr>
            <a:r>
              <a:rPr sz="3200" spc="-5" dirty="0"/>
              <a:t>Required Registration</a:t>
            </a:r>
            <a:r>
              <a:rPr sz="3200" spc="-95" dirty="0"/>
              <a:t> </a:t>
            </a:r>
            <a:r>
              <a:rPr sz="3200" spc="-5" dirty="0"/>
              <a:t>Steps</a:t>
            </a:r>
            <a:endParaRPr sz="3200"/>
          </a:p>
        </p:txBody>
      </p:sp>
      <p:sp>
        <p:nvSpPr>
          <p:cNvPr id="3" name="object 3"/>
          <p:cNvSpPr/>
          <p:nvPr/>
        </p:nvSpPr>
        <p:spPr>
          <a:xfrm>
            <a:off x="409955" y="1568196"/>
            <a:ext cx="765047" cy="1059179"/>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943355" y="2319527"/>
            <a:ext cx="88391" cy="88392"/>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551687" y="2318004"/>
            <a:ext cx="89916" cy="89915"/>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690359" y="1834896"/>
            <a:ext cx="204228" cy="102107"/>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457200" y="1601724"/>
            <a:ext cx="670559" cy="957071"/>
          </a:xfrm>
          <a:prstGeom prst="rect">
            <a:avLst/>
          </a:prstGeom>
          <a:blipFill>
            <a:blip r:embed="rId6" cstate="print"/>
            <a:stretch>
              <a:fillRect/>
            </a:stretch>
          </a:blipFill>
        </p:spPr>
        <p:txBody>
          <a:bodyPr wrap="square" lIns="0" tIns="0" rIns="0" bIns="0" rtlCol="0"/>
          <a:lstStyle/>
          <a:p>
            <a:endParaRPr/>
          </a:p>
        </p:txBody>
      </p:sp>
      <p:sp>
        <p:nvSpPr>
          <p:cNvPr id="8" name="object 8"/>
          <p:cNvSpPr/>
          <p:nvPr/>
        </p:nvSpPr>
        <p:spPr>
          <a:xfrm>
            <a:off x="457200" y="1601724"/>
            <a:ext cx="670560" cy="957580"/>
          </a:xfrm>
          <a:custGeom>
            <a:avLst/>
            <a:gdLst/>
            <a:ahLst/>
            <a:cxnLst/>
            <a:rect l="l" t="t" r="r" b="b"/>
            <a:pathLst>
              <a:path w="670560" h="957580">
                <a:moveTo>
                  <a:pt x="670560" y="0"/>
                </a:moveTo>
                <a:lnTo>
                  <a:pt x="670560" y="621792"/>
                </a:lnTo>
                <a:lnTo>
                  <a:pt x="335280" y="957072"/>
                </a:lnTo>
                <a:lnTo>
                  <a:pt x="0" y="621792"/>
                </a:lnTo>
                <a:lnTo>
                  <a:pt x="0" y="0"/>
                </a:lnTo>
                <a:lnTo>
                  <a:pt x="335280" y="335280"/>
                </a:lnTo>
                <a:lnTo>
                  <a:pt x="670560" y="0"/>
                </a:lnTo>
                <a:close/>
              </a:path>
            </a:pathLst>
          </a:custGeom>
          <a:ln w="9144">
            <a:solidFill>
              <a:srgbClr val="4F81BC"/>
            </a:solidFill>
          </a:ln>
        </p:spPr>
        <p:txBody>
          <a:bodyPr wrap="square" lIns="0" tIns="0" rIns="0" bIns="0" rtlCol="0"/>
          <a:lstStyle/>
          <a:p>
            <a:endParaRPr/>
          </a:p>
        </p:txBody>
      </p:sp>
      <p:sp>
        <p:nvSpPr>
          <p:cNvPr id="9" name="object 9"/>
          <p:cNvSpPr txBox="1"/>
          <p:nvPr/>
        </p:nvSpPr>
        <p:spPr>
          <a:xfrm>
            <a:off x="721108" y="1903623"/>
            <a:ext cx="141605"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Calibri"/>
                <a:cs typeface="Calibri"/>
              </a:rPr>
              <a:t>1</a:t>
            </a:r>
            <a:endParaRPr sz="1800">
              <a:latin typeface="Calibri"/>
              <a:cs typeface="Calibri"/>
            </a:endParaRPr>
          </a:p>
        </p:txBody>
      </p:sp>
      <p:sp>
        <p:nvSpPr>
          <p:cNvPr id="10" name="object 10"/>
          <p:cNvSpPr/>
          <p:nvPr/>
        </p:nvSpPr>
        <p:spPr>
          <a:xfrm>
            <a:off x="1127760" y="1595629"/>
            <a:ext cx="7559040" cy="634365"/>
          </a:xfrm>
          <a:custGeom>
            <a:avLst/>
            <a:gdLst/>
            <a:ahLst/>
            <a:cxnLst/>
            <a:rect l="l" t="t" r="r" b="b"/>
            <a:pathLst>
              <a:path w="7559040" h="634364">
                <a:moveTo>
                  <a:pt x="7453376" y="0"/>
                </a:moveTo>
                <a:lnTo>
                  <a:pt x="0" y="0"/>
                </a:lnTo>
                <a:lnTo>
                  <a:pt x="0" y="633983"/>
                </a:lnTo>
                <a:lnTo>
                  <a:pt x="7453376" y="633983"/>
                </a:lnTo>
                <a:lnTo>
                  <a:pt x="7494505" y="625680"/>
                </a:lnTo>
                <a:lnTo>
                  <a:pt x="7528091" y="603035"/>
                </a:lnTo>
                <a:lnTo>
                  <a:pt x="7550736" y="569449"/>
                </a:lnTo>
                <a:lnTo>
                  <a:pt x="7559040" y="528319"/>
                </a:lnTo>
                <a:lnTo>
                  <a:pt x="7559040" y="105663"/>
                </a:lnTo>
                <a:lnTo>
                  <a:pt x="7550736" y="64534"/>
                </a:lnTo>
                <a:lnTo>
                  <a:pt x="7528091" y="30948"/>
                </a:lnTo>
                <a:lnTo>
                  <a:pt x="7494505" y="8303"/>
                </a:lnTo>
                <a:lnTo>
                  <a:pt x="7453376" y="0"/>
                </a:lnTo>
                <a:close/>
              </a:path>
            </a:pathLst>
          </a:custGeom>
          <a:solidFill>
            <a:srgbClr val="FFFFFF">
              <a:alpha val="90194"/>
            </a:srgbClr>
          </a:solidFill>
        </p:spPr>
        <p:txBody>
          <a:bodyPr wrap="square" lIns="0" tIns="0" rIns="0" bIns="0" rtlCol="0"/>
          <a:lstStyle/>
          <a:p>
            <a:endParaRPr/>
          </a:p>
        </p:txBody>
      </p:sp>
      <p:sp>
        <p:nvSpPr>
          <p:cNvPr id="11" name="object 11"/>
          <p:cNvSpPr/>
          <p:nvPr/>
        </p:nvSpPr>
        <p:spPr>
          <a:xfrm>
            <a:off x="1127760" y="1595629"/>
            <a:ext cx="7559040" cy="634365"/>
          </a:xfrm>
          <a:custGeom>
            <a:avLst/>
            <a:gdLst/>
            <a:ahLst/>
            <a:cxnLst/>
            <a:rect l="l" t="t" r="r" b="b"/>
            <a:pathLst>
              <a:path w="7559040" h="634364">
                <a:moveTo>
                  <a:pt x="7559040" y="105663"/>
                </a:moveTo>
                <a:lnTo>
                  <a:pt x="7559040" y="528319"/>
                </a:lnTo>
                <a:lnTo>
                  <a:pt x="7550736" y="569449"/>
                </a:lnTo>
                <a:lnTo>
                  <a:pt x="7528091" y="603035"/>
                </a:lnTo>
                <a:lnTo>
                  <a:pt x="7494505" y="625680"/>
                </a:lnTo>
                <a:lnTo>
                  <a:pt x="7453376" y="633983"/>
                </a:lnTo>
                <a:lnTo>
                  <a:pt x="0" y="633983"/>
                </a:lnTo>
                <a:lnTo>
                  <a:pt x="0" y="0"/>
                </a:lnTo>
                <a:lnTo>
                  <a:pt x="7453376" y="0"/>
                </a:lnTo>
                <a:lnTo>
                  <a:pt x="7494505" y="8303"/>
                </a:lnTo>
                <a:lnTo>
                  <a:pt x="7528091" y="30948"/>
                </a:lnTo>
                <a:lnTo>
                  <a:pt x="7550736" y="64534"/>
                </a:lnTo>
                <a:lnTo>
                  <a:pt x="7559040" y="105663"/>
                </a:lnTo>
                <a:close/>
              </a:path>
            </a:pathLst>
          </a:custGeom>
          <a:ln w="9144">
            <a:solidFill>
              <a:srgbClr val="4F81BC"/>
            </a:solidFill>
          </a:ln>
        </p:spPr>
        <p:txBody>
          <a:bodyPr wrap="square" lIns="0" tIns="0" rIns="0" bIns="0" rtlCol="0"/>
          <a:lstStyle/>
          <a:p>
            <a:endParaRPr/>
          </a:p>
        </p:txBody>
      </p:sp>
      <p:sp>
        <p:nvSpPr>
          <p:cNvPr id="12" name="object 12"/>
          <p:cNvSpPr txBox="1"/>
          <p:nvPr/>
        </p:nvSpPr>
        <p:spPr>
          <a:xfrm>
            <a:off x="1199962" y="1609380"/>
            <a:ext cx="4561205" cy="577215"/>
          </a:xfrm>
          <a:prstGeom prst="rect">
            <a:avLst/>
          </a:prstGeom>
        </p:spPr>
        <p:txBody>
          <a:bodyPr vert="horz" wrap="square" lIns="0" tIns="12700" rIns="0" bIns="0" rtlCol="0">
            <a:spAutoFit/>
          </a:bodyPr>
          <a:lstStyle/>
          <a:p>
            <a:pPr marL="127000" indent="-114300">
              <a:lnSpc>
                <a:spcPct val="100000"/>
              </a:lnSpc>
              <a:spcBef>
                <a:spcPts val="100"/>
              </a:spcBef>
              <a:buFont typeface="Arial"/>
              <a:buChar char="•"/>
              <a:tabLst>
                <a:tab pos="127000" algn="l"/>
              </a:tabLst>
            </a:pPr>
            <a:r>
              <a:rPr sz="1200" b="1" spc="-10" dirty="0">
                <a:solidFill>
                  <a:srgbClr val="1D384B"/>
                </a:solidFill>
                <a:latin typeface="Arial"/>
                <a:cs typeface="Arial"/>
              </a:rPr>
              <a:t>Acquire </a:t>
            </a:r>
            <a:r>
              <a:rPr sz="1200" b="1" dirty="0">
                <a:solidFill>
                  <a:srgbClr val="1D384B"/>
                </a:solidFill>
                <a:latin typeface="Arial"/>
                <a:cs typeface="Arial"/>
              </a:rPr>
              <a:t>a </a:t>
            </a:r>
            <a:r>
              <a:rPr sz="1200" b="1" spc="-5" dirty="0">
                <a:solidFill>
                  <a:srgbClr val="1D384B"/>
                </a:solidFill>
                <a:latin typeface="Arial"/>
                <a:cs typeface="Arial"/>
              </a:rPr>
              <a:t>Data Universal Numbering </a:t>
            </a:r>
            <a:r>
              <a:rPr sz="1200" b="1" spc="-10" dirty="0">
                <a:solidFill>
                  <a:srgbClr val="1D384B"/>
                </a:solidFill>
                <a:latin typeface="Arial"/>
                <a:cs typeface="Arial"/>
              </a:rPr>
              <a:t>System </a:t>
            </a:r>
            <a:r>
              <a:rPr sz="1200" b="1" spc="-5" dirty="0">
                <a:solidFill>
                  <a:srgbClr val="1D384B"/>
                </a:solidFill>
                <a:latin typeface="Arial"/>
                <a:cs typeface="Arial"/>
              </a:rPr>
              <a:t>(DUNS)</a:t>
            </a:r>
            <a:r>
              <a:rPr sz="1200" b="1" spc="100" dirty="0">
                <a:solidFill>
                  <a:srgbClr val="1D384B"/>
                </a:solidFill>
                <a:latin typeface="Arial"/>
                <a:cs typeface="Arial"/>
              </a:rPr>
              <a:t> </a:t>
            </a:r>
            <a:r>
              <a:rPr sz="1200" b="1" spc="-5" dirty="0">
                <a:solidFill>
                  <a:srgbClr val="1D384B"/>
                </a:solidFill>
                <a:latin typeface="Arial"/>
                <a:cs typeface="Arial"/>
              </a:rPr>
              <a:t>Number</a:t>
            </a:r>
            <a:endParaRPr sz="1200">
              <a:latin typeface="Arial"/>
              <a:cs typeface="Arial"/>
            </a:endParaRPr>
          </a:p>
          <a:p>
            <a:pPr marL="127000" indent="-114300">
              <a:lnSpc>
                <a:spcPct val="100000"/>
              </a:lnSpc>
              <a:spcBef>
                <a:spcPts val="10"/>
              </a:spcBef>
              <a:buChar char="•"/>
              <a:tabLst>
                <a:tab pos="127000" algn="l"/>
              </a:tabLst>
            </a:pPr>
            <a:r>
              <a:rPr sz="1200" spc="-5" dirty="0">
                <a:solidFill>
                  <a:srgbClr val="1D384B"/>
                </a:solidFill>
                <a:latin typeface="Arial"/>
                <a:cs typeface="Arial"/>
              </a:rPr>
              <a:t>Applicants </a:t>
            </a:r>
            <a:r>
              <a:rPr sz="1200" dirty="0">
                <a:solidFill>
                  <a:srgbClr val="1D384B"/>
                </a:solidFill>
                <a:latin typeface="Arial"/>
                <a:cs typeface="Arial"/>
              </a:rPr>
              <a:t>must </a:t>
            </a:r>
            <a:r>
              <a:rPr sz="1200" spc="-5" dirty="0">
                <a:solidFill>
                  <a:srgbClr val="1D384B"/>
                </a:solidFill>
                <a:latin typeface="Arial"/>
                <a:cs typeface="Arial"/>
              </a:rPr>
              <a:t>have </a:t>
            </a:r>
            <a:r>
              <a:rPr sz="1200" dirty="0">
                <a:solidFill>
                  <a:srgbClr val="1D384B"/>
                </a:solidFill>
                <a:latin typeface="Arial"/>
                <a:cs typeface="Arial"/>
              </a:rPr>
              <a:t>a </a:t>
            </a:r>
            <a:r>
              <a:rPr sz="1200" spc="-5" dirty="0">
                <a:solidFill>
                  <a:srgbClr val="1D384B"/>
                </a:solidFill>
                <a:latin typeface="Arial"/>
                <a:cs typeface="Arial"/>
              </a:rPr>
              <a:t>DUNS </a:t>
            </a:r>
            <a:r>
              <a:rPr sz="1200" dirty="0">
                <a:solidFill>
                  <a:srgbClr val="1D384B"/>
                </a:solidFill>
                <a:latin typeface="Arial"/>
                <a:cs typeface="Arial"/>
              </a:rPr>
              <a:t>number </a:t>
            </a:r>
            <a:r>
              <a:rPr sz="1200" spc="-5" dirty="0">
                <a:solidFill>
                  <a:srgbClr val="1D384B"/>
                </a:solidFill>
                <a:latin typeface="Arial"/>
                <a:cs typeface="Arial"/>
              </a:rPr>
              <a:t>prior </a:t>
            </a:r>
            <a:r>
              <a:rPr sz="1200" dirty="0">
                <a:solidFill>
                  <a:srgbClr val="1D384B"/>
                </a:solidFill>
                <a:latin typeface="Arial"/>
                <a:cs typeface="Arial"/>
              </a:rPr>
              <a:t>to</a:t>
            </a:r>
            <a:r>
              <a:rPr sz="1200" spc="-55" dirty="0">
                <a:solidFill>
                  <a:srgbClr val="1D384B"/>
                </a:solidFill>
                <a:latin typeface="Arial"/>
                <a:cs typeface="Arial"/>
              </a:rPr>
              <a:t> </a:t>
            </a:r>
            <a:r>
              <a:rPr sz="1200" spc="-5" dirty="0">
                <a:solidFill>
                  <a:srgbClr val="1D384B"/>
                </a:solidFill>
                <a:latin typeface="Arial"/>
                <a:cs typeface="Arial"/>
              </a:rPr>
              <a:t>applying</a:t>
            </a:r>
            <a:endParaRPr sz="1200">
              <a:latin typeface="Arial"/>
              <a:cs typeface="Arial"/>
            </a:endParaRPr>
          </a:p>
          <a:p>
            <a:pPr marL="127000" indent="-114300">
              <a:lnSpc>
                <a:spcPct val="100000"/>
              </a:lnSpc>
              <a:spcBef>
                <a:spcPts val="10"/>
              </a:spcBef>
              <a:buFont typeface="Arial"/>
              <a:buChar char="•"/>
              <a:tabLst>
                <a:tab pos="127000" algn="l"/>
              </a:tabLst>
            </a:pPr>
            <a:r>
              <a:rPr sz="1200" b="1" spc="-5" dirty="0">
                <a:solidFill>
                  <a:srgbClr val="C0504D"/>
                </a:solidFill>
                <a:latin typeface="Arial"/>
                <a:cs typeface="Arial"/>
              </a:rPr>
              <a:t>Process time: </a:t>
            </a:r>
            <a:r>
              <a:rPr sz="1200" b="1" dirty="0">
                <a:solidFill>
                  <a:srgbClr val="C0504D"/>
                </a:solidFill>
                <a:latin typeface="Arial"/>
                <a:cs typeface="Arial"/>
              </a:rPr>
              <a:t>1–2 </a:t>
            </a:r>
            <a:r>
              <a:rPr sz="1200" b="1" spc="-5" dirty="0">
                <a:solidFill>
                  <a:srgbClr val="C0504D"/>
                </a:solidFill>
                <a:latin typeface="Arial"/>
                <a:cs typeface="Arial"/>
              </a:rPr>
              <a:t>business</a:t>
            </a:r>
            <a:r>
              <a:rPr sz="1200" b="1" spc="-45" dirty="0">
                <a:solidFill>
                  <a:srgbClr val="C0504D"/>
                </a:solidFill>
                <a:latin typeface="Arial"/>
                <a:cs typeface="Arial"/>
              </a:rPr>
              <a:t> </a:t>
            </a:r>
            <a:r>
              <a:rPr sz="1200" b="1" spc="-10" dirty="0">
                <a:solidFill>
                  <a:srgbClr val="C0504D"/>
                </a:solidFill>
                <a:latin typeface="Arial"/>
                <a:cs typeface="Arial"/>
              </a:rPr>
              <a:t>days</a:t>
            </a:r>
            <a:endParaRPr sz="1200">
              <a:latin typeface="Arial"/>
              <a:cs typeface="Arial"/>
            </a:endParaRPr>
          </a:p>
        </p:txBody>
      </p:sp>
      <p:sp>
        <p:nvSpPr>
          <p:cNvPr id="13" name="object 13"/>
          <p:cNvSpPr/>
          <p:nvPr/>
        </p:nvSpPr>
        <p:spPr>
          <a:xfrm>
            <a:off x="409955" y="2374392"/>
            <a:ext cx="765047" cy="1059179"/>
          </a:xfrm>
          <a:prstGeom prst="rect">
            <a:avLst/>
          </a:prstGeom>
          <a:blipFill>
            <a:blip r:embed="rId3" cstate="print"/>
            <a:stretch>
              <a:fillRect/>
            </a:stretch>
          </a:blipFill>
        </p:spPr>
        <p:txBody>
          <a:bodyPr wrap="square" lIns="0" tIns="0" rIns="0" bIns="0" rtlCol="0"/>
          <a:lstStyle/>
          <a:p>
            <a:endParaRPr/>
          </a:p>
        </p:txBody>
      </p:sp>
      <p:sp>
        <p:nvSpPr>
          <p:cNvPr id="14" name="object 14"/>
          <p:cNvSpPr/>
          <p:nvPr/>
        </p:nvSpPr>
        <p:spPr>
          <a:xfrm>
            <a:off x="943355" y="3125723"/>
            <a:ext cx="88391" cy="88392"/>
          </a:xfrm>
          <a:prstGeom prst="rect">
            <a:avLst/>
          </a:prstGeom>
          <a:blipFill>
            <a:blip r:embed="rId4" cstate="print"/>
            <a:stretch>
              <a:fillRect/>
            </a:stretch>
          </a:blipFill>
        </p:spPr>
        <p:txBody>
          <a:bodyPr wrap="square" lIns="0" tIns="0" rIns="0" bIns="0" rtlCol="0"/>
          <a:lstStyle/>
          <a:p>
            <a:endParaRPr/>
          </a:p>
        </p:txBody>
      </p:sp>
      <p:sp>
        <p:nvSpPr>
          <p:cNvPr id="15" name="object 15"/>
          <p:cNvSpPr/>
          <p:nvPr/>
        </p:nvSpPr>
        <p:spPr>
          <a:xfrm>
            <a:off x="551687" y="3124200"/>
            <a:ext cx="89916" cy="89916"/>
          </a:xfrm>
          <a:prstGeom prst="rect">
            <a:avLst/>
          </a:prstGeom>
          <a:blipFill>
            <a:blip r:embed="rId4" cstate="print"/>
            <a:stretch>
              <a:fillRect/>
            </a:stretch>
          </a:blipFill>
        </p:spPr>
        <p:txBody>
          <a:bodyPr wrap="square" lIns="0" tIns="0" rIns="0" bIns="0" rtlCol="0"/>
          <a:lstStyle/>
          <a:p>
            <a:endParaRPr/>
          </a:p>
        </p:txBody>
      </p:sp>
      <p:sp>
        <p:nvSpPr>
          <p:cNvPr id="16" name="object 16"/>
          <p:cNvSpPr/>
          <p:nvPr/>
        </p:nvSpPr>
        <p:spPr>
          <a:xfrm>
            <a:off x="690372" y="2641092"/>
            <a:ext cx="204215" cy="102107"/>
          </a:xfrm>
          <a:prstGeom prst="rect">
            <a:avLst/>
          </a:prstGeom>
          <a:blipFill>
            <a:blip r:embed="rId5" cstate="print"/>
            <a:stretch>
              <a:fillRect/>
            </a:stretch>
          </a:blipFill>
        </p:spPr>
        <p:txBody>
          <a:bodyPr wrap="square" lIns="0" tIns="0" rIns="0" bIns="0" rtlCol="0"/>
          <a:lstStyle/>
          <a:p>
            <a:endParaRPr/>
          </a:p>
        </p:txBody>
      </p:sp>
      <p:sp>
        <p:nvSpPr>
          <p:cNvPr id="17" name="object 17"/>
          <p:cNvSpPr/>
          <p:nvPr/>
        </p:nvSpPr>
        <p:spPr>
          <a:xfrm>
            <a:off x="457200" y="2407920"/>
            <a:ext cx="670559" cy="957071"/>
          </a:xfrm>
          <a:prstGeom prst="rect">
            <a:avLst/>
          </a:prstGeom>
          <a:blipFill>
            <a:blip r:embed="rId6" cstate="print"/>
            <a:stretch>
              <a:fillRect/>
            </a:stretch>
          </a:blipFill>
        </p:spPr>
        <p:txBody>
          <a:bodyPr wrap="square" lIns="0" tIns="0" rIns="0" bIns="0" rtlCol="0"/>
          <a:lstStyle/>
          <a:p>
            <a:endParaRPr/>
          </a:p>
        </p:txBody>
      </p:sp>
      <p:sp>
        <p:nvSpPr>
          <p:cNvPr id="18" name="object 18"/>
          <p:cNvSpPr/>
          <p:nvPr/>
        </p:nvSpPr>
        <p:spPr>
          <a:xfrm>
            <a:off x="457200" y="2407920"/>
            <a:ext cx="670560" cy="957580"/>
          </a:xfrm>
          <a:custGeom>
            <a:avLst/>
            <a:gdLst/>
            <a:ahLst/>
            <a:cxnLst/>
            <a:rect l="l" t="t" r="r" b="b"/>
            <a:pathLst>
              <a:path w="670560" h="957579">
                <a:moveTo>
                  <a:pt x="670560" y="0"/>
                </a:moveTo>
                <a:lnTo>
                  <a:pt x="670560" y="621792"/>
                </a:lnTo>
                <a:lnTo>
                  <a:pt x="335280" y="957072"/>
                </a:lnTo>
                <a:lnTo>
                  <a:pt x="0" y="621792"/>
                </a:lnTo>
                <a:lnTo>
                  <a:pt x="0" y="0"/>
                </a:lnTo>
                <a:lnTo>
                  <a:pt x="335280" y="335280"/>
                </a:lnTo>
                <a:lnTo>
                  <a:pt x="670560" y="0"/>
                </a:lnTo>
                <a:close/>
              </a:path>
            </a:pathLst>
          </a:custGeom>
          <a:ln w="9144">
            <a:solidFill>
              <a:srgbClr val="4F81BC"/>
            </a:solidFill>
          </a:ln>
        </p:spPr>
        <p:txBody>
          <a:bodyPr wrap="square" lIns="0" tIns="0" rIns="0" bIns="0" rtlCol="0"/>
          <a:lstStyle/>
          <a:p>
            <a:endParaRPr/>
          </a:p>
        </p:txBody>
      </p:sp>
      <p:sp>
        <p:nvSpPr>
          <p:cNvPr id="19" name="object 19"/>
          <p:cNvSpPr txBox="1"/>
          <p:nvPr/>
        </p:nvSpPr>
        <p:spPr>
          <a:xfrm>
            <a:off x="721108" y="2709490"/>
            <a:ext cx="141605"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Calibri"/>
                <a:cs typeface="Calibri"/>
              </a:rPr>
              <a:t>2</a:t>
            </a:r>
            <a:endParaRPr sz="1800">
              <a:latin typeface="Calibri"/>
              <a:cs typeface="Calibri"/>
            </a:endParaRPr>
          </a:p>
        </p:txBody>
      </p:sp>
      <p:sp>
        <p:nvSpPr>
          <p:cNvPr id="20" name="object 20"/>
          <p:cNvSpPr/>
          <p:nvPr/>
        </p:nvSpPr>
        <p:spPr>
          <a:xfrm>
            <a:off x="1127760" y="2407920"/>
            <a:ext cx="7559040" cy="622300"/>
          </a:xfrm>
          <a:custGeom>
            <a:avLst/>
            <a:gdLst/>
            <a:ahLst/>
            <a:cxnLst/>
            <a:rect l="l" t="t" r="r" b="b"/>
            <a:pathLst>
              <a:path w="7559040" h="622300">
                <a:moveTo>
                  <a:pt x="7455408" y="0"/>
                </a:moveTo>
                <a:lnTo>
                  <a:pt x="0" y="0"/>
                </a:lnTo>
                <a:lnTo>
                  <a:pt x="0" y="621791"/>
                </a:lnTo>
                <a:lnTo>
                  <a:pt x="7455408" y="621791"/>
                </a:lnTo>
                <a:lnTo>
                  <a:pt x="7495748" y="613648"/>
                </a:lnTo>
                <a:lnTo>
                  <a:pt x="7528688" y="591440"/>
                </a:lnTo>
                <a:lnTo>
                  <a:pt x="7550896" y="558500"/>
                </a:lnTo>
                <a:lnTo>
                  <a:pt x="7559040" y="518159"/>
                </a:lnTo>
                <a:lnTo>
                  <a:pt x="7559040" y="103631"/>
                </a:lnTo>
                <a:lnTo>
                  <a:pt x="7550896" y="63291"/>
                </a:lnTo>
                <a:lnTo>
                  <a:pt x="7528688" y="30351"/>
                </a:lnTo>
                <a:lnTo>
                  <a:pt x="7495748" y="8143"/>
                </a:lnTo>
                <a:lnTo>
                  <a:pt x="7455408" y="0"/>
                </a:lnTo>
                <a:close/>
              </a:path>
            </a:pathLst>
          </a:custGeom>
          <a:solidFill>
            <a:srgbClr val="FFFFFF">
              <a:alpha val="90194"/>
            </a:srgbClr>
          </a:solidFill>
        </p:spPr>
        <p:txBody>
          <a:bodyPr wrap="square" lIns="0" tIns="0" rIns="0" bIns="0" rtlCol="0"/>
          <a:lstStyle/>
          <a:p>
            <a:endParaRPr/>
          </a:p>
        </p:txBody>
      </p:sp>
      <p:sp>
        <p:nvSpPr>
          <p:cNvPr id="21" name="object 21"/>
          <p:cNvSpPr/>
          <p:nvPr/>
        </p:nvSpPr>
        <p:spPr>
          <a:xfrm>
            <a:off x="1127760" y="2407920"/>
            <a:ext cx="7559040" cy="622300"/>
          </a:xfrm>
          <a:custGeom>
            <a:avLst/>
            <a:gdLst/>
            <a:ahLst/>
            <a:cxnLst/>
            <a:rect l="l" t="t" r="r" b="b"/>
            <a:pathLst>
              <a:path w="7559040" h="622300">
                <a:moveTo>
                  <a:pt x="7559040" y="103631"/>
                </a:moveTo>
                <a:lnTo>
                  <a:pt x="7559040" y="518159"/>
                </a:lnTo>
                <a:lnTo>
                  <a:pt x="7550896" y="558500"/>
                </a:lnTo>
                <a:lnTo>
                  <a:pt x="7528688" y="591440"/>
                </a:lnTo>
                <a:lnTo>
                  <a:pt x="7495748" y="613648"/>
                </a:lnTo>
                <a:lnTo>
                  <a:pt x="7455408" y="621791"/>
                </a:lnTo>
                <a:lnTo>
                  <a:pt x="0" y="621791"/>
                </a:lnTo>
                <a:lnTo>
                  <a:pt x="0" y="0"/>
                </a:lnTo>
                <a:lnTo>
                  <a:pt x="7455408" y="0"/>
                </a:lnTo>
                <a:lnTo>
                  <a:pt x="7495748" y="8143"/>
                </a:lnTo>
                <a:lnTo>
                  <a:pt x="7528688" y="30351"/>
                </a:lnTo>
                <a:lnTo>
                  <a:pt x="7550896" y="63291"/>
                </a:lnTo>
                <a:lnTo>
                  <a:pt x="7559040" y="103631"/>
                </a:lnTo>
                <a:close/>
              </a:path>
            </a:pathLst>
          </a:custGeom>
          <a:ln w="9144">
            <a:solidFill>
              <a:srgbClr val="4F81BC"/>
            </a:solidFill>
          </a:ln>
        </p:spPr>
        <p:txBody>
          <a:bodyPr wrap="square" lIns="0" tIns="0" rIns="0" bIns="0" rtlCol="0"/>
          <a:lstStyle/>
          <a:p>
            <a:endParaRPr/>
          </a:p>
        </p:txBody>
      </p:sp>
      <p:sp>
        <p:nvSpPr>
          <p:cNvPr id="22" name="object 22"/>
          <p:cNvSpPr txBox="1"/>
          <p:nvPr/>
        </p:nvSpPr>
        <p:spPr>
          <a:xfrm>
            <a:off x="1199960" y="2415247"/>
            <a:ext cx="5791835" cy="577215"/>
          </a:xfrm>
          <a:prstGeom prst="rect">
            <a:avLst/>
          </a:prstGeom>
        </p:spPr>
        <p:txBody>
          <a:bodyPr vert="horz" wrap="square" lIns="0" tIns="12700" rIns="0" bIns="0" rtlCol="0">
            <a:spAutoFit/>
          </a:bodyPr>
          <a:lstStyle/>
          <a:p>
            <a:pPr marL="127000" indent="-114300">
              <a:lnSpc>
                <a:spcPct val="100000"/>
              </a:lnSpc>
              <a:spcBef>
                <a:spcPts val="100"/>
              </a:spcBef>
              <a:buFont typeface="Arial"/>
              <a:buChar char="•"/>
              <a:tabLst>
                <a:tab pos="127000" algn="l"/>
              </a:tabLst>
            </a:pPr>
            <a:r>
              <a:rPr sz="1200" b="1" spc="-10" dirty="0">
                <a:solidFill>
                  <a:srgbClr val="1D384B"/>
                </a:solidFill>
                <a:latin typeface="Arial"/>
                <a:cs typeface="Arial"/>
              </a:rPr>
              <a:t>Acquire </a:t>
            </a:r>
            <a:r>
              <a:rPr sz="1200" b="1" spc="-5" dirty="0">
                <a:solidFill>
                  <a:srgbClr val="1D384B"/>
                </a:solidFill>
                <a:latin typeface="Arial"/>
                <a:cs typeface="Arial"/>
              </a:rPr>
              <a:t>or maintain registration </a:t>
            </a:r>
            <a:r>
              <a:rPr sz="1200" b="1" spc="5" dirty="0">
                <a:solidFill>
                  <a:srgbClr val="1D384B"/>
                </a:solidFill>
                <a:latin typeface="Arial"/>
                <a:cs typeface="Arial"/>
              </a:rPr>
              <a:t>with </a:t>
            </a:r>
            <a:r>
              <a:rPr sz="1200" b="1" spc="-5" dirty="0">
                <a:solidFill>
                  <a:srgbClr val="1D384B"/>
                </a:solidFill>
                <a:latin typeface="Arial"/>
                <a:cs typeface="Arial"/>
              </a:rPr>
              <a:t>the </a:t>
            </a:r>
            <a:r>
              <a:rPr sz="1200" b="1" spc="-10" dirty="0">
                <a:solidFill>
                  <a:srgbClr val="1D384B"/>
                </a:solidFill>
                <a:latin typeface="Arial"/>
                <a:cs typeface="Arial"/>
              </a:rPr>
              <a:t>System </a:t>
            </a:r>
            <a:r>
              <a:rPr sz="1200" b="1" spc="-5" dirty="0">
                <a:solidFill>
                  <a:srgbClr val="1D384B"/>
                </a:solidFill>
                <a:latin typeface="Arial"/>
                <a:cs typeface="Arial"/>
              </a:rPr>
              <a:t>of </a:t>
            </a:r>
            <a:r>
              <a:rPr sz="1200" b="1" spc="-10" dirty="0">
                <a:solidFill>
                  <a:srgbClr val="1D384B"/>
                </a:solidFill>
                <a:latin typeface="Arial"/>
                <a:cs typeface="Arial"/>
              </a:rPr>
              <a:t>Award </a:t>
            </a:r>
            <a:r>
              <a:rPr sz="1200" b="1" spc="-5" dirty="0">
                <a:solidFill>
                  <a:srgbClr val="1D384B"/>
                </a:solidFill>
                <a:latin typeface="Arial"/>
                <a:cs typeface="Arial"/>
              </a:rPr>
              <a:t>Management</a:t>
            </a:r>
            <a:r>
              <a:rPr sz="1200" b="1" spc="55" dirty="0">
                <a:solidFill>
                  <a:srgbClr val="1D384B"/>
                </a:solidFill>
                <a:latin typeface="Arial"/>
                <a:cs typeface="Arial"/>
              </a:rPr>
              <a:t> </a:t>
            </a:r>
            <a:r>
              <a:rPr sz="1200" b="1" spc="-10" dirty="0">
                <a:solidFill>
                  <a:srgbClr val="1D384B"/>
                </a:solidFill>
                <a:latin typeface="Arial"/>
                <a:cs typeface="Arial"/>
              </a:rPr>
              <a:t>(SAM)</a:t>
            </a:r>
            <a:endParaRPr sz="1200">
              <a:latin typeface="Arial"/>
              <a:cs typeface="Arial"/>
            </a:endParaRPr>
          </a:p>
          <a:p>
            <a:pPr marL="127000" indent="-114300">
              <a:lnSpc>
                <a:spcPct val="100000"/>
              </a:lnSpc>
              <a:spcBef>
                <a:spcPts val="10"/>
              </a:spcBef>
              <a:buChar char="•"/>
              <a:tabLst>
                <a:tab pos="127000" algn="l"/>
              </a:tabLst>
            </a:pPr>
            <a:r>
              <a:rPr sz="1200" spc="-5" dirty="0">
                <a:solidFill>
                  <a:srgbClr val="1D384B"/>
                </a:solidFill>
                <a:latin typeface="Arial"/>
                <a:cs typeface="Arial"/>
              </a:rPr>
              <a:t>Organizations </a:t>
            </a:r>
            <a:r>
              <a:rPr sz="1200" dirty="0">
                <a:solidFill>
                  <a:srgbClr val="1D384B"/>
                </a:solidFill>
                <a:latin typeface="Arial"/>
                <a:cs typeface="Arial"/>
              </a:rPr>
              <a:t>must update and </a:t>
            </a:r>
            <a:r>
              <a:rPr sz="1200" spc="-5" dirty="0">
                <a:solidFill>
                  <a:srgbClr val="1D384B"/>
                </a:solidFill>
                <a:latin typeface="Arial"/>
                <a:cs typeface="Arial"/>
              </a:rPr>
              <a:t>renew their registration</a:t>
            </a:r>
            <a:r>
              <a:rPr sz="1200" spc="-55" dirty="0">
                <a:solidFill>
                  <a:srgbClr val="1D384B"/>
                </a:solidFill>
                <a:latin typeface="Arial"/>
                <a:cs typeface="Arial"/>
              </a:rPr>
              <a:t> </a:t>
            </a:r>
            <a:r>
              <a:rPr sz="1200" spc="-5" dirty="0">
                <a:solidFill>
                  <a:srgbClr val="1D384B"/>
                </a:solidFill>
                <a:latin typeface="Arial"/>
                <a:cs typeface="Arial"/>
              </a:rPr>
              <a:t>annually</a:t>
            </a:r>
            <a:endParaRPr sz="1200">
              <a:latin typeface="Arial"/>
              <a:cs typeface="Arial"/>
            </a:endParaRPr>
          </a:p>
          <a:p>
            <a:pPr marL="127000" indent="-114300">
              <a:lnSpc>
                <a:spcPct val="100000"/>
              </a:lnSpc>
              <a:spcBef>
                <a:spcPts val="10"/>
              </a:spcBef>
              <a:buFont typeface="Arial"/>
              <a:buChar char="•"/>
              <a:tabLst>
                <a:tab pos="127000" algn="l"/>
              </a:tabLst>
            </a:pPr>
            <a:r>
              <a:rPr sz="1200" b="1" spc="-5" dirty="0">
                <a:solidFill>
                  <a:srgbClr val="C0504D"/>
                </a:solidFill>
                <a:latin typeface="Arial"/>
                <a:cs typeface="Arial"/>
              </a:rPr>
              <a:t>Process time: </a:t>
            </a:r>
            <a:r>
              <a:rPr sz="1200" b="1" dirty="0">
                <a:solidFill>
                  <a:srgbClr val="C0504D"/>
                </a:solidFill>
                <a:latin typeface="Arial"/>
                <a:cs typeface="Arial"/>
              </a:rPr>
              <a:t>10–14 </a:t>
            </a:r>
            <a:r>
              <a:rPr sz="1200" b="1" spc="-5" dirty="0">
                <a:solidFill>
                  <a:srgbClr val="C0504D"/>
                </a:solidFill>
                <a:latin typeface="Arial"/>
                <a:cs typeface="Arial"/>
              </a:rPr>
              <a:t>business</a:t>
            </a:r>
            <a:r>
              <a:rPr sz="1200" b="1" spc="-60" dirty="0">
                <a:solidFill>
                  <a:srgbClr val="C0504D"/>
                </a:solidFill>
                <a:latin typeface="Arial"/>
                <a:cs typeface="Arial"/>
              </a:rPr>
              <a:t> </a:t>
            </a:r>
            <a:r>
              <a:rPr sz="1200" b="1" spc="-10" dirty="0">
                <a:solidFill>
                  <a:srgbClr val="C0504D"/>
                </a:solidFill>
                <a:latin typeface="Arial"/>
                <a:cs typeface="Arial"/>
              </a:rPr>
              <a:t>days</a:t>
            </a:r>
            <a:endParaRPr sz="1200">
              <a:latin typeface="Arial"/>
              <a:cs typeface="Arial"/>
            </a:endParaRPr>
          </a:p>
        </p:txBody>
      </p:sp>
      <p:sp>
        <p:nvSpPr>
          <p:cNvPr id="23" name="object 23"/>
          <p:cNvSpPr/>
          <p:nvPr/>
        </p:nvSpPr>
        <p:spPr>
          <a:xfrm>
            <a:off x="409955" y="3179064"/>
            <a:ext cx="765047" cy="1059179"/>
          </a:xfrm>
          <a:prstGeom prst="rect">
            <a:avLst/>
          </a:prstGeom>
          <a:blipFill>
            <a:blip r:embed="rId3" cstate="print"/>
            <a:stretch>
              <a:fillRect/>
            </a:stretch>
          </a:blipFill>
        </p:spPr>
        <p:txBody>
          <a:bodyPr wrap="square" lIns="0" tIns="0" rIns="0" bIns="0" rtlCol="0"/>
          <a:lstStyle/>
          <a:p>
            <a:endParaRPr/>
          </a:p>
        </p:txBody>
      </p:sp>
      <p:sp>
        <p:nvSpPr>
          <p:cNvPr id="24" name="object 24"/>
          <p:cNvSpPr/>
          <p:nvPr/>
        </p:nvSpPr>
        <p:spPr>
          <a:xfrm>
            <a:off x="941832" y="3930396"/>
            <a:ext cx="89915" cy="89915"/>
          </a:xfrm>
          <a:prstGeom prst="rect">
            <a:avLst/>
          </a:prstGeom>
          <a:blipFill>
            <a:blip r:embed="rId4" cstate="print"/>
            <a:stretch>
              <a:fillRect/>
            </a:stretch>
          </a:blipFill>
        </p:spPr>
        <p:txBody>
          <a:bodyPr wrap="square" lIns="0" tIns="0" rIns="0" bIns="0" rtlCol="0"/>
          <a:lstStyle/>
          <a:p>
            <a:endParaRPr/>
          </a:p>
        </p:txBody>
      </p:sp>
      <p:sp>
        <p:nvSpPr>
          <p:cNvPr id="25" name="object 25"/>
          <p:cNvSpPr/>
          <p:nvPr/>
        </p:nvSpPr>
        <p:spPr>
          <a:xfrm>
            <a:off x="551687" y="3928871"/>
            <a:ext cx="91440" cy="91440"/>
          </a:xfrm>
          <a:prstGeom prst="rect">
            <a:avLst/>
          </a:prstGeom>
          <a:blipFill>
            <a:blip r:embed="rId4" cstate="print"/>
            <a:stretch>
              <a:fillRect/>
            </a:stretch>
          </a:blipFill>
        </p:spPr>
        <p:txBody>
          <a:bodyPr wrap="square" lIns="0" tIns="0" rIns="0" bIns="0" rtlCol="0"/>
          <a:lstStyle/>
          <a:p>
            <a:endParaRPr/>
          </a:p>
        </p:txBody>
      </p:sp>
      <p:sp>
        <p:nvSpPr>
          <p:cNvPr id="26" name="object 26"/>
          <p:cNvSpPr/>
          <p:nvPr/>
        </p:nvSpPr>
        <p:spPr>
          <a:xfrm>
            <a:off x="690372" y="3445764"/>
            <a:ext cx="204215" cy="102107"/>
          </a:xfrm>
          <a:prstGeom prst="rect">
            <a:avLst/>
          </a:prstGeom>
          <a:blipFill>
            <a:blip r:embed="rId5" cstate="print"/>
            <a:stretch>
              <a:fillRect/>
            </a:stretch>
          </a:blipFill>
        </p:spPr>
        <p:txBody>
          <a:bodyPr wrap="square" lIns="0" tIns="0" rIns="0" bIns="0" rtlCol="0"/>
          <a:lstStyle/>
          <a:p>
            <a:endParaRPr/>
          </a:p>
        </p:txBody>
      </p:sp>
      <p:sp>
        <p:nvSpPr>
          <p:cNvPr id="27" name="object 27"/>
          <p:cNvSpPr/>
          <p:nvPr/>
        </p:nvSpPr>
        <p:spPr>
          <a:xfrm>
            <a:off x="457200" y="3212592"/>
            <a:ext cx="670559" cy="957071"/>
          </a:xfrm>
          <a:prstGeom prst="rect">
            <a:avLst/>
          </a:prstGeom>
          <a:blipFill>
            <a:blip r:embed="rId6" cstate="print"/>
            <a:stretch>
              <a:fillRect/>
            </a:stretch>
          </a:blipFill>
        </p:spPr>
        <p:txBody>
          <a:bodyPr wrap="square" lIns="0" tIns="0" rIns="0" bIns="0" rtlCol="0"/>
          <a:lstStyle/>
          <a:p>
            <a:endParaRPr/>
          </a:p>
        </p:txBody>
      </p:sp>
      <p:sp>
        <p:nvSpPr>
          <p:cNvPr id="28" name="object 28"/>
          <p:cNvSpPr/>
          <p:nvPr/>
        </p:nvSpPr>
        <p:spPr>
          <a:xfrm>
            <a:off x="457200" y="3212592"/>
            <a:ext cx="670560" cy="957580"/>
          </a:xfrm>
          <a:custGeom>
            <a:avLst/>
            <a:gdLst/>
            <a:ahLst/>
            <a:cxnLst/>
            <a:rect l="l" t="t" r="r" b="b"/>
            <a:pathLst>
              <a:path w="670560" h="957579">
                <a:moveTo>
                  <a:pt x="670560" y="0"/>
                </a:moveTo>
                <a:lnTo>
                  <a:pt x="670560" y="621792"/>
                </a:lnTo>
                <a:lnTo>
                  <a:pt x="335280" y="957072"/>
                </a:lnTo>
                <a:lnTo>
                  <a:pt x="0" y="621792"/>
                </a:lnTo>
                <a:lnTo>
                  <a:pt x="0" y="0"/>
                </a:lnTo>
                <a:lnTo>
                  <a:pt x="335280" y="335280"/>
                </a:lnTo>
                <a:lnTo>
                  <a:pt x="670560" y="0"/>
                </a:lnTo>
                <a:close/>
              </a:path>
            </a:pathLst>
          </a:custGeom>
          <a:ln w="9144">
            <a:solidFill>
              <a:srgbClr val="4F81BC"/>
            </a:solidFill>
          </a:ln>
        </p:spPr>
        <p:txBody>
          <a:bodyPr wrap="square" lIns="0" tIns="0" rIns="0" bIns="0" rtlCol="0"/>
          <a:lstStyle/>
          <a:p>
            <a:endParaRPr/>
          </a:p>
        </p:txBody>
      </p:sp>
      <p:sp>
        <p:nvSpPr>
          <p:cNvPr id="29" name="object 29"/>
          <p:cNvSpPr txBox="1"/>
          <p:nvPr/>
        </p:nvSpPr>
        <p:spPr>
          <a:xfrm>
            <a:off x="721108" y="3515357"/>
            <a:ext cx="141605"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Calibri"/>
                <a:cs typeface="Calibri"/>
              </a:rPr>
              <a:t>3</a:t>
            </a:r>
            <a:endParaRPr sz="1800">
              <a:latin typeface="Calibri"/>
              <a:cs typeface="Calibri"/>
            </a:endParaRPr>
          </a:p>
        </p:txBody>
      </p:sp>
      <p:sp>
        <p:nvSpPr>
          <p:cNvPr id="30" name="object 30"/>
          <p:cNvSpPr/>
          <p:nvPr/>
        </p:nvSpPr>
        <p:spPr>
          <a:xfrm>
            <a:off x="1127760" y="3212593"/>
            <a:ext cx="7559040" cy="623570"/>
          </a:xfrm>
          <a:custGeom>
            <a:avLst/>
            <a:gdLst/>
            <a:ahLst/>
            <a:cxnLst/>
            <a:rect l="l" t="t" r="r" b="b"/>
            <a:pathLst>
              <a:path w="7559040" h="623570">
                <a:moveTo>
                  <a:pt x="7455154" y="0"/>
                </a:moveTo>
                <a:lnTo>
                  <a:pt x="0" y="0"/>
                </a:lnTo>
                <a:lnTo>
                  <a:pt x="0" y="623316"/>
                </a:lnTo>
                <a:lnTo>
                  <a:pt x="7455154" y="623316"/>
                </a:lnTo>
                <a:lnTo>
                  <a:pt x="7495592" y="615152"/>
                </a:lnTo>
                <a:lnTo>
                  <a:pt x="7528613" y="592889"/>
                </a:lnTo>
                <a:lnTo>
                  <a:pt x="7550876" y="559868"/>
                </a:lnTo>
                <a:lnTo>
                  <a:pt x="7559040" y="519430"/>
                </a:lnTo>
                <a:lnTo>
                  <a:pt x="7559040" y="103886"/>
                </a:lnTo>
                <a:lnTo>
                  <a:pt x="7550876" y="63447"/>
                </a:lnTo>
                <a:lnTo>
                  <a:pt x="7528613" y="30426"/>
                </a:lnTo>
                <a:lnTo>
                  <a:pt x="7495592" y="8163"/>
                </a:lnTo>
                <a:lnTo>
                  <a:pt x="7455154" y="0"/>
                </a:lnTo>
                <a:close/>
              </a:path>
            </a:pathLst>
          </a:custGeom>
          <a:solidFill>
            <a:srgbClr val="FFFFFF">
              <a:alpha val="90194"/>
            </a:srgbClr>
          </a:solidFill>
        </p:spPr>
        <p:txBody>
          <a:bodyPr wrap="square" lIns="0" tIns="0" rIns="0" bIns="0" rtlCol="0"/>
          <a:lstStyle/>
          <a:p>
            <a:endParaRPr/>
          </a:p>
        </p:txBody>
      </p:sp>
      <p:sp>
        <p:nvSpPr>
          <p:cNvPr id="31" name="object 31"/>
          <p:cNvSpPr/>
          <p:nvPr/>
        </p:nvSpPr>
        <p:spPr>
          <a:xfrm>
            <a:off x="1127760" y="3212593"/>
            <a:ext cx="7559040" cy="623570"/>
          </a:xfrm>
          <a:custGeom>
            <a:avLst/>
            <a:gdLst/>
            <a:ahLst/>
            <a:cxnLst/>
            <a:rect l="l" t="t" r="r" b="b"/>
            <a:pathLst>
              <a:path w="7559040" h="623570">
                <a:moveTo>
                  <a:pt x="7559040" y="103886"/>
                </a:moveTo>
                <a:lnTo>
                  <a:pt x="7559040" y="519430"/>
                </a:lnTo>
                <a:lnTo>
                  <a:pt x="7550876" y="559868"/>
                </a:lnTo>
                <a:lnTo>
                  <a:pt x="7528613" y="592889"/>
                </a:lnTo>
                <a:lnTo>
                  <a:pt x="7495592" y="615152"/>
                </a:lnTo>
                <a:lnTo>
                  <a:pt x="7455154" y="623316"/>
                </a:lnTo>
                <a:lnTo>
                  <a:pt x="0" y="623316"/>
                </a:lnTo>
                <a:lnTo>
                  <a:pt x="0" y="0"/>
                </a:lnTo>
                <a:lnTo>
                  <a:pt x="7455154" y="0"/>
                </a:lnTo>
                <a:lnTo>
                  <a:pt x="7495592" y="8163"/>
                </a:lnTo>
                <a:lnTo>
                  <a:pt x="7528613" y="30426"/>
                </a:lnTo>
                <a:lnTo>
                  <a:pt x="7550876" y="63447"/>
                </a:lnTo>
                <a:lnTo>
                  <a:pt x="7559040" y="103886"/>
                </a:lnTo>
                <a:close/>
              </a:path>
            </a:pathLst>
          </a:custGeom>
          <a:ln w="9144">
            <a:solidFill>
              <a:srgbClr val="4F81BC"/>
            </a:solidFill>
          </a:ln>
        </p:spPr>
        <p:txBody>
          <a:bodyPr wrap="square" lIns="0" tIns="0" rIns="0" bIns="0" rtlCol="0"/>
          <a:lstStyle/>
          <a:p>
            <a:endParaRPr/>
          </a:p>
        </p:txBody>
      </p:sp>
      <p:sp>
        <p:nvSpPr>
          <p:cNvPr id="32" name="object 32"/>
          <p:cNvSpPr txBox="1"/>
          <p:nvPr/>
        </p:nvSpPr>
        <p:spPr>
          <a:xfrm>
            <a:off x="1199960" y="3221115"/>
            <a:ext cx="7404100" cy="577215"/>
          </a:xfrm>
          <a:prstGeom prst="rect">
            <a:avLst/>
          </a:prstGeom>
        </p:spPr>
        <p:txBody>
          <a:bodyPr vert="horz" wrap="square" lIns="0" tIns="12700" rIns="0" bIns="0" rtlCol="0">
            <a:spAutoFit/>
          </a:bodyPr>
          <a:lstStyle/>
          <a:p>
            <a:pPr marL="127000" indent="-114300">
              <a:lnSpc>
                <a:spcPct val="100000"/>
              </a:lnSpc>
              <a:spcBef>
                <a:spcPts val="100"/>
              </a:spcBef>
              <a:buFont typeface="Arial"/>
              <a:buChar char="•"/>
              <a:tabLst>
                <a:tab pos="127000" algn="l"/>
              </a:tabLst>
            </a:pPr>
            <a:r>
              <a:rPr sz="1200" b="1" spc="-5" dirty="0">
                <a:solidFill>
                  <a:srgbClr val="1D384B"/>
                </a:solidFill>
                <a:latin typeface="Arial"/>
                <a:cs typeface="Arial"/>
              </a:rPr>
              <a:t>Request </a:t>
            </a:r>
            <a:r>
              <a:rPr sz="1200" b="1" dirty="0">
                <a:solidFill>
                  <a:srgbClr val="1D384B"/>
                </a:solidFill>
                <a:latin typeface="Arial"/>
                <a:cs typeface="Arial"/>
              </a:rPr>
              <a:t>an </a:t>
            </a:r>
            <a:r>
              <a:rPr sz="1200" b="1" spc="-10" dirty="0">
                <a:solidFill>
                  <a:srgbClr val="1D384B"/>
                </a:solidFill>
                <a:latin typeface="Arial"/>
                <a:cs typeface="Arial"/>
              </a:rPr>
              <a:t>Authorized </a:t>
            </a:r>
            <a:r>
              <a:rPr sz="1200" b="1" spc="-5" dirty="0">
                <a:solidFill>
                  <a:srgbClr val="1D384B"/>
                </a:solidFill>
                <a:latin typeface="Arial"/>
                <a:cs typeface="Arial"/>
              </a:rPr>
              <a:t>Organization Representative </a:t>
            </a:r>
            <a:r>
              <a:rPr sz="1200" b="1" spc="-10" dirty="0">
                <a:solidFill>
                  <a:srgbClr val="1D384B"/>
                </a:solidFill>
                <a:latin typeface="Arial"/>
                <a:cs typeface="Arial"/>
              </a:rPr>
              <a:t>(AOR) </a:t>
            </a:r>
            <a:r>
              <a:rPr sz="1200" b="1" spc="-5" dirty="0">
                <a:solidFill>
                  <a:srgbClr val="1D384B"/>
                </a:solidFill>
                <a:latin typeface="Arial"/>
                <a:cs typeface="Arial"/>
              </a:rPr>
              <a:t>and Grants.gov Username and</a:t>
            </a:r>
            <a:r>
              <a:rPr sz="1200" b="1" spc="114" dirty="0">
                <a:solidFill>
                  <a:srgbClr val="1D384B"/>
                </a:solidFill>
                <a:latin typeface="Arial"/>
                <a:cs typeface="Arial"/>
              </a:rPr>
              <a:t> </a:t>
            </a:r>
            <a:r>
              <a:rPr sz="1200" b="1" dirty="0">
                <a:solidFill>
                  <a:srgbClr val="1D384B"/>
                </a:solidFill>
                <a:latin typeface="Arial"/>
                <a:cs typeface="Arial"/>
              </a:rPr>
              <a:t>Password</a:t>
            </a:r>
            <a:endParaRPr sz="1200">
              <a:latin typeface="Arial"/>
              <a:cs typeface="Arial"/>
            </a:endParaRPr>
          </a:p>
          <a:p>
            <a:pPr marL="127000" indent="-114300">
              <a:lnSpc>
                <a:spcPct val="100000"/>
              </a:lnSpc>
              <a:spcBef>
                <a:spcPts val="10"/>
              </a:spcBef>
              <a:buChar char="•"/>
              <a:tabLst>
                <a:tab pos="127000" algn="l"/>
              </a:tabLst>
            </a:pPr>
            <a:r>
              <a:rPr sz="1200" spc="-5" dirty="0">
                <a:solidFill>
                  <a:srgbClr val="1D384B"/>
                </a:solidFill>
                <a:latin typeface="Arial"/>
                <a:cs typeface="Arial"/>
              </a:rPr>
              <a:t>Applicants </a:t>
            </a:r>
            <a:r>
              <a:rPr sz="1200" dirty="0">
                <a:solidFill>
                  <a:srgbClr val="1D384B"/>
                </a:solidFill>
                <a:latin typeface="Arial"/>
                <a:cs typeface="Arial"/>
              </a:rPr>
              <a:t>must complete an AOR </a:t>
            </a:r>
            <a:r>
              <a:rPr sz="1200" spc="-5" dirty="0">
                <a:solidFill>
                  <a:srgbClr val="1D384B"/>
                </a:solidFill>
                <a:latin typeface="Arial"/>
                <a:cs typeface="Arial"/>
              </a:rPr>
              <a:t>profile </a:t>
            </a:r>
            <a:r>
              <a:rPr sz="1200" dirty="0">
                <a:solidFill>
                  <a:srgbClr val="1D384B"/>
                </a:solidFill>
                <a:latin typeface="Arial"/>
                <a:cs typeface="Arial"/>
              </a:rPr>
              <a:t>and </a:t>
            </a:r>
            <a:r>
              <a:rPr sz="1200" spc="-5" dirty="0">
                <a:solidFill>
                  <a:srgbClr val="1D384B"/>
                </a:solidFill>
                <a:latin typeface="Arial"/>
                <a:cs typeface="Arial"/>
              </a:rPr>
              <a:t>create </a:t>
            </a:r>
            <a:r>
              <a:rPr sz="1200" dirty="0">
                <a:solidFill>
                  <a:srgbClr val="1D384B"/>
                </a:solidFill>
                <a:latin typeface="Arial"/>
                <a:cs typeface="Arial"/>
              </a:rPr>
              <a:t>a </a:t>
            </a:r>
            <a:r>
              <a:rPr sz="1200" spc="-5" dirty="0">
                <a:solidFill>
                  <a:srgbClr val="1D384B"/>
                </a:solidFill>
                <a:latin typeface="Arial"/>
                <a:cs typeface="Arial"/>
              </a:rPr>
              <a:t>username </a:t>
            </a:r>
            <a:r>
              <a:rPr sz="1200" dirty="0">
                <a:solidFill>
                  <a:srgbClr val="1D384B"/>
                </a:solidFill>
                <a:latin typeface="Arial"/>
                <a:cs typeface="Arial"/>
              </a:rPr>
              <a:t>and</a:t>
            </a:r>
            <a:r>
              <a:rPr sz="1200" spc="-180" dirty="0">
                <a:solidFill>
                  <a:srgbClr val="1D384B"/>
                </a:solidFill>
                <a:latin typeface="Arial"/>
                <a:cs typeface="Arial"/>
              </a:rPr>
              <a:t> </a:t>
            </a:r>
            <a:r>
              <a:rPr sz="1200" spc="-5" dirty="0">
                <a:solidFill>
                  <a:srgbClr val="1D384B"/>
                </a:solidFill>
                <a:latin typeface="Arial"/>
                <a:cs typeface="Arial"/>
              </a:rPr>
              <a:t>password</a:t>
            </a:r>
            <a:endParaRPr sz="1200">
              <a:latin typeface="Arial"/>
              <a:cs typeface="Arial"/>
            </a:endParaRPr>
          </a:p>
          <a:p>
            <a:pPr marL="127000" indent="-114300">
              <a:lnSpc>
                <a:spcPct val="100000"/>
              </a:lnSpc>
              <a:spcBef>
                <a:spcPts val="10"/>
              </a:spcBef>
              <a:buFont typeface="Arial"/>
              <a:buChar char="•"/>
              <a:tabLst>
                <a:tab pos="127000" algn="l"/>
              </a:tabLst>
            </a:pPr>
            <a:r>
              <a:rPr sz="1200" b="1" spc="-5" dirty="0">
                <a:solidFill>
                  <a:srgbClr val="C0504D"/>
                </a:solidFill>
                <a:latin typeface="Arial"/>
                <a:cs typeface="Arial"/>
              </a:rPr>
              <a:t>Process time: </a:t>
            </a:r>
            <a:r>
              <a:rPr sz="1200" b="1" dirty="0">
                <a:solidFill>
                  <a:srgbClr val="C0504D"/>
                </a:solidFill>
                <a:latin typeface="Arial"/>
                <a:cs typeface="Arial"/>
              </a:rPr>
              <a:t>same</a:t>
            </a:r>
            <a:r>
              <a:rPr sz="1200" b="1" spc="-40" dirty="0">
                <a:solidFill>
                  <a:srgbClr val="C0504D"/>
                </a:solidFill>
                <a:latin typeface="Arial"/>
                <a:cs typeface="Arial"/>
              </a:rPr>
              <a:t> </a:t>
            </a:r>
            <a:r>
              <a:rPr sz="1200" b="1" spc="-5" dirty="0">
                <a:solidFill>
                  <a:srgbClr val="C0504D"/>
                </a:solidFill>
                <a:latin typeface="Arial"/>
                <a:cs typeface="Arial"/>
              </a:rPr>
              <a:t>day</a:t>
            </a:r>
            <a:endParaRPr sz="1200">
              <a:latin typeface="Arial"/>
              <a:cs typeface="Arial"/>
            </a:endParaRPr>
          </a:p>
        </p:txBody>
      </p:sp>
      <p:sp>
        <p:nvSpPr>
          <p:cNvPr id="33" name="object 33"/>
          <p:cNvSpPr/>
          <p:nvPr/>
        </p:nvSpPr>
        <p:spPr>
          <a:xfrm>
            <a:off x="409955" y="3985259"/>
            <a:ext cx="765047" cy="1059179"/>
          </a:xfrm>
          <a:prstGeom prst="rect">
            <a:avLst/>
          </a:prstGeom>
          <a:blipFill>
            <a:blip r:embed="rId3" cstate="print"/>
            <a:stretch>
              <a:fillRect/>
            </a:stretch>
          </a:blipFill>
        </p:spPr>
        <p:txBody>
          <a:bodyPr wrap="square" lIns="0" tIns="0" rIns="0" bIns="0" rtlCol="0"/>
          <a:lstStyle/>
          <a:p>
            <a:endParaRPr/>
          </a:p>
        </p:txBody>
      </p:sp>
      <p:sp>
        <p:nvSpPr>
          <p:cNvPr id="34" name="object 34"/>
          <p:cNvSpPr/>
          <p:nvPr/>
        </p:nvSpPr>
        <p:spPr>
          <a:xfrm>
            <a:off x="943355" y="4736591"/>
            <a:ext cx="88391" cy="88391"/>
          </a:xfrm>
          <a:prstGeom prst="rect">
            <a:avLst/>
          </a:prstGeom>
          <a:blipFill>
            <a:blip r:embed="rId4" cstate="print"/>
            <a:stretch>
              <a:fillRect/>
            </a:stretch>
          </a:blipFill>
        </p:spPr>
        <p:txBody>
          <a:bodyPr wrap="square" lIns="0" tIns="0" rIns="0" bIns="0" rtlCol="0"/>
          <a:lstStyle/>
          <a:p>
            <a:endParaRPr/>
          </a:p>
        </p:txBody>
      </p:sp>
      <p:sp>
        <p:nvSpPr>
          <p:cNvPr id="35" name="object 35"/>
          <p:cNvSpPr/>
          <p:nvPr/>
        </p:nvSpPr>
        <p:spPr>
          <a:xfrm>
            <a:off x="551687" y="4735067"/>
            <a:ext cx="89916" cy="89915"/>
          </a:xfrm>
          <a:prstGeom prst="rect">
            <a:avLst/>
          </a:prstGeom>
          <a:blipFill>
            <a:blip r:embed="rId4" cstate="print"/>
            <a:stretch>
              <a:fillRect/>
            </a:stretch>
          </a:blipFill>
        </p:spPr>
        <p:txBody>
          <a:bodyPr wrap="square" lIns="0" tIns="0" rIns="0" bIns="0" rtlCol="0"/>
          <a:lstStyle/>
          <a:p>
            <a:endParaRPr/>
          </a:p>
        </p:txBody>
      </p:sp>
      <p:sp>
        <p:nvSpPr>
          <p:cNvPr id="36" name="object 36"/>
          <p:cNvSpPr/>
          <p:nvPr/>
        </p:nvSpPr>
        <p:spPr>
          <a:xfrm>
            <a:off x="690372" y="4251959"/>
            <a:ext cx="204203" cy="102108"/>
          </a:xfrm>
          <a:prstGeom prst="rect">
            <a:avLst/>
          </a:prstGeom>
          <a:blipFill>
            <a:blip r:embed="rId5" cstate="print"/>
            <a:stretch>
              <a:fillRect/>
            </a:stretch>
          </a:blipFill>
        </p:spPr>
        <p:txBody>
          <a:bodyPr wrap="square" lIns="0" tIns="0" rIns="0" bIns="0" rtlCol="0"/>
          <a:lstStyle/>
          <a:p>
            <a:endParaRPr/>
          </a:p>
        </p:txBody>
      </p:sp>
      <p:sp>
        <p:nvSpPr>
          <p:cNvPr id="37" name="object 37"/>
          <p:cNvSpPr/>
          <p:nvPr/>
        </p:nvSpPr>
        <p:spPr>
          <a:xfrm>
            <a:off x="457200" y="4018788"/>
            <a:ext cx="670559" cy="957071"/>
          </a:xfrm>
          <a:prstGeom prst="rect">
            <a:avLst/>
          </a:prstGeom>
          <a:blipFill>
            <a:blip r:embed="rId6" cstate="print"/>
            <a:stretch>
              <a:fillRect/>
            </a:stretch>
          </a:blipFill>
        </p:spPr>
        <p:txBody>
          <a:bodyPr wrap="square" lIns="0" tIns="0" rIns="0" bIns="0" rtlCol="0"/>
          <a:lstStyle/>
          <a:p>
            <a:endParaRPr/>
          </a:p>
        </p:txBody>
      </p:sp>
      <p:sp>
        <p:nvSpPr>
          <p:cNvPr id="38" name="object 38"/>
          <p:cNvSpPr/>
          <p:nvPr/>
        </p:nvSpPr>
        <p:spPr>
          <a:xfrm>
            <a:off x="457200" y="4018788"/>
            <a:ext cx="670560" cy="957580"/>
          </a:xfrm>
          <a:custGeom>
            <a:avLst/>
            <a:gdLst/>
            <a:ahLst/>
            <a:cxnLst/>
            <a:rect l="l" t="t" r="r" b="b"/>
            <a:pathLst>
              <a:path w="670560" h="957579">
                <a:moveTo>
                  <a:pt x="670560" y="0"/>
                </a:moveTo>
                <a:lnTo>
                  <a:pt x="670560" y="621792"/>
                </a:lnTo>
                <a:lnTo>
                  <a:pt x="335280" y="957072"/>
                </a:lnTo>
                <a:lnTo>
                  <a:pt x="0" y="621792"/>
                </a:lnTo>
                <a:lnTo>
                  <a:pt x="0" y="0"/>
                </a:lnTo>
                <a:lnTo>
                  <a:pt x="335280" y="335280"/>
                </a:lnTo>
                <a:lnTo>
                  <a:pt x="670560" y="0"/>
                </a:lnTo>
                <a:close/>
              </a:path>
            </a:pathLst>
          </a:custGeom>
          <a:ln w="9144">
            <a:solidFill>
              <a:srgbClr val="4F81BC"/>
            </a:solidFill>
          </a:ln>
        </p:spPr>
        <p:txBody>
          <a:bodyPr wrap="square" lIns="0" tIns="0" rIns="0" bIns="0" rtlCol="0"/>
          <a:lstStyle/>
          <a:p>
            <a:endParaRPr/>
          </a:p>
        </p:txBody>
      </p:sp>
      <p:sp>
        <p:nvSpPr>
          <p:cNvPr id="39" name="object 39"/>
          <p:cNvSpPr txBox="1"/>
          <p:nvPr/>
        </p:nvSpPr>
        <p:spPr>
          <a:xfrm>
            <a:off x="721108" y="4321223"/>
            <a:ext cx="141605"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Calibri"/>
                <a:cs typeface="Calibri"/>
              </a:rPr>
              <a:t>4</a:t>
            </a:r>
            <a:endParaRPr sz="1800">
              <a:latin typeface="Calibri"/>
              <a:cs typeface="Calibri"/>
            </a:endParaRPr>
          </a:p>
        </p:txBody>
      </p:sp>
      <p:sp>
        <p:nvSpPr>
          <p:cNvPr id="40" name="object 40"/>
          <p:cNvSpPr/>
          <p:nvPr/>
        </p:nvSpPr>
        <p:spPr>
          <a:xfrm>
            <a:off x="1127760" y="4018788"/>
            <a:ext cx="7559040" cy="622300"/>
          </a:xfrm>
          <a:custGeom>
            <a:avLst/>
            <a:gdLst/>
            <a:ahLst/>
            <a:cxnLst/>
            <a:rect l="l" t="t" r="r" b="b"/>
            <a:pathLst>
              <a:path w="7559040" h="622300">
                <a:moveTo>
                  <a:pt x="7455408" y="0"/>
                </a:moveTo>
                <a:lnTo>
                  <a:pt x="0" y="0"/>
                </a:lnTo>
                <a:lnTo>
                  <a:pt x="0" y="621791"/>
                </a:lnTo>
                <a:lnTo>
                  <a:pt x="7455408" y="621791"/>
                </a:lnTo>
                <a:lnTo>
                  <a:pt x="7495748" y="613648"/>
                </a:lnTo>
                <a:lnTo>
                  <a:pt x="7528688" y="591440"/>
                </a:lnTo>
                <a:lnTo>
                  <a:pt x="7550896" y="558500"/>
                </a:lnTo>
                <a:lnTo>
                  <a:pt x="7559040" y="518159"/>
                </a:lnTo>
                <a:lnTo>
                  <a:pt x="7559040" y="103631"/>
                </a:lnTo>
                <a:lnTo>
                  <a:pt x="7550896" y="63291"/>
                </a:lnTo>
                <a:lnTo>
                  <a:pt x="7528688" y="30351"/>
                </a:lnTo>
                <a:lnTo>
                  <a:pt x="7495748" y="8143"/>
                </a:lnTo>
                <a:lnTo>
                  <a:pt x="7455408" y="0"/>
                </a:lnTo>
                <a:close/>
              </a:path>
            </a:pathLst>
          </a:custGeom>
          <a:solidFill>
            <a:srgbClr val="FFFFFF">
              <a:alpha val="90194"/>
            </a:srgbClr>
          </a:solidFill>
        </p:spPr>
        <p:txBody>
          <a:bodyPr wrap="square" lIns="0" tIns="0" rIns="0" bIns="0" rtlCol="0"/>
          <a:lstStyle/>
          <a:p>
            <a:endParaRPr/>
          </a:p>
        </p:txBody>
      </p:sp>
      <p:sp>
        <p:nvSpPr>
          <p:cNvPr id="41" name="object 41"/>
          <p:cNvSpPr/>
          <p:nvPr/>
        </p:nvSpPr>
        <p:spPr>
          <a:xfrm>
            <a:off x="1127760" y="4018788"/>
            <a:ext cx="7559040" cy="622300"/>
          </a:xfrm>
          <a:custGeom>
            <a:avLst/>
            <a:gdLst/>
            <a:ahLst/>
            <a:cxnLst/>
            <a:rect l="l" t="t" r="r" b="b"/>
            <a:pathLst>
              <a:path w="7559040" h="622300">
                <a:moveTo>
                  <a:pt x="7559040" y="103631"/>
                </a:moveTo>
                <a:lnTo>
                  <a:pt x="7559040" y="518159"/>
                </a:lnTo>
                <a:lnTo>
                  <a:pt x="7550896" y="558500"/>
                </a:lnTo>
                <a:lnTo>
                  <a:pt x="7528688" y="591440"/>
                </a:lnTo>
                <a:lnTo>
                  <a:pt x="7495748" y="613648"/>
                </a:lnTo>
                <a:lnTo>
                  <a:pt x="7455408" y="621791"/>
                </a:lnTo>
                <a:lnTo>
                  <a:pt x="0" y="621791"/>
                </a:lnTo>
                <a:lnTo>
                  <a:pt x="0" y="0"/>
                </a:lnTo>
                <a:lnTo>
                  <a:pt x="7455408" y="0"/>
                </a:lnTo>
                <a:lnTo>
                  <a:pt x="7495748" y="8143"/>
                </a:lnTo>
                <a:lnTo>
                  <a:pt x="7528688" y="30351"/>
                </a:lnTo>
                <a:lnTo>
                  <a:pt x="7550896" y="63291"/>
                </a:lnTo>
                <a:lnTo>
                  <a:pt x="7559040" y="103631"/>
                </a:lnTo>
                <a:close/>
              </a:path>
            </a:pathLst>
          </a:custGeom>
          <a:ln w="9144">
            <a:solidFill>
              <a:srgbClr val="4F81BC"/>
            </a:solidFill>
          </a:ln>
        </p:spPr>
        <p:txBody>
          <a:bodyPr wrap="square" lIns="0" tIns="0" rIns="0" bIns="0" rtlCol="0"/>
          <a:lstStyle/>
          <a:p>
            <a:endParaRPr/>
          </a:p>
        </p:txBody>
      </p:sp>
      <p:sp>
        <p:nvSpPr>
          <p:cNvPr id="42" name="object 42"/>
          <p:cNvSpPr txBox="1"/>
          <p:nvPr/>
        </p:nvSpPr>
        <p:spPr>
          <a:xfrm>
            <a:off x="1199960" y="4026980"/>
            <a:ext cx="5365115" cy="577215"/>
          </a:xfrm>
          <a:prstGeom prst="rect">
            <a:avLst/>
          </a:prstGeom>
        </p:spPr>
        <p:txBody>
          <a:bodyPr vert="horz" wrap="square" lIns="0" tIns="12700" rIns="0" bIns="0" rtlCol="0">
            <a:spAutoFit/>
          </a:bodyPr>
          <a:lstStyle/>
          <a:p>
            <a:pPr marL="127000" indent="-114300">
              <a:lnSpc>
                <a:spcPct val="100000"/>
              </a:lnSpc>
              <a:spcBef>
                <a:spcPts val="100"/>
              </a:spcBef>
              <a:buFont typeface="Arial"/>
              <a:buChar char="•"/>
              <a:tabLst>
                <a:tab pos="127000" algn="l"/>
              </a:tabLst>
            </a:pPr>
            <a:r>
              <a:rPr sz="1200" b="1" spc="-5" dirty="0">
                <a:solidFill>
                  <a:srgbClr val="1D384B"/>
                </a:solidFill>
                <a:latin typeface="Arial"/>
                <a:cs typeface="Arial"/>
              </a:rPr>
              <a:t>Follow the E-Business Point of Contact (E-Biz POC) Steps </a:t>
            </a:r>
            <a:r>
              <a:rPr sz="1200" b="1" dirty="0">
                <a:solidFill>
                  <a:srgbClr val="1D384B"/>
                </a:solidFill>
                <a:latin typeface="Arial"/>
                <a:cs typeface="Arial"/>
              </a:rPr>
              <a:t>in</a:t>
            </a:r>
            <a:r>
              <a:rPr sz="1200" b="1" spc="55" dirty="0">
                <a:solidFill>
                  <a:srgbClr val="1D384B"/>
                </a:solidFill>
                <a:latin typeface="Arial"/>
                <a:cs typeface="Arial"/>
              </a:rPr>
              <a:t> </a:t>
            </a:r>
            <a:r>
              <a:rPr sz="1200" b="1" spc="-5" dirty="0">
                <a:solidFill>
                  <a:srgbClr val="1D384B"/>
                </a:solidFill>
                <a:latin typeface="Arial"/>
                <a:cs typeface="Arial"/>
              </a:rPr>
              <a:t>Grants.gov</a:t>
            </a:r>
            <a:endParaRPr sz="1200">
              <a:latin typeface="Arial"/>
              <a:cs typeface="Arial"/>
            </a:endParaRPr>
          </a:p>
          <a:p>
            <a:pPr marL="127000" indent="-114300">
              <a:lnSpc>
                <a:spcPct val="100000"/>
              </a:lnSpc>
              <a:spcBef>
                <a:spcPts val="10"/>
              </a:spcBef>
              <a:buChar char="•"/>
              <a:tabLst>
                <a:tab pos="127000" algn="l"/>
              </a:tabLst>
            </a:pPr>
            <a:r>
              <a:rPr sz="1200" spc="-5" dirty="0">
                <a:solidFill>
                  <a:srgbClr val="1D384B"/>
                </a:solidFill>
                <a:latin typeface="Arial"/>
                <a:cs typeface="Arial"/>
              </a:rPr>
              <a:t>E-Biz </a:t>
            </a:r>
            <a:r>
              <a:rPr sz="1200" dirty="0">
                <a:solidFill>
                  <a:srgbClr val="1D384B"/>
                </a:solidFill>
                <a:latin typeface="Arial"/>
                <a:cs typeface="Arial"/>
              </a:rPr>
              <a:t>POC must confirm the AOR </a:t>
            </a:r>
            <a:r>
              <a:rPr sz="1200" spc="-5" dirty="0">
                <a:solidFill>
                  <a:srgbClr val="1D384B"/>
                </a:solidFill>
                <a:latin typeface="Arial"/>
                <a:cs typeface="Arial"/>
              </a:rPr>
              <a:t>role in</a:t>
            </a:r>
            <a:r>
              <a:rPr sz="1200" spc="-130" dirty="0">
                <a:solidFill>
                  <a:srgbClr val="1D384B"/>
                </a:solidFill>
                <a:latin typeface="Arial"/>
                <a:cs typeface="Arial"/>
              </a:rPr>
              <a:t> </a:t>
            </a:r>
            <a:r>
              <a:rPr sz="1200" spc="-5" dirty="0">
                <a:solidFill>
                  <a:srgbClr val="1D384B"/>
                </a:solidFill>
                <a:latin typeface="Arial"/>
                <a:cs typeface="Arial"/>
              </a:rPr>
              <a:t>Grants.gov</a:t>
            </a:r>
            <a:endParaRPr sz="1200">
              <a:latin typeface="Arial"/>
              <a:cs typeface="Arial"/>
            </a:endParaRPr>
          </a:p>
          <a:p>
            <a:pPr marL="127000" indent="-114300">
              <a:lnSpc>
                <a:spcPct val="100000"/>
              </a:lnSpc>
              <a:spcBef>
                <a:spcPts val="15"/>
              </a:spcBef>
              <a:buFont typeface="Arial"/>
              <a:buChar char="•"/>
              <a:tabLst>
                <a:tab pos="127000" algn="l"/>
              </a:tabLst>
            </a:pPr>
            <a:r>
              <a:rPr sz="1200" b="1" spc="-5" dirty="0">
                <a:solidFill>
                  <a:srgbClr val="C0504D"/>
                </a:solidFill>
                <a:latin typeface="Arial"/>
                <a:cs typeface="Arial"/>
              </a:rPr>
              <a:t>Process time: </a:t>
            </a:r>
            <a:r>
              <a:rPr sz="1200" b="1" dirty="0">
                <a:solidFill>
                  <a:srgbClr val="C0504D"/>
                </a:solidFill>
                <a:latin typeface="Arial"/>
                <a:cs typeface="Arial"/>
              </a:rPr>
              <a:t>same</a:t>
            </a:r>
            <a:r>
              <a:rPr sz="1200" b="1" spc="-40" dirty="0">
                <a:solidFill>
                  <a:srgbClr val="C0504D"/>
                </a:solidFill>
                <a:latin typeface="Arial"/>
                <a:cs typeface="Arial"/>
              </a:rPr>
              <a:t> </a:t>
            </a:r>
            <a:r>
              <a:rPr sz="1200" b="1" spc="-5" dirty="0">
                <a:solidFill>
                  <a:srgbClr val="C0504D"/>
                </a:solidFill>
                <a:latin typeface="Arial"/>
                <a:cs typeface="Arial"/>
              </a:rPr>
              <a:t>day</a:t>
            </a:r>
            <a:endParaRPr sz="1200">
              <a:latin typeface="Arial"/>
              <a:cs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191826" y="795856"/>
            <a:ext cx="4650740" cy="513715"/>
          </a:xfrm>
          <a:prstGeom prst="rect">
            <a:avLst/>
          </a:prstGeom>
        </p:spPr>
        <p:txBody>
          <a:bodyPr vert="horz" wrap="square" lIns="0" tIns="13335" rIns="0" bIns="0" rtlCol="0">
            <a:spAutoFit/>
          </a:bodyPr>
          <a:lstStyle/>
          <a:p>
            <a:pPr marL="12700">
              <a:lnSpc>
                <a:spcPct val="100000"/>
              </a:lnSpc>
              <a:spcBef>
                <a:spcPts val="105"/>
              </a:spcBef>
            </a:pPr>
            <a:r>
              <a:rPr sz="3200" spc="-5" dirty="0">
                <a:hlinkClick r:id="rId3"/>
              </a:rPr>
              <a:t>Grants.gov</a:t>
            </a:r>
            <a:r>
              <a:rPr sz="3200" spc="-80" dirty="0">
                <a:hlinkClick r:id="rId3"/>
              </a:rPr>
              <a:t> </a:t>
            </a:r>
            <a:r>
              <a:rPr sz="3200" spc="-5" dirty="0"/>
              <a:t>Registration</a:t>
            </a:r>
            <a:endParaRPr sz="3200"/>
          </a:p>
        </p:txBody>
      </p:sp>
      <p:sp>
        <p:nvSpPr>
          <p:cNvPr id="3" name="object 3"/>
          <p:cNvSpPr txBox="1"/>
          <p:nvPr/>
        </p:nvSpPr>
        <p:spPr>
          <a:xfrm>
            <a:off x="481232" y="1414486"/>
            <a:ext cx="8304530" cy="3210560"/>
          </a:xfrm>
          <a:prstGeom prst="rect">
            <a:avLst/>
          </a:prstGeom>
        </p:spPr>
        <p:txBody>
          <a:bodyPr vert="horz" wrap="square" lIns="0" tIns="12065" rIns="0" bIns="0" rtlCol="0">
            <a:spAutoFit/>
          </a:bodyPr>
          <a:lstStyle/>
          <a:p>
            <a:pPr marL="12700">
              <a:lnSpc>
                <a:spcPct val="100000"/>
              </a:lnSpc>
              <a:spcBef>
                <a:spcPts val="95"/>
              </a:spcBef>
            </a:pPr>
            <a:r>
              <a:rPr sz="1600" b="1" u="heavy" spc="-5" dirty="0">
                <a:solidFill>
                  <a:srgbClr val="1D384B"/>
                </a:solidFill>
                <a:uFill>
                  <a:solidFill>
                    <a:srgbClr val="1D384B"/>
                  </a:solidFill>
                </a:uFill>
                <a:latin typeface="Arial"/>
                <a:cs typeface="Arial"/>
              </a:rPr>
              <a:t>Step 1 – </a:t>
            </a:r>
            <a:r>
              <a:rPr sz="1600" b="1" u="heavy" spc="-10" dirty="0">
                <a:solidFill>
                  <a:srgbClr val="1D384B"/>
                </a:solidFill>
                <a:uFill>
                  <a:solidFill>
                    <a:srgbClr val="1D384B"/>
                  </a:solidFill>
                </a:uFill>
                <a:latin typeface="Arial"/>
                <a:cs typeface="Arial"/>
              </a:rPr>
              <a:t>Data Universal Numbering </a:t>
            </a:r>
            <a:r>
              <a:rPr sz="1600" b="1" u="heavy" spc="-15" dirty="0">
                <a:solidFill>
                  <a:srgbClr val="1D384B"/>
                </a:solidFill>
                <a:uFill>
                  <a:solidFill>
                    <a:srgbClr val="1D384B"/>
                  </a:solidFill>
                </a:uFill>
                <a:latin typeface="Arial"/>
                <a:cs typeface="Arial"/>
              </a:rPr>
              <a:t>System </a:t>
            </a:r>
            <a:r>
              <a:rPr sz="1600" b="1" u="heavy" spc="-10" dirty="0">
                <a:solidFill>
                  <a:srgbClr val="1D384B"/>
                </a:solidFill>
                <a:uFill>
                  <a:solidFill>
                    <a:srgbClr val="1D384B"/>
                  </a:solidFill>
                </a:uFill>
                <a:latin typeface="Arial"/>
                <a:cs typeface="Arial"/>
              </a:rPr>
              <a:t>(DUNS)</a:t>
            </a:r>
            <a:r>
              <a:rPr sz="1600" b="1" u="heavy" spc="220" dirty="0">
                <a:solidFill>
                  <a:srgbClr val="1D384B"/>
                </a:solidFill>
                <a:uFill>
                  <a:solidFill>
                    <a:srgbClr val="1D384B"/>
                  </a:solidFill>
                </a:uFill>
                <a:latin typeface="Arial"/>
                <a:cs typeface="Arial"/>
              </a:rPr>
              <a:t> </a:t>
            </a:r>
            <a:r>
              <a:rPr sz="1600" b="1" u="heavy" spc="-10" dirty="0">
                <a:solidFill>
                  <a:srgbClr val="1D384B"/>
                </a:solidFill>
                <a:uFill>
                  <a:solidFill>
                    <a:srgbClr val="1D384B"/>
                  </a:solidFill>
                </a:uFill>
                <a:latin typeface="Arial"/>
                <a:cs typeface="Arial"/>
              </a:rPr>
              <a:t>Number</a:t>
            </a:r>
            <a:endParaRPr sz="1600">
              <a:latin typeface="Arial"/>
              <a:cs typeface="Arial"/>
            </a:endParaRPr>
          </a:p>
          <a:p>
            <a:pPr>
              <a:lnSpc>
                <a:spcPct val="100000"/>
              </a:lnSpc>
              <a:spcBef>
                <a:spcPts val="15"/>
              </a:spcBef>
            </a:pPr>
            <a:endParaRPr sz="1450">
              <a:latin typeface="Arial"/>
              <a:cs typeface="Arial"/>
            </a:endParaRPr>
          </a:p>
          <a:p>
            <a:pPr marL="12700" marR="58419">
              <a:lnSpc>
                <a:spcPct val="100000"/>
              </a:lnSpc>
            </a:pPr>
            <a:r>
              <a:rPr sz="1500" b="1" spc="-10" dirty="0">
                <a:solidFill>
                  <a:srgbClr val="1D384B"/>
                </a:solidFill>
                <a:latin typeface="Arial"/>
                <a:cs typeface="Arial"/>
              </a:rPr>
              <a:t>Acquire </a:t>
            </a:r>
            <a:r>
              <a:rPr sz="1500" b="1" dirty="0">
                <a:solidFill>
                  <a:srgbClr val="1D384B"/>
                </a:solidFill>
                <a:latin typeface="Arial"/>
                <a:cs typeface="Arial"/>
              </a:rPr>
              <a:t>a </a:t>
            </a:r>
            <a:r>
              <a:rPr sz="1500" b="1" spc="-5" dirty="0">
                <a:solidFill>
                  <a:srgbClr val="1D384B"/>
                </a:solidFill>
                <a:latin typeface="Arial"/>
                <a:cs typeface="Arial"/>
              </a:rPr>
              <a:t>unique </a:t>
            </a:r>
            <a:r>
              <a:rPr sz="1500" b="1" dirty="0">
                <a:solidFill>
                  <a:srgbClr val="1D384B"/>
                </a:solidFill>
                <a:latin typeface="Arial"/>
                <a:cs typeface="Arial"/>
              </a:rPr>
              <a:t>entity identifier </a:t>
            </a:r>
            <a:r>
              <a:rPr sz="1500" b="1" spc="-15" dirty="0">
                <a:solidFill>
                  <a:srgbClr val="1D384B"/>
                </a:solidFill>
                <a:latin typeface="Arial"/>
                <a:cs typeface="Arial"/>
              </a:rPr>
              <a:t>(currently, </a:t>
            </a:r>
            <a:r>
              <a:rPr sz="1500" b="1" dirty="0">
                <a:solidFill>
                  <a:srgbClr val="1D384B"/>
                </a:solidFill>
                <a:latin typeface="Arial"/>
                <a:cs typeface="Arial"/>
              </a:rPr>
              <a:t>a </a:t>
            </a:r>
            <a:r>
              <a:rPr sz="1500" b="1" spc="-5" dirty="0">
                <a:solidFill>
                  <a:srgbClr val="1D384B"/>
                </a:solidFill>
                <a:latin typeface="Arial"/>
                <a:cs typeface="Arial"/>
              </a:rPr>
              <a:t>DUNS number). </a:t>
            </a:r>
            <a:r>
              <a:rPr sz="1500" dirty="0">
                <a:solidFill>
                  <a:srgbClr val="1D384B"/>
                </a:solidFill>
                <a:latin typeface="Arial"/>
                <a:cs typeface="Arial"/>
              </a:rPr>
              <a:t>The </a:t>
            </a:r>
            <a:r>
              <a:rPr sz="1500" spc="-5" dirty="0">
                <a:solidFill>
                  <a:srgbClr val="1D384B"/>
                </a:solidFill>
                <a:latin typeface="Arial"/>
                <a:cs typeface="Arial"/>
              </a:rPr>
              <a:t>Office </a:t>
            </a:r>
            <a:r>
              <a:rPr sz="1500" dirty="0">
                <a:solidFill>
                  <a:srgbClr val="1D384B"/>
                </a:solidFill>
                <a:latin typeface="Arial"/>
                <a:cs typeface="Arial"/>
              </a:rPr>
              <a:t>of Management </a:t>
            </a:r>
            <a:r>
              <a:rPr sz="1500" spc="5" dirty="0">
                <a:solidFill>
                  <a:srgbClr val="1D384B"/>
                </a:solidFill>
                <a:latin typeface="Arial"/>
                <a:cs typeface="Arial"/>
              </a:rPr>
              <a:t>and  </a:t>
            </a:r>
            <a:r>
              <a:rPr sz="1500" dirty="0">
                <a:solidFill>
                  <a:srgbClr val="1D384B"/>
                </a:solidFill>
                <a:latin typeface="Arial"/>
                <a:cs typeface="Arial"/>
              </a:rPr>
              <a:t>Budget </a:t>
            </a:r>
            <a:r>
              <a:rPr sz="1500" spc="-5" dirty="0">
                <a:solidFill>
                  <a:srgbClr val="1D384B"/>
                </a:solidFill>
                <a:latin typeface="Arial"/>
                <a:cs typeface="Arial"/>
              </a:rPr>
              <a:t>(OMB) </a:t>
            </a:r>
            <a:r>
              <a:rPr sz="1500" dirty="0">
                <a:solidFill>
                  <a:srgbClr val="1D384B"/>
                </a:solidFill>
                <a:latin typeface="Arial"/>
                <a:cs typeface="Arial"/>
              </a:rPr>
              <a:t>requires </a:t>
            </a:r>
            <a:r>
              <a:rPr sz="1500" spc="-5" dirty="0">
                <a:solidFill>
                  <a:srgbClr val="1D384B"/>
                </a:solidFill>
                <a:latin typeface="Arial"/>
                <a:cs typeface="Arial"/>
              </a:rPr>
              <a:t>every </a:t>
            </a:r>
            <a:r>
              <a:rPr sz="1500" dirty="0">
                <a:solidFill>
                  <a:srgbClr val="1D384B"/>
                </a:solidFill>
                <a:latin typeface="Arial"/>
                <a:cs typeface="Arial"/>
              </a:rPr>
              <a:t>applicant for a federal </a:t>
            </a:r>
            <a:r>
              <a:rPr sz="1500" spc="-5" dirty="0">
                <a:solidFill>
                  <a:srgbClr val="1D384B"/>
                </a:solidFill>
                <a:latin typeface="Arial"/>
                <a:cs typeface="Arial"/>
              </a:rPr>
              <a:t>award </a:t>
            </a:r>
            <a:r>
              <a:rPr sz="1500" dirty="0">
                <a:solidFill>
                  <a:srgbClr val="1D384B"/>
                </a:solidFill>
                <a:latin typeface="Arial"/>
                <a:cs typeface="Arial"/>
              </a:rPr>
              <a:t>(other than an individual) to include a  "unique entity identifier" in each application, including an application for a supplemental</a:t>
            </a:r>
            <a:r>
              <a:rPr sz="1500" spc="-150" dirty="0">
                <a:solidFill>
                  <a:srgbClr val="1D384B"/>
                </a:solidFill>
                <a:latin typeface="Arial"/>
                <a:cs typeface="Arial"/>
              </a:rPr>
              <a:t> </a:t>
            </a:r>
            <a:r>
              <a:rPr sz="1500" dirty="0">
                <a:solidFill>
                  <a:srgbClr val="1D384B"/>
                </a:solidFill>
                <a:latin typeface="Arial"/>
                <a:cs typeface="Arial"/>
              </a:rPr>
              <a:t>award.</a:t>
            </a:r>
            <a:endParaRPr sz="1500">
              <a:latin typeface="Arial"/>
              <a:cs typeface="Arial"/>
            </a:endParaRPr>
          </a:p>
          <a:p>
            <a:pPr>
              <a:lnSpc>
                <a:spcPct val="100000"/>
              </a:lnSpc>
              <a:spcBef>
                <a:spcPts val="20"/>
              </a:spcBef>
            </a:pPr>
            <a:endParaRPr sz="1550">
              <a:latin typeface="Arial"/>
              <a:cs typeface="Arial"/>
            </a:endParaRPr>
          </a:p>
          <a:p>
            <a:pPr marL="355600" marR="5080" indent="-342900">
              <a:lnSpc>
                <a:spcPct val="100000"/>
              </a:lnSpc>
              <a:buChar char="•"/>
              <a:tabLst>
                <a:tab pos="354965" algn="l"/>
                <a:tab pos="355600" algn="l"/>
              </a:tabLst>
            </a:pPr>
            <a:r>
              <a:rPr sz="1500" dirty="0">
                <a:solidFill>
                  <a:srgbClr val="1D384B"/>
                </a:solidFill>
                <a:latin typeface="Arial"/>
                <a:cs typeface="Arial"/>
              </a:rPr>
              <a:t>The </a:t>
            </a:r>
            <a:r>
              <a:rPr sz="1500" spc="-5" dirty="0">
                <a:solidFill>
                  <a:srgbClr val="1D384B"/>
                </a:solidFill>
                <a:latin typeface="Arial"/>
                <a:cs typeface="Arial"/>
              </a:rPr>
              <a:t>DUNS </a:t>
            </a:r>
            <a:r>
              <a:rPr sz="1500" dirty="0">
                <a:solidFill>
                  <a:srgbClr val="1D384B"/>
                </a:solidFill>
                <a:latin typeface="Arial"/>
                <a:cs typeface="Arial"/>
              </a:rPr>
              <a:t>number is used for tracking purposes, and to </a:t>
            </a:r>
            <a:r>
              <a:rPr sz="1500" spc="-5" dirty="0">
                <a:solidFill>
                  <a:srgbClr val="1D384B"/>
                </a:solidFill>
                <a:latin typeface="Arial"/>
                <a:cs typeface="Arial"/>
              </a:rPr>
              <a:t>validate </a:t>
            </a:r>
            <a:r>
              <a:rPr sz="1500" dirty="0">
                <a:solidFill>
                  <a:srgbClr val="1D384B"/>
                </a:solidFill>
                <a:latin typeface="Arial"/>
                <a:cs typeface="Arial"/>
              </a:rPr>
              <a:t>address and point-of-contact  information for applicants, recipients, and</a:t>
            </a:r>
            <a:r>
              <a:rPr sz="1500" spc="-130" dirty="0">
                <a:solidFill>
                  <a:srgbClr val="1D384B"/>
                </a:solidFill>
                <a:latin typeface="Arial"/>
                <a:cs typeface="Arial"/>
              </a:rPr>
              <a:t> </a:t>
            </a:r>
            <a:r>
              <a:rPr sz="1500" dirty="0">
                <a:solidFill>
                  <a:srgbClr val="1D384B"/>
                </a:solidFill>
                <a:latin typeface="Arial"/>
                <a:cs typeface="Arial"/>
              </a:rPr>
              <a:t>subrecipients.</a:t>
            </a:r>
            <a:endParaRPr sz="1500">
              <a:latin typeface="Arial"/>
              <a:cs typeface="Arial"/>
            </a:endParaRPr>
          </a:p>
          <a:p>
            <a:pPr marL="355600" indent="-342900">
              <a:lnSpc>
                <a:spcPct val="100000"/>
              </a:lnSpc>
              <a:spcBef>
                <a:spcPts val="600"/>
              </a:spcBef>
              <a:buChar char="•"/>
              <a:tabLst>
                <a:tab pos="354965" algn="l"/>
                <a:tab pos="355600" algn="l"/>
              </a:tabLst>
            </a:pPr>
            <a:r>
              <a:rPr sz="1500" dirty="0">
                <a:solidFill>
                  <a:srgbClr val="1D384B"/>
                </a:solidFill>
                <a:latin typeface="Arial"/>
                <a:cs typeface="Arial"/>
              </a:rPr>
              <a:t>The </a:t>
            </a:r>
            <a:r>
              <a:rPr sz="1500" spc="-5" dirty="0">
                <a:solidFill>
                  <a:srgbClr val="1D384B"/>
                </a:solidFill>
                <a:latin typeface="Arial"/>
                <a:cs typeface="Arial"/>
              </a:rPr>
              <a:t>DUNS </a:t>
            </a:r>
            <a:r>
              <a:rPr sz="1500" dirty="0">
                <a:solidFill>
                  <a:srgbClr val="1D384B"/>
                </a:solidFill>
                <a:latin typeface="Arial"/>
                <a:cs typeface="Arial"/>
              </a:rPr>
              <a:t>number is used throughout the life </a:t>
            </a:r>
            <a:r>
              <a:rPr sz="1500" spc="-5" dirty="0">
                <a:solidFill>
                  <a:srgbClr val="1D384B"/>
                </a:solidFill>
                <a:latin typeface="Arial"/>
                <a:cs typeface="Arial"/>
              </a:rPr>
              <a:t>cycle </a:t>
            </a:r>
            <a:r>
              <a:rPr sz="1500" dirty="0">
                <a:solidFill>
                  <a:srgbClr val="1D384B"/>
                </a:solidFill>
                <a:latin typeface="Arial"/>
                <a:cs typeface="Arial"/>
              </a:rPr>
              <a:t>of an OJP</a:t>
            </a:r>
            <a:r>
              <a:rPr sz="1500" spc="-135" dirty="0">
                <a:solidFill>
                  <a:srgbClr val="1D384B"/>
                </a:solidFill>
                <a:latin typeface="Arial"/>
                <a:cs typeface="Arial"/>
              </a:rPr>
              <a:t> </a:t>
            </a:r>
            <a:r>
              <a:rPr sz="1500" dirty="0">
                <a:solidFill>
                  <a:srgbClr val="1D384B"/>
                </a:solidFill>
                <a:latin typeface="Arial"/>
                <a:cs typeface="Arial"/>
              </a:rPr>
              <a:t>award.</a:t>
            </a:r>
            <a:endParaRPr sz="1500">
              <a:latin typeface="Arial"/>
              <a:cs typeface="Arial"/>
            </a:endParaRPr>
          </a:p>
          <a:p>
            <a:pPr marL="355600" indent="-342900">
              <a:lnSpc>
                <a:spcPct val="100000"/>
              </a:lnSpc>
              <a:spcBef>
                <a:spcPts val="600"/>
              </a:spcBef>
              <a:buChar char="•"/>
              <a:tabLst>
                <a:tab pos="354965" algn="l"/>
                <a:tab pos="355600" algn="l"/>
              </a:tabLst>
            </a:pPr>
            <a:r>
              <a:rPr sz="1500" dirty="0">
                <a:solidFill>
                  <a:srgbClr val="1D384B"/>
                </a:solidFill>
                <a:latin typeface="Arial"/>
                <a:cs typeface="Arial"/>
              </a:rPr>
              <a:t>Obtaining a </a:t>
            </a:r>
            <a:r>
              <a:rPr sz="1500" spc="-5" dirty="0">
                <a:solidFill>
                  <a:srgbClr val="1D384B"/>
                </a:solidFill>
                <a:latin typeface="Arial"/>
                <a:cs typeface="Arial"/>
              </a:rPr>
              <a:t>DUNS </a:t>
            </a:r>
            <a:r>
              <a:rPr sz="1500" dirty="0">
                <a:solidFill>
                  <a:srgbClr val="1D384B"/>
                </a:solidFill>
                <a:latin typeface="Arial"/>
                <a:cs typeface="Arial"/>
              </a:rPr>
              <a:t>number is a free, one-time</a:t>
            </a:r>
            <a:r>
              <a:rPr sz="1500" spc="-75" dirty="0">
                <a:solidFill>
                  <a:srgbClr val="1D384B"/>
                </a:solidFill>
                <a:latin typeface="Arial"/>
                <a:cs typeface="Arial"/>
              </a:rPr>
              <a:t> </a:t>
            </a:r>
            <a:r>
              <a:rPr sz="1500" spc="-20" dirty="0">
                <a:solidFill>
                  <a:srgbClr val="1D384B"/>
                </a:solidFill>
                <a:latin typeface="Arial"/>
                <a:cs typeface="Arial"/>
              </a:rPr>
              <a:t>activity.</a:t>
            </a:r>
            <a:endParaRPr sz="1500">
              <a:latin typeface="Arial"/>
              <a:cs typeface="Arial"/>
            </a:endParaRPr>
          </a:p>
          <a:p>
            <a:pPr>
              <a:lnSpc>
                <a:spcPct val="100000"/>
              </a:lnSpc>
              <a:spcBef>
                <a:spcPts val="35"/>
              </a:spcBef>
            </a:pPr>
            <a:endParaRPr sz="1950">
              <a:latin typeface="Arial"/>
              <a:cs typeface="Arial"/>
            </a:endParaRPr>
          </a:p>
          <a:p>
            <a:pPr marL="12700" marR="975994">
              <a:lnSpc>
                <a:spcPct val="100000"/>
              </a:lnSpc>
            </a:pPr>
            <a:r>
              <a:rPr sz="1500" dirty="0">
                <a:solidFill>
                  <a:srgbClr val="1D384B"/>
                </a:solidFill>
                <a:latin typeface="Arial"/>
                <a:cs typeface="Arial"/>
              </a:rPr>
              <a:t>Call Dun and Bradstreet at </a:t>
            </a:r>
            <a:r>
              <a:rPr sz="1500" spc="-5" dirty="0">
                <a:solidFill>
                  <a:srgbClr val="1D384B"/>
                </a:solidFill>
                <a:latin typeface="Arial"/>
                <a:cs typeface="Arial"/>
              </a:rPr>
              <a:t>866–705–5711 </a:t>
            </a:r>
            <a:r>
              <a:rPr sz="1500" dirty="0">
                <a:solidFill>
                  <a:srgbClr val="1D384B"/>
                </a:solidFill>
                <a:latin typeface="Arial"/>
                <a:cs typeface="Arial"/>
              </a:rPr>
              <a:t>to obtain a </a:t>
            </a:r>
            <a:r>
              <a:rPr sz="1500" spc="-5" dirty="0">
                <a:solidFill>
                  <a:srgbClr val="1D384B"/>
                </a:solidFill>
                <a:latin typeface="Arial"/>
                <a:cs typeface="Arial"/>
              </a:rPr>
              <a:t>DUNS </a:t>
            </a:r>
            <a:r>
              <a:rPr sz="1500" dirty="0">
                <a:solidFill>
                  <a:srgbClr val="1D384B"/>
                </a:solidFill>
                <a:latin typeface="Arial"/>
                <a:cs typeface="Arial"/>
              </a:rPr>
              <a:t>number or apply online</a:t>
            </a:r>
            <a:r>
              <a:rPr sz="1500" spc="-120" dirty="0">
                <a:solidFill>
                  <a:srgbClr val="1D384B"/>
                </a:solidFill>
                <a:latin typeface="Arial"/>
                <a:cs typeface="Arial"/>
              </a:rPr>
              <a:t> </a:t>
            </a:r>
            <a:r>
              <a:rPr sz="1500" spc="5" dirty="0">
                <a:solidFill>
                  <a:srgbClr val="1D384B"/>
                </a:solidFill>
                <a:latin typeface="Arial"/>
                <a:cs typeface="Arial"/>
              </a:rPr>
              <a:t>at  </a:t>
            </a:r>
            <a:r>
              <a:rPr sz="1500" u="heavy" spc="-10" dirty="0">
                <a:solidFill>
                  <a:srgbClr val="0000FF"/>
                </a:solidFill>
                <a:uFill>
                  <a:solidFill>
                    <a:srgbClr val="0000FF"/>
                  </a:solidFill>
                </a:uFill>
                <a:latin typeface="Arial"/>
                <a:cs typeface="Arial"/>
                <a:hlinkClick r:id="rId4"/>
              </a:rPr>
              <a:t>https://www.dnb.com/</a:t>
            </a:r>
            <a:r>
              <a:rPr sz="1500" spc="-10" dirty="0">
                <a:solidFill>
                  <a:srgbClr val="1D384B"/>
                </a:solidFill>
                <a:latin typeface="Arial"/>
                <a:cs typeface="Arial"/>
              </a:rPr>
              <a:t>. </a:t>
            </a:r>
            <a:r>
              <a:rPr sz="1500" dirty="0">
                <a:solidFill>
                  <a:srgbClr val="1D384B"/>
                </a:solidFill>
                <a:latin typeface="Arial"/>
                <a:cs typeface="Arial"/>
              </a:rPr>
              <a:t>A </a:t>
            </a:r>
            <a:r>
              <a:rPr sz="1500" spc="-5" dirty="0">
                <a:solidFill>
                  <a:srgbClr val="1D384B"/>
                </a:solidFill>
                <a:latin typeface="Arial"/>
                <a:cs typeface="Arial"/>
              </a:rPr>
              <a:t>DUNS </a:t>
            </a:r>
            <a:r>
              <a:rPr sz="1500" dirty="0">
                <a:solidFill>
                  <a:srgbClr val="1D384B"/>
                </a:solidFill>
                <a:latin typeface="Arial"/>
                <a:cs typeface="Arial"/>
              </a:rPr>
              <a:t>number is usually received </a:t>
            </a:r>
            <a:r>
              <a:rPr sz="1500" spc="-5" dirty="0">
                <a:solidFill>
                  <a:srgbClr val="1D384B"/>
                </a:solidFill>
                <a:latin typeface="Arial"/>
                <a:cs typeface="Arial"/>
              </a:rPr>
              <a:t>within </a:t>
            </a:r>
            <a:r>
              <a:rPr sz="1500" dirty="0">
                <a:solidFill>
                  <a:srgbClr val="1D384B"/>
                </a:solidFill>
                <a:latin typeface="Arial"/>
                <a:cs typeface="Arial"/>
              </a:rPr>
              <a:t>2 business</a:t>
            </a:r>
            <a:r>
              <a:rPr sz="1500" spc="-175" dirty="0">
                <a:solidFill>
                  <a:srgbClr val="1D384B"/>
                </a:solidFill>
                <a:latin typeface="Arial"/>
                <a:cs typeface="Arial"/>
              </a:rPr>
              <a:t> </a:t>
            </a:r>
            <a:r>
              <a:rPr sz="1500" spc="-5" dirty="0">
                <a:solidFill>
                  <a:srgbClr val="1D384B"/>
                </a:solidFill>
                <a:latin typeface="Arial"/>
                <a:cs typeface="Arial"/>
              </a:rPr>
              <a:t>days.</a:t>
            </a:r>
            <a:endParaRPr sz="1500">
              <a:latin typeface="Arial"/>
              <a:cs typeface="Aria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36</TotalTime>
  <Words>3208</Words>
  <Application>Microsoft Office PowerPoint</Application>
  <PresentationFormat>On-screen Show (16:9)</PresentationFormat>
  <Paragraphs>349</Paragraphs>
  <Slides>44</Slides>
  <Notes>44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44</vt:i4>
      </vt:variant>
    </vt:vector>
  </HeadingPairs>
  <TitlesOfParts>
    <vt:vector size="48" baseType="lpstr">
      <vt:lpstr>Arial</vt:lpstr>
      <vt:lpstr>Calibri</vt:lpstr>
      <vt:lpstr>Courier New</vt:lpstr>
      <vt:lpstr>Office Theme</vt:lpstr>
      <vt:lpstr>THE FEDERAL FUNDING PROCESS:</vt:lpstr>
      <vt:lpstr>Agenda</vt:lpstr>
      <vt:lpstr>Learning Objectives</vt:lpstr>
      <vt:lpstr>What is the Office of Justice Programs (OJP)?</vt:lpstr>
      <vt:lpstr>OJP Bureaus and Offices</vt:lpstr>
      <vt:lpstr>The Life of a Grant</vt:lpstr>
      <vt:lpstr>Grants.gov Registration</vt:lpstr>
      <vt:lpstr>Required Registration Steps</vt:lpstr>
      <vt:lpstr>Grants.gov Registration</vt:lpstr>
      <vt:lpstr>Grants.gov Registration</vt:lpstr>
      <vt:lpstr>Grants.gov Registration</vt:lpstr>
      <vt:lpstr>Navigating Grants.gov</vt:lpstr>
      <vt:lpstr>Grants.gov Registration</vt:lpstr>
      <vt:lpstr>Grants.gov Registration</vt:lpstr>
      <vt:lpstr>OJP Grants Management System (GMS)</vt:lpstr>
      <vt:lpstr>Registering With GMS</vt:lpstr>
      <vt:lpstr>Grants.gov: Grants  Learning Center</vt:lpstr>
      <vt:lpstr>The Life of a Grant</vt:lpstr>
      <vt:lpstr>Applicant Resource Guide</vt:lpstr>
      <vt:lpstr>Reading the Solicitation</vt:lpstr>
      <vt:lpstr>Reading the Solicitation</vt:lpstr>
      <vt:lpstr>Reading the Solicitation</vt:lpstr>
      <vt:lpstr>Planning and Organizing Your Writing</vt:lpstr>
      <vt:lpstr>Planning and Organizing Your Writing</vt:lpstr>
      <vt:lpstr>A Sample Outline From the Review Section</vt:lpstr>
      <vt:lpstr>Planning and Organizing Your Writing</vt:lpstr>
      <vt:lpstr>Planning and Organizing Your Writing</vt:lpstr>
      <vt:lpstr>Sample Budget Narrative</vt:lpstr>
      <vt:lpstr>Budgets and the Budget Narrative</vt:lpstr>
      <vt:lpstr>Planning and Organizing Your Writing</vt:lpstr>
      <vt:lpstr>Basic Minimum Requirements</vt:lpstr>
      <vt:lpstr>Before You Submit Your Application…</vt:lpstr>
      <vt:lpstr>Submitting Your Application</vt:lpstr>
      <vt:lpstr>Adding Attachments</vt:lpstr>
      <vt:lpstr>Attachments: Checking for Errors</vt:lpstr>
      <vt:lpstr>Unforeseen Technical Issues</vt:lpstr>
      <vt:lpstr>What If You Have Questions?</vt:lpstr>
      <vt:lpstr>Understanding the Peer Review Process</vt:lpstr>
      <vt:lpstr>The Life of a Grant</vt:lpstr>
      <vt:lpstr>FY 2020 Resources for Funding Opportunities</vt:lpstr>
      <vt:lpstr>FY 2020 Resources for Funding Opportunities</vt:lpstr>
      <vt:lpstr>Questions?</vt:lpstr>
      <vt:lpstr>Looking Ahead</vt:lpstr>
      <vt:lpstr>Additional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FEDERAL FUNDING PROCESS: THE FIRST STEPS TO APPLYING, HOW TO PREPARE NOW &amp; OTHER CONSIDERATIONS</dc:title>
  <dc:subject>BJA Grant Applicant Education Series October 30, 2019</dc:subject>
  <dc:creator>U.S. Department of Justice, Office of Justice Programs, Bureau of Justice Assistance</dc:creator>
  <cp:keywords>508, BJA, accessible, agenda, objectives, grant, registration, management, learning, resource, guide, organizing, writing, budget, narrative, attachments, funding, peer review</cp:keywords>
  <cp:lastModifiedBy>Casto, Chris</cp:lastModifiedBy>
  <cp:revision>6</cp:revision>
  <dcterms:created xsi:type="dcterms:W3CDTF">2019-12-31T13:40:47Z</dcterms:created>
  <dcterms:modified xsi:type="dcterms:W3CDTF">2020-01-14T20:08:36Z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2019-11-04T00:00:00Z</vt:filetime>
  </property>
  <property fmtid="{D5CDD505-2E9C-101B-9397-08002B2CF9AE}" pid="3" name="Creator">
    <vt:lpwstr>Acrobat PDFMaker 19 for PowerPoint</vt:lpwstr>
  </property>
  <property fmtid="{D5CDD505-2E9C-101B-9397-08002B2CF9AE}" pid="4" name="LastSaved">
    <vt:filetime>2019-12-31T00:00:00Z</vt:filetime>
  </property>
</Properties>
</file>